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5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92" r:id="rId3"/>
  </p:sldMasterIdLst>
  <p:notesMasterIdLst>
    <p:notesMasterId r:id="rId12"/>
  </p:notesMasterIdLst>
  <p:handoutMasterIdLst>
    <p:handoutMasterId r:id="rId13"/>
  </p:handoutMasterIdLst>
  <p:sldIdLst>
    <p:sldId id="822" r:id="rId4"/>
    <p:sldId id="821" r:id="rId5"/>
    <p:sldId id="820" r:id="rId6"/>
    <p:sldId id="796" r:id="rId7"/>
    <p:sldId id="809" r:id="rId8"/>
    <p:sldId id="808" r:id="rId9"/>
    <p:sldId id="814" r:id="rId10"/>
    <p:sldId id="818" r:id="rId1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f, Thorsten" initials="WT" lastIdx="2" clrIdx="0">
    <p:extLst>
      <p:ext uri="{19B8F6BF-5375-455C-9EA6-DF929625EA0E}">
        <p15:presenceInfo xmlns:p15="http://schemas.microsoft.com/office/powerpoint/2012/main" userId="Wolff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66CC"/>
    <a:srgbClr val="0033CC"/>
    <a:srgbClr val="4A7EBB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0EC92B5-D821-4090-BC26-A5BFBC07561E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A6A8EC9-815E-468A-8A70-3CB966A81E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92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D5A8DAA-E401-4EA2-9CCE-D42872C9B486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5244CB1-3CC1-4284-BE9F-DA84C9CD98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1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344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313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2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72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136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43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10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70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7C3B-A18F-49B5-9C04-98D6B0541C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83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102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6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02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06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1867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97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4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30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0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7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DC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>
                <a:solidFill>
                  <a:srgbClr val="006EC7"/>
                </a:solidFill>
              </a:rPr>
              <a:t>Martin Mielke</a:t>
            </a:r>
            <a:endParaRPr lang="de-D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6EC7"/>
                </a:solidFill>
              </a:rPr>
              <a:t>27.08.2021</a:t>
            </a:r>
            <a:endParaRPr lang="de-DE" dirty="0">
              <a:solidFill>
                <a:srgbClr val="006EC7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6DC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32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2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7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9" r:id="rId7"/>
    <p:sldLayoutId id="2147483682" r:id="rId8"/>
    <p:sldLayoutId id="2147483683" r:id="rId9"/>
    <p:sldLayoutId id="2147483684" r:id="rId10"/>
    <p:sldLayoutId id="2147483685" r:id="rId11"/>
    <p:sldLayoutId id="2147483691" r:id="rId12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27.08.2021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9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EN/Content/infections/epidemiology/outbreaks/COVID-19/COVIDStrategyCalculator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N/Neuartiges_Coronavirus/Massnahmen_Verdachtsfall_Infografik_DINA3.html;jsessionid=5571E354E95B5581DCF28336EB323DA7.internet111?nn=238622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N/Neuartiges_Coronavirus/Teststrategie/Nat-Teststrat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Wochenberichte/2020_2021/2021-32.pdf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84820"/>
            <a:ext cx="9144635" cy="4356100"/>
            <a:chOff x="0" y="1384820"/>
            <a:chExt cx="9144635" cy="4356100"/>
          </a:xfrm>
        </p:grpSpPr>
        <p:sp>
          <p:nvSpPr>
            <p:cNvPr id="3" name="object 3"/>
            <p:cNvSpPr/>
            <p:nvPr/>
          </p:nvSpPr>
          <p:spPr>
            <a:xfrm>
              <a:off x="0" y="1384820"/>
              <a:ext cx="8752840" cy="4356100"/>
            </a:xfrm>
            <a:custGeom>
              <a:avLst/>
              <a:gdLst/>
              <a:ahLst/>
              <a:cxnLst/>
              <a:rect l="l" t="t" r="r" b="b"/>
              <a:pathLst>
                <a:path w="8752840" h="4356100">
                  <a:moveTo>
                    <a:pt x="8752332" y="0"/>
                  </a:moveTo>
                  <a:lnTo>
                    <a:pt x="0" y="0"/>
                  </a:lnTo>
                  <a:lnTo>
                    <a:pt x="0" y="4355591"/>
                  </a:lnTo>
                  <a:lnTo>
                    <a:pt x="8752332" y="4355591"/>
                  </a:lnTo>
                  <a:lnTo>
                    <a:pt x="8752332" y="0"/>
                  </a:lnTo>
                  <a:close/>
                </a:path>
              </a:pathLst>
            </a:custGeom>
            <a:solidFill>
              <a:srgbClr val="006D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624326" y="2264791"/>
              <a:ext cx="5124450" cy="2679065"/>
            </a:xfrm>
            <a:custGeom>
              <a:avLst/>
              <a:gdLst/>
              <a:ahLst/>
              <a:cxnLst/>
              <a:rect l="l" t="t" r="r" b="b"/>
              <a:pathLst>
                <a:path w="5124450" h="2679065">
                  <a:moveTo>
                    <a:pt x="5124069" y="0"/>
                  </a:moveTo>
                  <a:lnTo>
                    <a:pt x="0" y="0"/>
                  </a:lnTo>
                  <a:lnTo>
                    <a:pt x="0" y="2678556"/>
                  </a:lnTo>
                  <a:lnTo>
                    <a:pt x="5124069" y="2678556"/>
                  </a:lnTo>
                  <a:lnTo>
                    <a:pt x="5124069" y="0"/>
                  </a:lnTo>
                  <a:close/>
                </a:path>
              </a:pathLst>
            </a:custGeom>
            <a:solidFill>
              <a:srgbClr val="4D89D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934840" y="2009648"/>
              <a:ext cx="4505325" cy="3166745"/>
            </a:xfrm>
            <a:custGeom>
              <a:avLst/>
              <a:gdLst/>
              <a:ahLst/>
              <a:cxnLst/>
              <a:rect l="l" t="t" r="r" b="b"/>
              <a:pathLst>
                <a:path w="4505325" h="3166745">
                  <a:moveTo>
                    <a:pt x="0" y="5968"/>
                  </a:moveTo>
                  <a:lnTo>
                    <a:pt x="0" y="3166364"/>
                  </a:lnTo>
                </a:path>
                <a:path w="4505325" h="3166745">
                  <a:moveTo>
                    <a:pt x="4504944" y="0"/>
                  </a:moveTo>
                  <a:lnTo>
                    <a:pt x="4504944" y="316636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748521" y="2267330"/>
              <a:ext cx="395605" cy="2676525"/>
            </a:xfrm>
            <a:custGeom>
              <a:avLst/>
              <a:gdLst/>
              <a:ahLst/>
              <a:cxnLst/>
              <a:rect l="l" t="t" r="r" b="b"/>
              <a:pathLst>
                <a:path w="395604" h="2676525">
                  <a:moveTo>
                    <a:pt x="395541" y="0"/>
                  </a:moveTo>
                  <a:lnTo>
                    <a:pt x="0" y="0"/>
                  </a:lnTo>
                  <a:lnTo>
                    <a:pt x="0" y="2676017"/>
                  </a:lnTo>
                  <a:lnTo>
                    <a:pt x="395541" y="2676017"/>
                  </a:lnTo>
                  <a:lnTo>
                    <a:pt x="395541" y="0"/>
                  </a:lnTo>
                  <a:close/>
                </a:path>
              </a:pathLst>
            </a:custGeom>
            <a:solidFill>
              <a:srgbClr val="80A4D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6820269" y="378444"/>
            <a:ext cx="1946076" cy="490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74996" y="2490342"/>
            <a:ext cx="4069412" cy="170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/>
            <a:r>
              <a:rPr lang="de-DE" sz="2400" spc="-5" dirty="0">
                <a:solidFill>
                  <a:srgbClr val="FFFFFF"/>
                </a:solidFill>
                <a:latin typeface="Carlito"/>
                <a:cs typeface="Carlito"/>
              </a:rPr>
              <a:t>Zur Diskussion im Krisenstab</a:t>
            </a:r>
            <a:br>
              <a:rPr lang="de-DE" sz="2400" spc="-5" dirty="0">
                <a:solidFill>
                  <a:srgbClr val="FFFFFF"/>
                </a:solidFill>
                <a:latin typeface="Carlito"/>
                <a:cs typeface="Carlito"/>
              </a:rPr>
            </a:br>
            <a:br>
              <a:rPr lang="de-DE" sz="2400" spc="-5" dirty="0">
                <a:solidFill>
                  <a:srgbClr val="FFFFFF"/>
                </a:solidFill>
                <a:latin typeface="Carlito"/>
                <a:cs typeface="Carlito"/>
              </a:rPr>
            </a:br>
            <a:r>
              <a:rPr lang="de-DE" sz="2400" spc="-5" dirty="0">
                <a:solidFill>
                  <a:srgbClr val="FFFFFF"/>
                </a:solidFill>
                <a:latin typeface="Carlito"/>
                <a:cs typeface="Carlito"/>
              </a:rPr>
              <a:t>21.2.2022</a:t>
            </a:r>
            <a:br>
              <a:rPr lang="de-DE" sz="2400" spc="-5" dirty="0">
                <a:solidFill>
                  <a:srgbClr val="FFFFFF"/>
                </a:solidFill>
                <a:latin typeface="Carlito"/>
                <a:cs typeface="Carlito"/>
              </a:rPr>
            </a:br>
            <a:br>
              <a:rPr lang="de-DE" sz="2400" spc="-5" dirty="0">
                <a:solidFill>
                  <a:srgbClr val="FFFFFF"/>
                </a:solidFill>
                <a:latin typeface="Carlito"/>
                <a:cs typeface="Carlito"/>
              </a:rPr>
            </a:br>
            <a:r>
              <a:rPr lang="de-DE" sz="1400" spc="-5" dirty="0">
                <a:solidFill>
                  <a:srgbClr val="FFFFFF"/>
                </a:solidFill>
                <a:latin typeface="Carlito"/>
                <a:cs typeface="Carlito"/>
              </a:rPr>
              <a:t>Erlass des BMG zur Nationalen Teststrategie ab 4/2022</a:t>
            </a:r>
            <a:endParaRPr lang="de-DE"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7537" y="2276982"/>
            <a:ext cx="2822575" cy="264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A5C64D-C97D-471C-9ED1-DB75C5185FC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rgbClr val="006EC7"/>
                </a:solidFill>
              </a:rPr>
              <a:t>Martin Mielke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D49060-DABE-46E6-983C-1FEAA54DC7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08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5E2859-7F79-41AE-A64A-74141AD7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9B17D5-8C1D-441F-AFA1-6BD7DC7A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B14C26-AE21-41D1-AEBB-8754473F29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bitten bis zum 23.02.2022 um die Übermittlung eines konkreten Schaubild-Entwurfs, den letzten Stand der Teststrategie finden Sie beiliegend im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-Format. </a:t>
            </a:r>
          </a:p>
          <a:p>
            <a:pPr>
              <a:spcAft>
                <a:spcPts val="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Welche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Testindikationen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sind für Frühjahr / Sommer zwingend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beizubehalten?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Welche Testindikationen sind für Frühjahr / Sommer aus fachlicher Sicht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 notwendig 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Gruppen sind durch Reihentestungen zu schützen?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Testkonzepte sollten dabei zum Einsatz kommen?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Sollten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betriebliche Testungen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Testungen in Bildungseinrichtungen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aufrecht erhalten werden? Welche Testkonzepte sollten dabei zum Einsatz kommen? Rolle der Lolli-Pool-PCR?</a:t>
            </a:r>
          </a:p>
          <a:p>
            <a:pPr marL="0" indent="0">
              <a:spcAft>
                <a:spcPts val="0"/>
              </a:spcAft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aus fachlicher Sicht die Bürgertestung weiterhin notwendig? </a:t>
            </a:r>
          </a:p>
          <a:p>
            <a:pPr marL="0" indent="0">
              <a:spcAft>
                <a:spcPts val="0"/>
              </a:spcAft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sind Freitestungen notwendig?</a:t>
            </a:r>
          </a:p>
          <a:p>
            <a:pPr>
              <a:spcAft>
                <a:spcPts val="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4B750BC-8799-4701-A6CB-A754847D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des BMG (vom 17.2.2022)</a:t>
            </a:r>
          </a:p>
        </p:txBody>
      </p:sp>
    </p:spTree>
    <p:extLst>
      <p:ext uri="{BB962C8B-B14F-4D97-AF65-F5344CB8AC3E}">
        <p14:creationId xmlns:p14="http://schemas.microsoft.com/office/powerpoint/2010/main" val="93607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0E0F2C-7263-4152-BE2A-12A9882C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Martin Mielke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F641F-F645-412A-BE80-CD76389E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96E5AAB-FC88-44FA-A073-3F1B0B2E03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DE" sz="1800" dirty="0"/>
              <a:t>„Die Nationale Teststrategie stellt eine fachliche Orientierungshilfe zum Einsatz von Testkapazitäten im Rahmen der COVID-19-Pandemie dar und hat von Beginn an bestimmte Indikationen mit einer Priorität versehen.“ </a:t>
            </a:r>
          </a:p>
          <a:p>
            <a:r>
              <a:rPr lang="de-DE" sz="1800" dirty="0"/>
              <a:t>Die </a:t>
            </a:r>
            <a:r>
              <a:rPr lang="de-DE" sz="1800" dirty="0" err="1"/>
              <a:t>Testtrategie</a:t>
            </a:r>
            <a:r>
              <a:rPr lang="de-DE" sz="1800" dirty="0"/>
              <a:t> dient der Erkennung symptomatischer (EBM) und asymptomatischer Fälle (TestV) einer SARS-CoV-2 Infektion.</a:t>
            </a:r>
          </a:p>
          <a:p>
            <a:r>
              <a:rPr lang="de-DE" sz="1800" dirty="0"/>
              <a:t>Die Erkennung von Fällen ist umso bedeutsamer, je schwerwiegender die Folgen einer Infektion sind.</a:t>
            </a:r>
          </a:p>
          <a:p>
            <a:r>
              <a:rPr lang="de-DE" sz="1800" dirty="0"/>
              <a:t>„Dabei sind folgende Schutzziele besonders zu betrachten:   </a:t>
            </a:r>
            <a:r>
              <a:rPr lang="de-DE" dirty="0"/>
              <a:t>						</a:t>
            </a:r>
            <a:r>
              <a:rPr lang="de-DE" sz="1400" dirty="0"/>
              <a:t>a)</a:t>
            </a:r>
            <a:r>
              <a:rPr lang="de-DE" dirty="0"/>
              <a:t> </a:t>
            </a:r>
            <a:r>
              <a:rPr lang="de-DE" sz="1500" dirty="0"/>
              <a:t>Gewährleistung einer sachgerechten </a:t>
            </a:r>
            <a:r>
              <a:rPr lang="de-DE" sz="1500" b="1" dirty="0"/>
              <a:t>medizinischen Versorgung </a:t>
            </a:r>
            <a:r>
              <a:rPr lang="de-DE" sz="1500" dirty="0"/>
              <a:t>betroffener Personen: </a:t>
            </a:r>
            <a:r>
              <a:rPr lang="de-DE" sz="1500" b="1" dirty="0"/>
              <a:t>Medizinisch-diagnostische Indikation </a:t>
            </a:r>
            <a:r>
              <a:rPr lang="de-DE" sz="1500" dirty="0"/>
              <a:t>(z.B. Klinische Konsequenzen aus der Diagnose, Vermeidung einer Hospitalisierung; Risiko schwerer Krankheitsverläufe, ältere Menschen und Komorbidität, immunsupprimierte Patientinnen und Patienten) 									b) </a:t>
            </a:r>
            <a:r>
              <a:rPr lang="de-DE" sz="1400" b="1" dirty="0"/>
              <a:t>Schutz Dritter </a:t>
            </a:r>
            <a:r>
              <a:rPr lang="de-DE" sz="1400" dirty="0"/>
              <a:t>in vulnerablen Bereichen (z.B. Pflegeeinrichtungen, Vermeidung nosokomialer Ausbrüche)“</a:t>
            </a:r>
          </a:p>
          <a:p>
            <a:r>
              <a:rPr lang="de-DE" sz="1800" dirty="0"/>
              <a:t>Der Nutzen (Effekt) der Testung für die Vermeidung weiterer Fälle wird von der Pandemiephase und der Inzidenz bestimmt.</a:t>
            </a:r>
            <a:r>
              <a:rPr lang="de-DE" dirty="0"/>
              <a:t>									</a:t>
            </a:r>
            <a:r>
              <a:rPr lang="en-US" sz="1300" dirty="0">
                <a:hlinkClick r:id="rId2"/>
              </a:rPr>
              <a:t>RKI - COVID-19 - Evaluation of testing-, quarantine and isolation strategies</a:t>
            </a:r>
            <a:endParaRPr lang="en-US" sz="1300" dirty="0"/>
          </a:p>
          <a:p>
            <a:r>
              <a:rPr lang="en-US" sz="1800" dirty="0"/>
              <a:t>Zu </a:t>
            </a:r>
            <a:r>
              <a:rPr lang="en-US" sz="1800" dirty="0" err="1"/>
              <a:t>beachten</a:t>
            </a:r>
            <a:r>
              <a:rPr lang="en-US" sz="1800" dirty="0"/>
              <a:t> </a:t>
            </a:r>
            <a:r>
              <a:rPr lang="en-US" sz="1800" dirty="0" err="1"/>
              <a:t>sind</a:t>
            </a:r>
            <a:r>
              <a:rPr lang="en-US" sz="1800" dirty="0"/>
              <a:t> die </a:t>
            </a:r>
            <a:r>
              <a:rPr lang="en-US" sz="1800" dirty="0" err="1"/>
              <a:t>Beschlüsse</a:t>
            </a:r>
            <a:r>
              <a:rPr lang="en-US" sz="1800" dirty="0"/>
              <a:t> der MPK- und GMK-</a:t>
            </a:r>
            <a:r>
              <a:rPr lang="en-US" sz="1800" dirty="0" err="1"/>
              <a:t>Konferenzen</a:t>
            </a:r>
            <a:r>
              <a:rPr lang="en-US" sz="1800" dirty="0"/>
              <a:t> </a:t>
            </a:r>
            <a:r>
              <a:rPr lang="en-US" sz="1800" dirty="0" err="1"/>
              <a:t>hinsichtlich</a:t>
            </a:r>
            <a:r>
              <a:rPr lang="en-US" sz="1800" dirty="0"/>
              <a:t> 2G+ und 3G (s. </a:t>
            </a:r>
            <a:r>
              <a:rPr lang="en-US" sz="1800" dirty="0" err="1"/>
              <a:t>etwa</a:t>
            </a:r>
            <a:r>
              <a:rPr lang="en-US" sz="1800" dirty="0"/>
              <a:t> </a:t>
            </a:r>
            <a:r>
              <a:rPr lang="en-US" sz="1800" dirty="0" err="1"/>
              <a:t>Aufrechterhaltung</a:t>
            </a:r>
            <a:r>
              <a:rPr lang="en-US" sz="1800" dirty="0"/>
              <a:t> der </a:t>
            </a:r>
            <a:r>
              <a:rPr lang="en-US" sz="1800" dirty="0" err="1"/>
              <a:t>Infrastruktur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Herbst und Winter 2022/23)</a:t>
            </a:r>
          </a:p>
          <a:p>
            <a:r>
              <a:rPr lang="en-US" sz="1800" dirty="0"/>
              <a:t>Details </a:t>
            </a:r>
            <a:r>
              <a:rPr lang="en-US" sz="1800" dirty="0" err="1"/>
              <a:t>regelt</a:t>
            </a:r>
            <a:r>
              <a:rPr lang="en-US" sz="1800" dirty="0"/>
              <a:t> die Coronavirus-</a:t>
            </a:r>
            <a:r>
              <a:rPr lang="en-US" sz="1800" dirty="0" err="1"/>
              <a:t>TestV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54AF9F2-2622-48C4-B864-4EA19348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2784"/>
            <a:ext cx="8092592" cy="677108"/>
          </a:xfrm>
        </p:spPr>
        <p:txBody>
          <a:bodyPr/>
          <a:lstStyle/>
          <a:p>
            <a:r>
              <a:rPr lang="de-DE" dirty="0"/>
              <a:t>Nationale Teststrategie: Hintergrund</a:t>
            </a:r>
            <a:br>
              <a:rPr lang="de-DE" dirty="0"/>
            </a:br>
            <a:r>
              <a:rPr lang="de-DE" dirty="0"/>
              <a:t>Welche Tests benötigt die Bevölkerung ab 4/2022 ?</a:t>
            </a:r>
          </a:p>
        </p:txBody>
      </p:sp>
    </p:spTree>
    <p:extLst>
      <p:ext uri="{BB962C8B-B14F-4D97-AF65-F5344CB8AC3E}">
        <p14:creationId xmlns:p14="http://schemas.microsoft.com/office/powerpoint/2010/main" val="265699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342ECD-8CB2-455F-B5D8-D4CC0148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Mielke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A9140-77FD-4881-ABE2-66EF111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7D8C812-BFA2-41D3-A9BF-8D70EF6C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en-US" dirty="0"/>
              <a:t>Conceptual hierarchical model of efficacy for molecular </a:t>
            </a:r>
            <a:br>
              <a:rPr lang="en-US" dirty="0"/>
            </a:br>
            <a:r>
              <a:rPr lang="en-US" dirty="0"/>
              <a:t>diagnostics</a:t>
            </a:r>
            <a:endParaRPr lang="de-DE" dirty="0"/>
          </a:p>
        </p:txBody>
      </p:sp>
      <p:pic>
        <p:nvPicPr>
          <p:cNvPr id="8" name="Grafik 7" descr="DD Pulmo ciaa508.pdf - Adobe Acrobat Reader 2017">
            <a:extLst>
              <a:ext uri="{FF2B5EF4-FFF2-40B4-BE49-F238E27FC236}">
                <a16:creationId xmlns:a16="http://schemas.microsoft.com/office/drawing/2014/main" id="{38DF34B2-54D1-4045-8563-801F85D86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12403" r="37400" b="11108"/>
          <a:stretch/>
        </p:blipFill>
        <p:spPr>
          <a:xfrm>
            <a:off x="423082" y="1556792"/>
            <a:ext cx="5472608" cy="49757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8875AED-AAE5-4CDF-A822-FC17720E6E0B}"/>
              </a:ext>
            </a:extLst>
          </p:cNvPr>
          <p:cNvSpPr txBox="1"/>
          <p:nvPr/>
        </p:nvSpPr>
        <p:spPr>
          <a:xfrm>
            <a:off x="5979134" y="5627574"/>
            <a:ext cx="209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Infectious Diseases 2020;71(10):2744–51; DOI: 10.1093/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/ciaa508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6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148511-7E4B-4F35-9C60-E4319DEC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Mielke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EF52-B49F-4863-8086-15C63D33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027443-2D2E-4070-BE46-1638AB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 Testkriterien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4E4E35D-91B5-44AD-8806-74351F71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3529677" cy="50728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5C08C0D-EBE2-4248-8A72-30006637F9FE}"/>
              </a:ext>
            </a:extLst>
          </p:cNvPr>
          <p:cNvSpPr txBox="1"/>
          <p:nvPr/>
        </p:nvSpPr>
        <p:spPr>
          <a:xfrm>
            <a:off x="4262792" y="5577573"/>
            <a:ext cx="37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RKI Flussschema: Maßnahmen und Testkriterien bei COVID-19-Verdacht, 16.4.2021;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https://www.rki.de/DE/Content/InfAZ/N/Neuartiges_Coronavirus/Massnahmen_Verdachtsfall_Infografik_DINA3.html;jsessionid=5571E354E95B5581DCF28336EB323DA7.internet111?nn=2386228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FD805F-57BD-4B81-94C9-A4C1484D5FE0}"/>
              </a:ext>
            </a:extLst>
          </p:cNvPr>
          <p:cNvSpPr txBox="1"/>
          <p:nvPr/>
        </p:nvSpPr>
        <p:spPr>
          <a:xfrm>
            <a:off x="4355976" y="2204864"/>
            <a:ext cx="34284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Fieber, Husten, Progression</a:t>
            </a:r>
          </a:p>
          <a:p>
            <a:r>
              <a:rPr lang="de-DE" dirty="0"/>
              <a:t>Kinder &lt; 2 Jahre</a:t>
            </a:r>
          </a:p>
          <a:p>
            <a:r>
              <a:rPr lang="de-DE" dirty="0"/>
              <a:t>Hohes Alter</a:t>
            </a:r>
          </a:p>
          <a:p>
            <a:r>
              <a:rPr lang="de-DE" dirty="0"/>
              <a:t>Vorerkrankungen</a:t>
            </a:r>
          </a:p>
          <a:p>
            <a:endParaRPr lang="de-DE" dirty="0"/>
          </a:p>
          <a:p>
            <a:r>
              <a:rPr lang="de-DE" dirty="0"/>
              <a:t>Prognose ?</a:t>
            </a:r>
          </a:p>
          <a:p>
            <a:r>
              <a:rPr lang="de-DE" dirty="0"/>
              <a:t>Schutz/ Exposition Dritter ?</a:t>
            </a:r>
          </a:p>
          <a:p>
            <a:r>
              <a:rPr lang="de-DE" dirty="0"/>
              <a:t>Kontakt zu vulnerablen Personen 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03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E90BC6D-ACE2-4EDC-8686-7E1780B19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620689"/>
            <a:ext cx="8178020" cy="564361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E1221D-FFBB-4058-A84D-91338683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Mielke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94AD5-5FB6-4B00-A75A-975C8801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0D436F-8FCF-46A4-B676-198111B12E62}"/>
              </a:ext>
            </a:extLst>
          </p:cNvPr>
          <p:cNvSpPr txBox="1"/>
          <p:nvPr/>
        </p:nvSpPr>
        <p:spPr>
          <a:xfrm>
            <a:off x="250363" y="6335788"/>
            <a:ext cx="6697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RKI- Nationale Teststrategie;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https://www.rki.de/DE/Content/InfAZ/N/Neuartiges_Coronavirus/Teststrategie/Nat-Teststrat.html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A29DD13-2C50-4E95-AFA5-55BE221AD577}"/>
              </a:ext>
            </a:extLst>
          </p:cNvPr>
          <p:cNvSpPr/>
          <p:nvPr/>
        </p:nvSpPr>
        <p:spPr>
          <a:xfrm>
            <a:off x="2123728" y="5085184"/>
            <a:ext cx="2160240" cy="144016"/>
          </a:xfrm>
          <a:prstGeom prst="rect">
            <a:avLst/>
          </a:prstGeom>
          <a:noFill/>
          <a:ln w="12700">
            <a:solidFill>
              <a:srgbClr val="33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66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24A156-8CAB-493E-BC9B-131AFBB5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Mielke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56700D-3336-4471-9683-CBE2769D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30E911-58A3-4209-A42F-531283E5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Influenzavirusnachweise nach Typ und Subtyp</a:t>
            </a:r>
          </a:p>
        </p:txBody>
      </p:sp>
      <p:pic>
        <p:nvPicPr>
          <p:cNvPr id="10" name="Grafik 9" descr="Influenza_Monatsbericht_KW_29-32_2021.pdf - Adobe Acrobat Reader 2017">
            <a:extLst>
              <a:ext uri="{FF2B5EF4-FFF2-40B4-BE49-F238E27FC236}">
                <a16:creationId xmlns:a16="http://schemas.microsoft.com/office/drawing/2014/main" id="{C6F16DBC-3464-40C3-9E94-9B1F211A7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1787" r="33463"/>
          <a:stretch/>
        </p:blipFill>
        <p:spPr>
          <a:xfrm>
            <a:off x="457200" y="1196752"/>
            <a:ext cx="4752528" cy="530130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6C78681-5862-400B-A0D3-7A4B7047F47B}"/>
              </a:ext>
            </a:extLst>
          </p:cNvPr>
          <p:cNvSpPr txBox="1"/>
          <p:nvPr/>
        </p:nvSpPr>
        <p:spPr>
          <a:xfrm>
            <a:off x="5364088" y="5805264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Influenza Monatsbericht KW 29-32 2021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https://influenza.rki.de/Wochenberichte/2020_2021/2021-32.pdf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474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443BE0-1B11-477B-A75A-458B0B2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Mielke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21F5FE-D79A-47E6-ADB9-735ED491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27CB433-C918-44C6-BA6B-2E25097D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Ausfall der RSV-Saison 2020_2021 (002).pdf (GESCHÜTZT) - Adobe Acrobat Reader 2017">
            <a:extLst>
              <a:ext uri="{FF2B5EF4-FFF2-40B4-BE49-F238E27FC236}">
                <a16:creationId xmlns:a16="http://schemas.microsoft.com/office/drawing/2014/main" id="{A085B06D-67F6-4FE7-AF81-52D287A3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0183" r="23225" b="34443"/>
          <a:stretch/>
        </p:blipFill>
        <p:spPr>
          <a:xfrm>
            <a:off x="564825" y="1700808"/>
            <a:ext cx="7868037" cy="32397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8E8FC70-0BB8-4FAD-89AE-3E23E2414C18}"/>
              </a:ext>
            </a:extLst>
          </p:cNvPr>
          <p:cNvSpPr txBox="1"/>
          <p:nvPr/>
        </p:nvSpPr>
        <p:spPr>
          <a:xfrm>
            <a:off x="4427984" y="6026498"/>
            <a:ext cx="457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Lange M,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Happle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Hamel J, Dördelmann M, Bangert M, Kramer R, Eberhardt F,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Panning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Heep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A, Hansen G,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Wetzke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M: Non-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appearance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RSV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season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2020/21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COVID-19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pandemic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prospective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multicenter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incidence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respiratory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syncytial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virus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(RSV)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Dtsch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Arztebl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2021; 118: 561–2. DOI: 10.3238/arztebl.m2021.0300</a:t>
            </a:r>
          </a:p>
        </p:txBody>
      </p:sp>
    </p:spTree>
    <p:extLst>
      <p:ext uri="{BB962C8B-B14F-4D97-AF65-F5344CB8AC3E}">
        <p14:creationId xmlns:p14="http://schemas.microsoft.com/office/powerpoint/2010/main" val="24837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Bildschirmpräsentation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Carlito</vt:lpstr>
      <vt:lpstr>ＭＳ 明朝</vt:lpstr>
      <vt:lpstr>Times New Roman</vt:lpstr>
      <vt:lpstr>Wingdings</vt:lpstr>
      <vt:lpstr>Office-Design</vt:lpstr>
      <vt:lpstr>1_Office-Design</vt:lpstr>
      <vt:lpstr>3_Office-Design</vt:lpstr>
      <vt:lpstr>Zur Diskussion im Krisenstab  21.2.2022  Erlass des BMG zur Nationalen Teststrategie ab 4/2022</vt:lpstr>
      <vt:lpstr>Fragen des BMG (vom 17.2.2022)</vt:lpstr>
      <vt:lpstr>Nationale Teststrategie: Hintergrund Welche Tests benötigt die Bevölkerung ab 4/2022 ?</vt:lpstr>
      <vt:lpstr>Conceptual hierarchical model of efficacy for molecular  diagnostics</vt:lpstr>
      <vt:lpstr>COVID-19 Testkriterien</vt:lpstr>
      <vt:lpstr>PowerPoint-Präsentation</vt:lpstr>
      <vt:lpstr>Influenzavirusnachweise nach Typ und Subtyp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Virginie</dc:creator>
  <cp:lastModifiedBy>Mielke, Martin</cp:lastModifiedBy>
  <cp:revision>419</cp:revision>
  <cp:lastPrinted>2021-01-12T11:32:11Z</cp:lastPrinted>
  <dcterms:created xsi:type="dcterms:W3CDTF">2020-05-11T07:22:31Z</dcterms:created>
  <dcterms:modified xsi:type="dcterms:W3CDTF">2022-02-21T09:23:40Z</dcterms:modified>
</cp:coreProperties>
</file>