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6"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59" autoAdjust="0"/>
    <p:restoredTop sz="96374" autoAdjust="0"/>
  </p:normalViewPr>
  <p:slideViewPr>
    <p:cSldViewPr snapToGrid="0">
      <p:cViewPr>
        <p:scale>
          <a:sx n="112" d="100"/>
          <a:sy n="112" d="100"/>
        </p:scale>
        <p:origin x="888" y="156"/>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22.02.2022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Belegung: 2.498 (am 16.02)  -&gt;  Plateau in ITS-Belegung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Aufnahmen:  +1.645 -&gt; leichte Abnahme in der Neuaufnahmen 7-Tage-Anzahl</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Verstorbenen Anzahl auch leicht ansteigend</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22.02.2022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22.02.2022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22.02.2022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22.02.2022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22.02.2022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22.02.2022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22.02.2022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22.02.2022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22.02.2022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22.02.2022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22.02.2022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22.02.2022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23.02.2022 werden </a:t>
            </a:r>
            <a:r>
              <a:rPr lang="de-DE" sz="1600" b="1" dirty="0"/>
              <a:t>2.390 </a:t>
            </a:r>
            <a:r>
              <a:rPr lang="de-DE" sz="1600" dirty="0"/>
              <a:t>COVID-19-Patient*innen auf Intensivstationen (der ca. 1.300 Akutkrankenhäuser) behandelt. </a:t>
            </a:r>
          </a:p>
          <a:p>
            <a:pPr>
              <a:spcBef>
                <a:spcPts val="600"/>
              </a:spcBef>
            </a:pPr>
            <a:r>
              <a:rPr lang="de-DE" sz="1600" dirty="0"/>
              <a:t>Plateau in der COVID-ITS-Belegung</a:t>
            </a:r>
          </a:p>
          <a:p>
            <a:pPr>
              <a:spcBef>
                <a:spcPts val="600"/>
              </a:spcBef>
            </a:pPr>
            <a:r>
              <a:rPr lang="de-DE" sz="1600" dirty="0"/>
              <a:t>ITS-COVID-Neuaufnahmen mit </a:t>
            </a:r>
            <a:r>
              <a:rPr lang="de-DE" sz="1600" b="1" dirty="0"/>
              <a:t>+1.535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grpSp>
        <p:nvGrpSpPr>
          <p:cNvPr id="2" name="Gruppieren 1">
            <a:extLst>
              <a:ext uri="{FF2B5EF4-FFF2-40B4-BE49-F238E27FC236}">
                <a16:creationId xmlns:a16="http://schemas.microsoft.com/office/drawing/2014/main" id="{0D6CE16D-2489-4871-9F07-0812BB0AFCF6}"/>
              </a:ext>
            </a:extLst>
          </p:cNvPr>
          <p:cNvGrpSpPr/>
          <p:nvPr/>
        </p:nvGrpSpPr>
        <p:grpSpPr>
          <a:xfrm>
            <a:off x="56882" y="2238997"/>
            <a:ext cx="6794923" cy="4289989"/>
            <a:chOff x="-765819" y="2541997"/>
            <a:chExt cx="10089698" cy="3039405"/>
          </a:xfrm>
        </p:grpSpPr>
        <p:pic>
          <p:nvPicPr>
            <p:cNvPr id="12" name="Grafik 11">
              <a:extLst>
                <a:ext uri="{FF2B5EF4-FFF2-40B4-BE49-F238E27FC236}">
                  <a16:creationId xmlns:a16="http://schemas.microsoft.com/office/drawing/2014/main" id="{8B209C2B-C649-47CF-9B15-0F2B88950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19" y="2545953"/>
              <a:ext cx="10041678" cy="3035449"/>
            </a:xfrm>
            <a:prstGeom prst="rect">
              <a:avLst/>
            </a:prstGeom>
          </p:spPr>
        </p:pic>
        <p:sp>
          <p:nvSpPr>
            <p:cNvPr id="26" name="Textfeld 25">
              <a:extLst>
                <a:ext uri="{FF2B5EF4-FFF2-40B4-BE49-F238E27FC236}">
                  <a16:creationId xmlns:a16="http://schemas.microsoft.com/office/drawing/2014/main" id="{D73E6659-02B7-4105-A782-708515D3013E}"/>
                </a:ext>
              </a:extLst>
            </p:cNvPr>
            <p:cNvSpPr txBox="1"/>
            <p:nvPr/>
          </p:nvSpPr>
          <p:spPr>
            <a:xfrm>
              <a:off x="3161326" y="2561137"/>
              <a:ext cx="777152" cy="230832"/>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505259" y="2558099"/>
              <a:ext cx="777152" cy="230832"/>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3735135" y="2541997"/>
              <a:ext cx="963223" cy="214993"/>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8355457" y="3597898"/>
              <a:ext cx="138827" cy="387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8344282" y="3987146"/>
              <a:ext cx="979597" cy="196250"/>
            </a:xfrm>
            <a:prstGeom prst="rect">
              <a:avLst/>
            </a:prstGeom>
            <a:noFill/>
          </p:spPr>
          <p:txBody>
            <a:bodyPr wrap="square" rtlCol="0">
              <a:spAutoFit/>
            </a:bodyPr>
            <a:lstStyle/>
            <a:p>
              <a:r>
                <a:rPr lang="de-DE" sz="1200" dirty="0">
                  <a:solidFill>
                    <a:schemeClr val="bg2">
                      <a:lumMod val="50000"/>
                    </a:schemeClr>
                  </a:solidFill>
                </a:rPr>
                <a:t>2.390</a:t>
              </a:r>
            </a:p>
          </p:txBody>
        </p:sp>
      </p:grpSp>
      <p:grpSp>
        <p:nvGrpSpPr>
          <p:cNvPr id="3" name="Gruppieren 2">
            <a:extLst>
              <a:ext uri="{FF2B5EF4-FFF2-40B4-BE49-F238E27FC236}">
                <a16:creationId xmlns:a16="http://schemas.microsoft.com/office/drawing/2014/main" id="{2B232C93-224B-4269-9739-5BFFE43543E3}"/>
              </a:ext>
            </a:extLst>
          </p:cNvPr>
          <p:cNvGrpSpPr/>
          <p:nvPr/>
        </p:nvGrpSpPr>
        <p:grpSpPr>
          <a:xfrm>
            <a:off x="6963778" y="24102"/>
            <a:ext cx="5099266" cy="3344517"/>
            <a:chOff x="7623020" y="2192056"/>
            <a:chExt cx="4137773" cy="3865320"/>
          </a:xfrm>
        </p:grpSpPr>
        <p:pic>
          <p:nvPicPr>
            <p:cNvPr id="9" name="Grafik 8">
              <a:extLst>
                <a:ext uri="{FF2B5EF4-FFF2-40B4-BE49-F238E27FC236}">
                  <a16:creationId xmlns:a16="http://schemas.microsoft.com/office/drawing/2014/main" id="{12522198-6521-40A9-9BBC-734A9B55D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3020" y="2462224"/>
              <a:ext cx="4045245" cy="3595152"/>
            </a:xfrm>
            <a:prstGeom prst="rect">
              <a:avLst/>
            </a:prstGeom>
          </p:spPr>
        </p:pic>
        <p:sp>
          <p:nvSpPr>
            <p:cNvPr id="14" name="Textfeld 13">
              <a:extLst>
                <a:ext uri="{FF2B5EF4-FFF2-40B4-BE49-F238E27FC236}">
                  <a16:creationId xmlns:a16="http://schemas.microsoft.com/office/drawing/2014/main" id="{4A28318D-B736-4639-8DFC-4670EAAD84D7}"/>
                </a:ext>
              </a:extLst>
            </p:cNvPr>
            <p:cNvSpPr txBox="1"/>
            <p:nvPr/>
          </p:nvSpPr>
          <p:spPr>
            <a:xfrm>
              <a:off x="7888454" y="2192056"/>
              <a:ext cx="3872339" cy="338554"/>
            </a:xfrm>
            <a:prstGeom prst="rect">
              <a:avLst/>
            </a:prstGeom>
            <a:noFill/>
          </p:spPr>
          <p:txBody>
            <a:bodyPr wrap="square" rtlCol="0">
              <a:spAutoFit/>
            </a:bodyPr>
            <a:lstStyle/>
            <a:p>
              <a:r>
                <a:rPr lang="de-DE" sz="1600" b="1" dirty="0"/>
                <a:t>Neuaufnahmen auf die ITS  </a:t>
              </a:r>
              <a:r>
                <a:rPr lang="de-DE" sz="1600" i="1" dirty="0"/>
                <a:t>(pro Tag)</a:t>
              </a:r>
            </a:p>
          </p:txBody>
        </p:sp>
      </p:gr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7641278" y="355371"/>
            <a:ext cx="2035688" cy="399681"/>
          </a:xfrm>
          <a:prstGeom prst="rect">
            <a:avLst/>
          </a:prstGeom>
        </p:spPr>
      </p:pic>
      <p:grpSp>
        <p:nvGrpSpPr>
          <p:cNvPr id="22" name="Gruppieren 21">
            <a:extLst>
              <a:ext uri="{FF2B5EF4-FFF2-40B4-BE49-F238E27FC236}">
                <a16:creationId xmlns:a16="http://schemas.microsoft.com/office/drawing/2014/main" id="{F39C9099-BF65-4DF2-A139-B8119F923F8C}"/>
              </a:ext>
            </a:extLst>
          </p:cNvPr>
          <p:cNvGrpSpPr/>
          <p:nvPr/>
        </p:nvGrpSpPr>
        <p:grpSpPr>
          <a:xfrm>
            <a:off x="7034732" y="3602384"/>
            <a:ext cx="5100386" cy="3095208"/>
            <a:chOff x="6921023" y="3824902"/>
            <a:chExt cx="4743226" cy="2350160"/>
          </a:xfrm>
        </p:grpSpPr>
        <p:pic>
          <p:nvPicPr>
            <p:cNvPr id="13" name="Grafik 12">
              <a:extLst>
                <a:ext uri="{FF2B5EF4-FFF2-40B4-BE49-F238E27FC236}">
                  <a16:creationId xmlns:a16="http://schemas.microsoft.com/office/drawing/2014/main" id="{70D57895-2534-437F-862C-3F1BA78B89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1023" y="3824902"/>
              <a:ext cx="4743226" cy="2350160"/>
            </a:xfrm>
            <a:prstGeom prst="rect">
              <a:avLst/>
            </a:prstGeom>
          </p:spPr>
        </p:pic>
        <p:sp>
          <p:nvSpPr>
            <p:cNvPr id="20" name="Rechteck 19">
              <a:extLst>
                <a:ext uri="{FF2B5EF4-FFF2-40B4-BE49-F238E27FC236}">
                  <a16:creationId xmlns:a16="http://schemas.microsoft.com/office/drawing/2014/main" id="{946F0B72-4A82-40C2-BB2A-0EDD91FAFB5F}"/>
                </a:ext>
              </a:extLst>
            </p:cNvPr>
            <p:cNvSpPr/>
            <p:nvPr/>
          </p:nvSpPr>
          <p:spPr>
            <a:xfrm>
              <a:off x="9453377" y="3934378"/>
              <a:ext cx="48448" cy="177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Rechteck 16">
            <a:extLst>
              <a:ext uri="{FF2B5EF4-FFF2-40B4-BE49-F238E27FC236}">
                <a16:creationId xmlns:a16="http://schemas.microsoft.com/office/drawing/2014/main" id="{CC2D7C16-81BC-4749-8BCC-5C91C17F6EE5}"/>
              </a:ext>
            </a:extLst>
          </p:cNvPr>
          <p:cNvSpPr/>
          <p:nvPr/>
        </p:nvSpPr>
        <p:spPr>
          <a:xfrm>
            <a:off x="10439346" y="3947423"/>
            <a:ext cx="1717004" cy="2652709"/>
          </a:xfrm>
          <a:prstGeom prst="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74B06FD-8AA7-4883-9C4C-D108D83857F5}"/>
              </a:ext>
            </a:extLst>
          </p:cNvPr>
          <p:cNvSpPr/>
          <p:nvPr/>
        </p:nvSpPr>
        <p:spPr>
          <a:xfrm>
            <a:off x="11075350" y="1034473"/>
            <a:ext cx="944619" cy="12881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709327" cy="2554545"/>
          </a:xfrm>
          <a:prstGeom prst="rect">
            <a:avLst/>
          </a:prstGeom>
          <a:noFill/>
        </p:spPr>
        <p:txBody>
          <a:bodyPr wrap="square" rtlCol="0">
            <a:spAutoFit/>
          </a:bodyPr>
          <a:lstStyle/>
          <a:p>
            <a:r>
              <a:rPr lang="de-DE" sz="2000" b="1" dirty="0">
                <a:latin typeface="+mj-lt"/>
              </a:rPr>
              <a:t>Anteil der COVID-19-Patient*innen an der Gesamtzahl betreibbarer </a:t>
            </a:r>
            <a:br>
              <a:rPr lang="de-DE" sz="2000" b="1" dirty="0">
                <a:latin typeface="+mj-lt"/>
              </a:rPr>
            </a:br>
            <a:r>
              <a:rPr lang="de-DE" sz="2000" b="1" dirty="0">
                <a:latin typeface="+mj-lt"/>
              </a:rPr>
              <a:t>ITS-Betten </a:t>
            </a:r>
            <a:br>
              <a:rPr lang="de-DE" sz="2000" b="1" dirty="0">
                <a:latin typeface="+mj-lt"/>
              </a:rPr>
            </a:br>
            <a:r>
              <a:rPr lang="de-DE" sz="1400" b="1" dirty="0">
                <a:solidFill>
                  <a:schemeClr val="bg1">
                    <a:lumMod val="65000"/>
                  </a:schemeClr>
                </a:solidFill>
                <a:latin typeface="+mj-lt"/>
              </a:rPr>
              <a:t>(* letzte 8 Wochen)</a:t>
            </a:r>
            <a:endParaRPr lang="de-DE" sz="2000" b="1" dirty="0">
              <a:solidFill>
                <a:schemeClr val="bg1">
                  <a:lumMod val="65000"/>
                </a:schemeClr>
              </a:solidFill>
              <a:latin typeface="+mj-lt"/>
            </a:endParaRPr>
          </a:p>
        </p:txBody>
      </p:sp>
      <p:sp>
        <p:nvSpPr>
          <p:cNvPr id="6" name="Textfeld 5">
            <a:extLst>
              <a:ext uri="{FF2B5EF4-FFF2-40B4-BE49-F238E27FC236}">
                <a16:creationId xmlns:a16="http://schemas.microsoft.com/office/drawing/2014/main" id="{ABC6B324-7386-4982-97A9-CBF160342B9A}"/>
              </a:ext>
            </a:extLst>
          </p:cNvPr>
          <p:cNvSpPr txBox="1"/>
          <p:nvPr/>
        </p:nvSpPr>
        <p:spPr>
          <a:xfrm>
            <a:off x="0" y="6518818"/>
            <a:ext cx="1710445" cy="253916"/>
          </a:xfrm>
          <a:prstGeom prst="rect">
            <a:avLst/>
          </a:prstGeom>
          <a:noFill/>
        </p:spPr>
        <p:txBody>
          <a:bodyPr wrap="square" rtlCol="0">
            <a:spAutoFit/>
          </a:bodyPr>
          <a:lstStyle/>
          <a:p>
            <a:pPr algn="r" defTabSz="457189"/>
            <a:r>
              <a:rPr lang="de-DE" sz="1050" dirty="0">
                <a:solidFill>
                  <a:prstClr val="black"/>
                </a:solidFill>
                <a:latin typeface="Calibri"/>
              </a:rPr>
              <a:t>Datenstand:  22.02.2022</a:t>
            </a:r>
          </a:p>
        </p:txBody>
      </p:sp>
      <p:pic>
        <p:nvPicPr>
          <p:cNvPr id="4" name="Grafik 3">
            <a:extLst>
              <a:ext uri="{FF2B5EF4-FFF2-40B4-BE49-F238E27FC236}">
                <a16:creationId xmlns:a16="http://schemas.microsoft.com/office/drawing/2014/main" id="{6BEC7B37-7AF6-4380-803F-2A0F49757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354" y="50862"/>
            <a:ext cx="9807966" cy="6807138"/>
          </a:xfrm>
          <a:prstGeom prst="rect">
            <a:avLst/>
          </a:prstGeom>
        </p:spPr>
      </p:pic>
      <p:cxnSp>
        <p:nvCxnSpPr>
          <p:cNvPr id="7" name="Gerader Verbinder 6">
            <a:extLst>
              <a:ext uri="{FF2B5EF4-FFF2-40B4-BE49-F238E27FC236}">
                <a16:creationId xmlns:a16="http://schemas.microsoft.com/office/drawing/2014/main" id="{CDFA1662-5BDB-4999-B315-327CEC94A366}"/>
              </a:ext>
            </a:extLst>
          </p:cNvPr>
          <p:cNvCxnSpPr/>
          <p:nvPr/>
        </p:nvCxnSpPr>
        <p:spPr>
          <a:xfrm>
            <a:off x="2321893" y="1888154"/>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A9EE8BC-AAA1-4D1A-8099-5F9E6041C875}"/>
              </a:ext>
            </a:extLst>
          </p:cNvPr>
          <p:cNvCxnSpPr/>
          <p:nvPr/>
        </p:nvCxnSpPr>
        <p:spPr>
          <a:xfrm>
            <a:off x="2321893" y="2547018"/>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F74A4D1-E367-4A07-8922-58E50DB7EEFB}"/>
              </a:ext>
            </a:extLst>
          </p:cNvPr>
          <p:cNvCxnSpPr/>
          <p:nvPr/>
        </p:nvCxnSpPr>
        <p:spPr>
          <a:xfrm>
            <a:off x="2317130" y="5527263"/>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BBB99B30-B45A-43E8-9F22-BC419D03DAEF}"/>
              </a:ext>
            </a:extLst>
          </p:cNvPr>
          <p:cNvCxnSpPr/>
          <p:nvPr/>
        </p:nvCxnSpPr>
        <p:spPr>
          <a:xfrm>
            <a:off x="2321893" y="6215328"/>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63DC62E-BBA5-4F4B-935E-C76FAC1A4F62}"/>
              </a:ext>
            </a:extLst>
          </p:cNvPr>
          <p:cNvCxnSpPr>
            <a:cxnSpLocks/>
          </p:cNvCxnSpPr>
          <p:nvPr/>
        </p:nvCxnSpPr>
        <p:spPr>
          <a:xfrm>
            <a:off x="7434465" y="5527263"/>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E29F48-54CB-4442-9B8B-9B8E2396DE5E}"/>
              </a:ext>
            </a:extLst>
          </p:cNvPr>
          <p:cNvCxnSpPr/>
          <p:nvPr/>
        </p:nvCxnSpPr>
        <p:spPr>
          <a:xfrm>
            <a:off x="7400557" y="1907204"/>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238F765-4C30-497C-A431-C7B014592D50}"/>
              </a:ext>
            </a:extLst>
          </p:cNvPr>
          <p:cNvCxnSpPr/>
          <p:nvPr/>
        </p:nvCxnSpPr>
        <p:spPr>
          <a:xfrm>
            <a:off x="7400557" y="2566068"/>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F8E386F-50D0-4F09-8916-2E3E200D047A}"/>
              </a:ext>
            </a:extLst>
          </p:cNvPr>
          <p:cNvCxnSpPr>
            <a:cxnSpLocks/>
          </p:cNvCxnSpPr>
          <p:nvPr/>
        </p:nvCxnSpPr>
        <p:spPr>
          <a:xfrm>
            <a:off x="7356107" y="6208978"/>
            <a:ext cx="2759826"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403C67FD-9063-4D12-85CE-3C89A290FDEE}"/>
              </a:ext>
            </a:extLst>
          </p:cNvPr>
          <p:cNvCxnSpPr/>
          <p:nvPr/>
        </p:nvCxnSpPr>
        <p:spPr>
          <a:xfrm>
            <a:off x="2321893" y="1292884"/>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68CE20D2-4DFC-47FB-84B8-F1B49E61000B}"/>
              </a:ext>
            </a:extLst>
          </p:cNvPr>
          <p:cNvCxnSpPr/>
          <p:nvPr/>
        </p:nvCxnSpPr>
        <p:spPr>
          <a:xfrm>
            <a:off x="7400557" y="1311934"/>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C7C7245-EEFB-4027-9124-E0E5B7504237}"/>
              </a:ext>
            </a:extLst>
          </p:cNvPr>
          <p:cNvCxnSpPr>
            <a:cxnSpLocks/>
          </p:cNvCxnSpPr>
          <p:nvPr/>
        </p:nvCxnSpPr>
        <p:spPr>
          <a:xfrm>
            <a:off x="7434465" y="4931741"/>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E766B01-DA6B-4ED6-AB3E-A7B98B476FAA}"/>
              </a:ext>
            </a:extLst>
          </p:cNvPr>
          <p:cNvCxnSpPr/>
          <p:nvPr/>
        </p:nvCxnSpPr>
        <p:spPr>
          <a:xfrm>
            <a:off x="2329830" y="4919041"/>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16FC748F-2CF4-4BE3-90E7-23B873998F02}"/>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8" name="Grafik 7">
            <a:extLst>
              <a:ext uri="{FF2B5EF4-FFF2-40B4-BE49-F238E27FC236}">
                <a16:creationId xmlns:a16="http://schemas.microsoft.com/office/drawing/2014/main" id="{BDAB5C1F-0255-48D6-AF98-58007963A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6" y="877563"/>
            <a:ext cx="4549797" cy="3890524"/>
          </a:xfrm>
          <a:prstGeom prst="rect">
            <a:avLst/>
          </a:prstGeom>
        </p:spPr>
      </p:pic>
      <p:pic>
        <p:nvPicPr>
          <p:cNvPr id="17" name="Grafik 16">
            <a:extLst>
              <a:ext uri="{FF2B5EF4-FFF2-40B4-BE49-F238E27FC236}">
                <a16:creationId xmlns:a16="http://schemas.microsoft.com/office/drawing/2014/main" id="{2C1AAD35-66B9-4512-8D5A-E4CF535B3629}"/>
              </a:ext>
            </a:extLst>
          </p:cNvPr>
          <p:cNvPicPr>
            <a:picLocks noChangeAspect="1"/>
          </p:cNvPicPr>
          <p:nvPr/>
        </p:nvPicPr>
        <p:blipFill>
          <a:blip r:embed="rId3"/>
          <a:stretch>
            <a:fillRect/>
          </a:stretch>
        </p:blipFill>
        <p:spPr>
          <a:xfrm>
            <a:off x="444138" y="5018046"/>
            <a:ext cx="2588137" cy="1570961"/>
          </a:xfrm>
          <a:prstGeom prst="rect">
            <a:avLst/>
          </a:prstGeom>
        </p:spPr>
      </p:pic>
      <p:cxnSp>
        <p:nvCxnSpPr>
          <p:cNvPr id="29" name="Gerade Verbindung mit Pfeil 28">
            <a:extLst>
              <a:ext uri="{FF2B5EF4-FFF2-40B4-BE49-F238E27FC236}">
                <a16:creationId xmlns:a16="http://schemas.microsoft.com/office/drawing/2014/main" id="{B5B3F5D4-50E0-4E12-95A3-DDF7FB2FE664}"/>
              </a:ext>
            </a:extLst>
          </p:cNvPr>
          <p:cNvCxnSpPr>
            <a:cxnSpLocks/>
          </p:cNvCxnSpPr>
          <p:nvPr/>
        </p:nvCxnSpPr>
        <p:spPr>
          <a:xfrm>
            <a:off x="4491350" y="2332589"/>
            <a:ext cx="1" cy="490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Grafik 29">
            <a:extLst>
              <a:ext uri="{FF2B5EF4-FFF2-40B4-BE49-F238E27FC236}">
                <a16:creationId xmlns:a16="http://schemas.microsoft.com/office/drawing/2014/main" id="{9520B685-9841-4D3C-9568-1D6EC9D3C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1451" y="268074"/>
            <a:ext cx="4345418" cy="2871644"/>
          </a:xfrm>
          <a:prstGeom prst="rect">
            <a:avLst/>
          </a:prstGeom>
        </p:spPr>
      </p:pic>
      <p:sp>
        <p:nvSpPr>
          <p:cNvPr id="31" name="Textfeld 30">
            <a:extLst>
              <a:ext uri="{FF2B5EF4-FFF2-40B4-BE49-F238E27FC236}">
                <a16:creationId xmlns:a16="http://schemas.microsoft.com/office/drawing/2014/main" id="{FB971EB3-0020-4DB3-9459-B953DC3FB4BD}"/>
              </a:ext>
            </a:extLst>
          </p:cNvPr>
          <p:cNvSpPr txBox="1"/>
          <p:nvPr/>
        </p:nvSpPr>
        <p:spPr>
          <a:xfrm>
            <a:off x="5417690" y="3860120"/>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2" name="Grafik 31">
            <a:extLst>
              <a:ext uri="{FF2B5EF4-FFF2-40B4-BE49-F238E27FC236}">
                <a16:creationId xmlns:a16="http://schemas.microsoft.com/office/drawing/2014/main" id="{A31EF3AE-2BF2-4918-80CF-C7378B8956D6}"/>
              </a:ext>
            </a:extLst>
          </p:cNvPr>
          <p:cNvPicPr>
            <a:picLocks noChangeAspect="1"/>
          </p:cNvPicPr>
          <p:nvPr/>
        </p:nvPicPr>
        <p:blipFill>
          <a:blip r:embed="rId5"/>
          <a:stretch>
            <a:fillRect/>
          </a:stretch>
        </p:blipFill>
        <p:spPr>
          <a:xfrm>
            <a:off x="10280332" y="125573"/>
            <a:ext cx="1628775" cy="581025"/>
          </a:xfrm>
          <a:prstGeom prst="rect">
            <a:avLst/>
          </a:prstGeom>
        </p:spPr>
      </p:pic>
      <p:cxnSp>
        <p:nvCxnSpPr>
          <p:cNvPr id="33" name="Gerade Verbindung mit Pfeil 32">
            <a:extLst>
              <a:ext uri="{FF2B5EF4-FFF2-40B4-BE49-F238E27FC236}">
                <a16:creationId xmlns:a16="http://schemas.microsoft.com/office/drawing/2014/main" id="{139D65CD-DB08-4D71-9E9B-EA808C3B3C6E}"/>
              </a:ext>
            </a:extLst>
          </p:cNvPr>
          <p:cNvCxnSpPr>
            <a:cxnSpLocks/>
            <a:stCxn id="16" idx="2"/>
          </p:cNvCxnSpPr>
          <p:nvPr/>
        </p:nvCxnSpPr>
        <p:spPr>
          <a:xfrm flipH="1">
            <a:off x="11576871" y="1429673"/>
            <a:ext cx="332236" cy="303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Grafik 34">
            <a:extLst>
              <a:ext uri="{FF2B5EF4-FFF2-40B4-BE49-F238E27FC236}">
                <a16:creationId xmlns:a16="http://schemas.microsoft.com/office/drawing/2014/main" id="{0359C4C2-DC57-4958-AE3F-D57D338847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5633" y="3746993"/>
            <a:ext cx="4430292" cy="2988994"/>
          </a:xfrm>
          <a:prstGeom prst="rect">
            <a:avLst/>
          </a:prstGeom>
        </p:spPr>
      </p:pic>
      <p:sp>
        <p:nvSpPr>
          <p:cNvPr id="36" name="Textfeld 35">
            <a:extLst>
              <a:ext uri="{FF2B5EF4-FFF2-40B4-BE49-F238E27FC236}">
                <a16:creationId xmlns:a16="http://schemas.microsoft.com/office/drawing/2014/main" id="{9DF5AC1D-E78A-45C9-B585-086E3869647A}"/>
              </a:ext>
            </a:extLst>
          </p:cNvPr>
          <p:cNvSpPr txBox="1"/>
          <p:nvPr/>
        </p:nvSpPr>
        <p:spPr>
          <a:xfrm>
            <a:off x="5250669" y="268074"/>
            <a:ext cx="2598367" cy="830997"/>
          </a:xfrm>
          <a:prstGeom prst="rect">
            <a:avLst/>
          </a:prstGeom>
          <a:noFill/>
        </p:spPr>
        <p:txBody>
          <a:bodyPr wrap="square" rtlCol="0">
            <a:spAutoFit/>
          </a:bodyPr>
          <a:lstStyle/>
          <a:p>
            <a:r>
              <a:rPr lang="de-DE" sz="1600" b="1" dirty="0"/>
              <a:t>Verfügbarkeits-Einschätzung: </a:t>
            </a:r>
            <a:br>
              <a:rPr lang="de-DE" sz="1600" b="1" dirty="0"/>
            </a:br>
            <a:r>
              <a:rPr lang="de-DE" sz="1600" b="1" dirty="0"/>
              <a:t>High-Care Behandlung </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7"/>
          <a:stretch>
            <a:fillRect/>
          </a:stretch>
        </p:blipFill>
        <p:spPr>
          <a:xfrm>
            <a:off x="5508374" y="5833691"/>
            <a:ext cx="1724025" cy="857250"/>
          </a:xfrm>
          <a:prstGeom prst="rect">
            <a:avLst/>
          </a:prstGeom>
        </p:spPr>
      </p:pic>
      <p:sp>
        <p:nvSpPr>
          <p:cNvPr id="2" name="Textfeld 1">
            <a:extLst>
              <a:ext uri="{FF2B5EF4-FFF2-40B4-BE49-F238E27FC236}">
                <a16:creationId xmlns:a16="http://schemas.microsoft.com/office/drawing/2014/main" id="{088FB987-BEFC-4119-8718-E5F1E21B64DC}"/>
              </a:ext>
            </a:extLst>
          </p:cNvPr>
          <p:cNvSpPr txBox="1"/>
          <p:nvPr/>
        </p:nvSpPr>
        <p:spPr>
          <a:xfrm>
            <a:off x="4344112" y="1501592"/>
            <a:ext cx="1751888" cy="830997"/>
          </a:xfrm>
          <a:prstGeom prst="rect">
            <a:avLst/>
          </a:prstGeom>
          <a:noFill/>
        </p:spPr>
        <p:txBody>
          <a:bodyPr wrap="square" rtlCol="0">
            <a:spAutoFit/>
          </a:bodyPr>
          <a:lstStyle/>
          <a:p>
            <a:r>
              <a:rPr lang="de-DE" sz="1200" i="1" dirty="0"/>
              <a:t>Anstieg v.a. der „leichteren“ respiratorischen Behandlungsformen</a:t>
            </a:r>
          </a:p>
        </p:txBody>
      </p:sp>
      <p:sp>
        <p:nvSpPr>
          <p:cNvPr id="16" name="Textfeld 15">
            <a:extLst>
              <a:ext uri="{FF2B5EF4-FFF2-40B4-BE49-F238E27FC236}">
                <a16:creationId xmlns:a16="http://schemas.microsoft.com/office/drawing/2014/main" id="{E0BC0262-7C4D-4539-BD57-67CBE04325F2}"/>
              </a:ext>
            </a:extLst>
          </p:cNvPr>
          <p:cNvSpPr txBox="1"/>
          <p:nvPr/>
        </p:nvSpPr>
        <p:spPr>
          <a:xfrm>
            <a:off x="11540580" y="1152674"/>
            <a:ext cx="737054" cy="276999"/>
          </a:xfrm>
          <a:prstGeom prst="rect">
            <a:avLst/>
          </a:prstGeom>
          <a:noFill/>
        </p:spPr>
        <p:txBody>
          <a:bodyPr wrap="square" rtlCol="0">
            <a:spAutoFit/>
          </a:bodyPr>
          <a:lstStyle/>
          <a:p>
            <a:r>
              <a:rPr lang="de-DE" sz="1200" i="1" dirty="0"/>
              <a:t>Plateau</a:t>
            </a:r>
          </a:p>
        </p:txBody>
      </p:sp>
      <p:cxnSp>
        <p:nvCxnSpPr>
          <p:cNvPr id="18" name="Gerade Verbindung mit Pfeil 17">
            <a:extLst>
              <a:ext uri="{FF2B5EF4-FFF2-40B4-BE49-F238E27FC236}">
                <a16:creationId xmlns:a16="http://schemas.microsoft.com/office/drawing/2014/main" id="{C1A98B8F-21AB-4CBA-99A3-046E50B82C6A}"/>
              </a:ext>
            </a:extLst>
          </p:cNvPr>
          <p:cNvCxnSpPr>
            <a:cxnSpLocks/>
            <a:stCxn id="19" idx="2"/>
          </p:cNvCxnSpPr>
          <p:nvPr/>
        </p:nvCxnSpPr>
        <p:spPr>
          <a:xfrm flipH="1">
            <a:off x="11753002" y="3860120"/>
            <a:ext cx="192394" cy="346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FB6B75CF-D70A-4A2F-BDEE-BCD3A846337B}"/>
              </a:ext>
            </a:extLst>
          </p:cNvPr>
          <p:cNvSpPr txBox="1"/>
          <p:nvPr/>
        </p:nvSpPr>
        <p:spPr>
          <a:xfrm>
            <a:off x="11576869" y="3583121"/>
            <a:ext cx="737054" cy="276999"/>
          </a:xfrm>
          <a:prstGeom prst="rect">
            <a:avLst/>
          </a:prstGeom>
          <a:noFill/>
        </p:spPr>
        <p:txBody>
          <a:bodyPr wrap="square" rtlCol="0">
            <a:spAutoFit/>
          </a:bodyPr>
          <a:lstStyle/>
          <a:p>
            <a:r>
              <a:rPr lang="de-DE" sz="1200" i="1" dirty="0"/>
              <a:t>Plateau</a:t>
            </a:r>
          </a:p>
        </p:txBody>
      </p:sp>
      <p:cxnSp>
        <p:nvCxnSpPr>
          <p:cNvPr id="20" name="Gerade Verbindung mit Pfeil 19">
            <a:extLst>
              <a:ext uri="{FF2B5EF4-FFF2-40B4-BE49-F238E27FC236}">
                <a16:creationId xmlns:a16="http://schemas.microsoft.com/office/drawing/2014/main" id="{7683A1EA-7348-4515-BCB9-993FC6687C77}"/>
              </a:ext>
            </a:extLst>
          </p:cNvPr>
          <p:cNvCxnSpPr>
            <a:cxnSpLocks/>
          </p:cNvCxnSpPr>
          <p:nvPr/>
        </p:nvCxnSpPr>
        <p:spPr>
          <a:xfrm>
            <a:off x="2649196" y="5102991"/>
            <a:ext cx="457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DE1969B6-739B-4145-92EA-4A4B679A8A80}"/>
              </a:ext>
            </a:extLst>
          </p:cNvPr>
          <p:cNvSpPr txBox="1"/>
          <p:nvPr/>
        </p:nvSpPr>
        <p:spPr>
          <a:xfrm>
            <a:off x="3130254" y="4964491"/>
            <a:ext cx="2862841" cy="276999"/>
          </a:xfrm>
          <a:prstGeom prst="rect">
            <a:avLst/>
          </a:prstGeom>
          <a:noFill/>
        </p:spPr>
        <p:txBody>
          <a:bodyPr wrap="square" rtlCol="0">
            <a:spAutoFit/>
          </a:bodyPr>
          <a:lstStyle/>
          <a:p>
            <a:r>
              <a:rPr lang="de-DE" sz="1200" i="1" dirty="0"/>
              <a:t>28%  (</a:t>
            </a:r>
            <a:r>
              <a:rPr lang="de-DE" sz="1200" i="1" u="sng" dirty="0"/>
              <a:t>potentielle</a:t>
            </a:r>
            <a:r>
              <a:rPr lang="de-DE" sz="1200" i="1" dirty="0"/>
              <a:t> COVID-Nebenbefunde)</a:t>
            </a:r>
          </a:p>
        </p:txBody>
      </p:sp>
      <p:sp>
        <p:nvSpPr>
          <p:cNvPr id="7" name="Geschweifte Klammer rechts 6">
            <a:extLst>
              <a:ext uri="{FF2B5EF4-FFF2-40B4-BE49-F238E27FC236}">
                <a16:creationId xmlns:a16="http://schemas.microsoft.com/office/drawing/2014/main" id="{F37C54FC-3F07-4078-B475-1833D1F435F6}"/>
              </a:ext>
            </a:extLst>
          </p:cNvPr>
          <p:cNvSpPr/>
          <p:nvPr/>
        </p:nvSpPr>
        <p:spPr>
          <a:xfrm>
            <a:off x="3032275" y="5341121"/>
            <a:ext cx="45719" cy="7605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Textfeld 22">
            <a:extLst>
              <a:ext uri="{FF2B5EF4-FFF2-40B4-BE49-F238E27FC236}">
                <a16:creationId xmlns:a16="http://schemas.microsoft.com/office/drawing/2014/main" id="{FA83A93D-6CFA-450E-AA3E-97939DCE80D9}"/>
              </a:ext>
            </a:extLst>
          </p:cNvPr>
          <p:cNvSpPr txBox="1"/>
          <p:nvPr/>
        </p:nvSpPr>
        <p:spPr>
          <a:xfrm>
            <a:off x="3141782" y="5592419"/>
            <a:ext cx="755099" cy="276999"/>
          </a:xfrm>
          <a:prstGeom prst="rect">
            <a:avLst/>
          </a:prstGeom>
          <a:noFill/>
        </p:spPr>
        <p:txBody>
          <a:bodyPr wrap="square" rtlCol="0">
            <a:spAutoFit/>
          </a:bodyPr>
          <a:lstStyle/>
          <a:p>
            <a:r>
              <a:rPr lang="de-DE" sz="1200" i="1" dirty="0"/>
              <a:t>Plateau</a:t>
            </a:r>
          </a:p>
        </p:txBody>
      </p:sp>
    </p:spTree>
    <p:extLst>
      <p:ext uri="{BB962C8B-B14F-4D97-AF65-F5344CB8AC3E}">
        <p14:creationId xmlns:p14="http://schemas.microsoft.com/office/powerpoint/2010/main" val="74838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grpSp>
        <p:nvGrpSpPr>
          <p:cNvPr id="4" name="Gruppieren 3">
            <a:extLst>
              <a:ext uri="{FF2B5EF4-FFF2-40B4-BE49-F238E27FC236}">
                <a16:creationId xmlns:a16="http://schemas.microsoft.com/office/drawing/2014/main" id="{6191D896-5842-41DD-B7F6-58CC8D2E5276}"/>
              </a:ext>
            </a:extLst>
          </p:cNvPr>
          <p:cNvGrpSpPr/>
          <p:nvPr/>
        </p:nvGrpSpPr>
        <p:grpSpPr>
          <a:xfrm>
            <a:off x="135787" y="1332565"/>
            <a:ext cx="1181381" cy="1966030"/>
            <a:chOff x="10971135" y="4228417"/>
            <a:chExt cx="1181381" cy="1966030"/>
          </a:xfrm>
        </p:grpSpPr>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135" y="4228417"/>
              <a:ext cx="1181381" cy="1966030"/>
            </a:xfrm>
            <a:prstGeom prst="rect">
              <a:avLst/>
            </a:prstGeom>
          </p:spPr>
        </p:pic>
        <p:sp>
          <p:nvSpPr>
            <p:cNvPr id="12" name="Rechteck 11">
              <a:extLst>
                <a:ext uri="{FF2B5EF4-FFF2-40B4-BE49-F238E27FC236}">
                  <a16:creationId xmlns:a16="http://schemas.microsoft.com/office/drawing/2014/main" id="{5CDE2F54-1E58-4209-8F9D-8B369EF3DA1D}"/>
                </a:ext>
              </a:extLst>
            </p:cNvPr>
            <p:cNvSpPr/>
            <p:nvPr/>
          </p:nvSpPr>
          <p:spPr>
            <a:xfrm>
              <a:off x="11020613" y="5749978"/>
              <a:ext cx="737525" cy="376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3BD18E34-70DE-445C-B52A-E82495D5B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8574" y="263009"/>
            <a:ext cx="5713742" cy="3212129"/>
          </a:xfrm>
          <a:prstGeom prst="rect">
            <a:avLst/>
          </a:prstGeom>
        </p:spPr>
      </p:pic>
      <p:pic>
        <p:nvPicPr>
          <p:cNvPr id="2" name="Grafik 1">
            <a:extLst>
              <a:ext uri="{FF2B5EF4-FFF2-40B4-BE49-F238E27FC236}">
                <a16:creationId xmlns:a16="http://schemas.microsoft.com/office/drawing/2014/main" id="{8649BEC0-50E9-4BCF-8C03-459386347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348" y="564023"/>
            <a:ext cx="4238387" cy="2538100"/>
          </a:xfrm>
          <a:prstGeom prst="rect">
            <a:avLst/>
          </a:prstGeom>
          <a:ln>
            <a:solidFill>
              <a:schemeClr val="accent1"/>
            </a:solidFill>
          </a:ln>
        </p:spPr>
      </p:pic>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220772" y="2819697"/>
            <a:ext cx="459119" cy="188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0-17 u. 18-29 Jährige (zoom):</a:t>
            </a:r>
            <a:endParaRPr lang="de-DE" dirty="0"/>
          </a:p>
        </p:txBody>
      </p:sp>
      <p:cxnSp>
        <p:nvCxnSpPr>
          <p:cNvPr id="23" name="Gerade Verbindung mit Pfeil 22">
            <a:extLst>
              <a:ext uri="{FF2B5EF4-FFF2-40B4-BE49-F238E27FC236}">
                <a16:creationId xmlns:a16="http://schemas.microsoft.com/office/drawing/2014/main" id="{ED854D2B-C1D2-4BF3-8B80-4E15B977C07E}"/>
              </a:ext>
            </a:extLst>
          </p:cNvPr>
          <p:cNvCxnSpPr>
            <a:cxnSpLocks/>
          </p:cNvCxnSpPr>
          <p:nvPr/>
        </p:nvCxnSpPr>
        <p:spPr>
          <a:xfrm flipH="1">
            <a:off x="7166080" y="1483193"/>
            <a:ext cx="135281" cy="355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7166080" y="1770856"/>
            <a:ext cx="124952" cy="385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pic>
        <p:nvPicPr>
          <p:cNvPr id="19" name="Grafik 18">
            <a:extLst>
              <a:ext uri="{FF2B5EF4-FFF2-40B4-BE49-F238E27FC236}">
                <a16:creationId xmlns:a16="http://schemas.microsoft.com/office/drawing/2014/main" id="{71FF83E4-B5D1-4E61-B356-433921EB3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8573" y="3910815"/>
            <a:ext cx="6479033" cy="2883091"/>
          </a:xfrm>
          <a:prstGeom prst="rect">
            <a:avLst/>
          </a:prstGeom>
        </p:spPr>
      </p:pic>
      <p:sp>
        <p:nvSpPr>
          <p:cNvPr id="3" name="Rechteck 2">
            <a:extLst>
              <a:ext uri="{FF2B5EF4-FFF2-40B4-BE49-F238E27FC236}">
                <a16:creationId xmlns:a16="http://schemas.microsoft.com/office/drawing/2014/main" id="{FF26717F-CA66-4FD4-95B9-CDD545B5B182}"/>
              </a:ext>
            </a:extLst>
          </p:cNvPr>
          <p:cNvSpPr/>
          <p:nvPr/>
        </p:nvSpPr>
        <p:spPr>
          <a:xfrm>
            <a:off x="1880077" y="6366617"/>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0B1CDF4-7ED9-4C4E-9382-6435BE05D969}"/>
              </a:ext>
            </a:extLst>
          </p:cNvPr>
          <p:cNvSpPr/>
          <p:nvPr/>
        </p:nvSpPr>
        <p:spPr>
          <a:xfrm>
            <a:off x="6578834" y="6366616"/>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4010827" y="3756926"/>
            <a:ext cx="2085173" cy="307777"/>
          </a:xfrm>
          <a:prstGeom prst="rect">
            <a:avLst/>
          </a:prstGeom>
          <a:noFill/>
        </p:spPr>
        <p:txBody>
          <a:bodyPr wrap="square" rtlCol="0">
            <a:spAutoFit/>
          </a:bodyPr>
          <a:lstStyle/>
          <a:p>
            <a:r>
              <a:rPr lang="de-DE" sz="1400" dirty="0"/>
              <a:t>(prozentuale Anzahlen)</a:t>
            </a:r>
          </a:p>
        </p:txBody>
      </p: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sp>
        <p:nvSpPr>
          <p:cNvPr id="14" name="Rechteck 13">
            <a:extLst>
              <a:ext uri="{FF2B5EF4-FFF2-40B4-BE49-F238E27FC236}">
                <a16:creationId xmlns:a16="http://schemas.microsoft.com/office/drawing/2014/main" id="{293051AC-CDBB-4F45-A416-A1763C928651}"/>
              </a:ext>
            </a:extLst>
          </p:cNvPr>
          <p:cNvSpPr/>
          <p:nvPr/>
        </p:nvSpPr>
        <p:spPr>
          <a:xfrm>
            <a:off x="5710844" y="1387921"/>
            <a:ext cx="1678706" cy="134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456087"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2" name="Grafik 1">
            <a:extLst>
              <a:ext uri="{FF2B5EF4-FFF2-40B4-BE49-F238E27FC236}">
                <a16:creationId xmlns:a16="http://schemas.microsoft.com/office/drawing/2014/main" id="{476C3AAA-C578-41FA-8266-F4AEC06CD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2311" y="474204"/>
            <a:ext cx="4207804" cy="2363000"/>
          </a:xfrm>
          <a:prstGeom prst="rect">
            <a:avLst/>
          </a:prstGeom>
          <a:ln w="28575">
            <a:solidFill>
              <a:srgbClr val="0070C0"/>
            </a:solidFill>
          </a:ln>
        </p:spPr>
      </p:pic>
      <p:pic>
        <p:nvPicPr>
          <p:cNvPr id="16" name="Grafik 15">
            <a:extLst>
              <a:ext uri="{FF2B5EF4-FFF2-40B4-BE49-F238E27FC236}">
                <a16:creationId xmlns:a16="http://schemas.microsoft.com/office/drawing/2014/main" id="{16EFD64A-EEEE-4678-A624-A0550508B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34" y="2255187"/>
            <a:ext cx="7416605" cy="4511202"/>
          </a:xfrm>
          <a:prstGeom prst="rect">
            <a:avLst/>
          </a:prstGeom>
        </p:spPr>
      </p:pic>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Words>
  <Application>Microsoft Office PowerPoint</Application>
  <PresentationFormat>Breitbild</PresentationFormat>
  <Paragraphs>36</Paragraphs>
  <Slides>5</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Fischer, Martina</cp:lastModifiedBy>
  <cp:revision>532</cp:revision>
  <dcterms:created xsi:type="dcterms:W3CDTF">2021-01-13T08:46:29Z</dcterms:created>
  <dcterms:modified xsi:type="dcterms:W3CDTF">2022-02-23T09:56:23Z</dcterms:modified>
</cp:coreProperties>
</file>