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98" r:id="rId3"/>
    <p:sldId id="807" r:id="rId4"/>
    <p:sldId id="811" r:id="rId5"/>
    <p:sldId id="810" r:id="rId6"/>
    <p:sldId id="812" r:id="rId7"/>
    <p:sldId id="261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8171" autoAdjust="0"/>
  </p:normalViewPr>
  <p:slideViewPr>
    <p:cSldViewPr snapToGrid="0" snapToObjects="1">
      <p:cViewPr varScale="1">
        <p:scale>
          <a:sx n="104" d="100"/>
          <a:sy n="104" d="100"/>
        </p:scale>
        <p:origin x="157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2022-KW07\Daten\2022-02-21_sequencing_desh_report_2022-KW06_csi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Anteil und Anzahl der Gesamtgenomsequenzierungen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3"/>
          <c:tx>
            <c:strRef>
              <c:f>'Datenquellen (2)'!$F$1</c:f>
              <c:strCache>
                <c:ptCount val="1"/>
                <c:pt idx="0">
                  <c:v>Anzahl der Sequenzierungen in der Stichprobe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'Datenquellen (2)'!$F$2:$F$59</c:f>
              <c:numCache>
                <c:formatCode>General</c:formatCode>
                <c:ptCount val="58"/>
                <c:pt idx="0">
                  <c:v>189</c:v>
                </c:pt>
                <c:pt idx="1">
                  <c:v>567</c:v>
                </c:pt>
                <c:pt idx="2">
                  <c:v>1701</c:v>
                </c:pt>
                <c:pt idx="3">
                  <c:v>2660</c:v>
                </c:pt>
                <c:pt idx="4">
                  <c:v>3076</c:v>
                </c:pt>
                <c:pt idx="5">
                  <c:v>3372</c:v>
                </c:pt>
                <c:pt idx="6">
                  <c:v>3630</c:v>
                </c:pt>
                <c:pt idx="7">
                  <c:v>4251</c:v>
                </c:pt>
                <c:pt idx="8">
                  <c:v>3696</c:v>
                </c:pt>
                <c:pt idx="9">
                  <c:v>3823</c:v>
                </c:pt>
                <c:pt idx="10">
                  <c:v>4078</c:v>
                </c:pt>
                <c:pt idx="11">
                  <c:v>3621</c:v>
                </c:pt>
                <c:pt idx="12">
                  <c:v>3754</c:v>
                </c:pt>
                <c:pt idx="13">
                  <c:v>3971</c:v>
                </c:pt>
                <c:pt idx="14">
                  <c:v>4461</c:v>
                </c:pt>
                <c:pt idx="15">
                  <c:v>4815</c:v>
                </c:pt>
                <c:pt idx="16">
                  <c:v>3894</c:v>
                </c:pt>
                <c:pt idx="17">
                  <c:v>4885</c:v>
                </c:pt>
                <c:pt idx="18">
                  <c:v>3942</c:v>
                </c:pt>
                <c:pt idx="19">
                  <c:v>4002</c:v>
                </c:pt>
                <c:pt idx="20">
                  <c:v>2885</c:v>
                </c:pt>
                <c:pt idx="21">
                  <c:v>2295</c:v>
                </c:pt>
                <c:pt idx="22">
                  <c:v>1658</c:v>
                </c:pt>
                <c:pt idx="23">
                  <c:v>1049</c:v>
                </c:pt>
                <c:pt idx="24">
                  <c:v>788</c:v>
                </c:pt>
                <c:pt idx="25">
                  <c:v>889</c:v>
                </c:pt>
                <c:pt idx="26">
                  <c:v>899</c:v>
                </c:pt>
                <c:pt idx="27">
                  <c:v>1135</c:v>
                </c:pt>
                <c:pt idx="28">
                  <c:v>1954</c:v>
                </c:pt>
                <c:pt idx="29">
                  <c:v>1632</c:v>
                </c:pt>
                <c:pt idx="30">
                  <c:v>2076</c:v>
                </c:pt>
                <c:pt idx="31">
                  <c:v>2730</c:v>
                </c:pt>
                <c:pt idx="32">
                  <c:v>3819</c:v>
                </c:pt>
                <c:pt idx="33">
                  <c:v>4488</c:v>
                </c:pt>
                <c:pt idx="34">
                  <c:v>4425</c:v>
                </c:pt>
                <c:pt idx="35">
                  <c:v>4687</c:v>
                </c:pt>
                <c:pt idx="36">
                  <c:v>4252</c:v>
                </c:pt>
                <c:pt idx="37">
                  <c:v>3961</c:v>
                </c:pt>
                <c:pt idx="38">
                  <c:v>3833</c:v>
                </c:pt>
                <c:pt idx="39">
                  <c:v>4178</c:v>
                </c:pt>
                <c:pt idx="40">
                  <c:v>2754</c:v>
                </c:pt>
                <c:pt idx="41">
                  <c:v>3688</c:v>
                </c:pt>
                <c:pt idx="42">
                  <c:v>3828</c:v>
                </c:pt>
                <c:pt idx="43">
                  <c:v>4181</c:v>
                </c:pt>
                <c:pt idx="44">
                  <c:v>4878</c:v>
                </c:pt>
                <c:pt idx="45">
                  <c:v>6528</c:v>
                </c:pt>
                <c:pt idx="46">
                  <c:v>8668</c:v>
                </c:pt>
                <c:pt idx="47">
                  <c:v>8514</c:v>
                </c:pt>
                <c:pt idx="48">
                  <c:v>8782</c:v>
                </c:pt>
                <c:pt idx="49">
                  <c:v>8369</c:v>
                </c:pt>
                <c:pt idx="50">
                  <c:v>5659</c:v>
                </c:pt>
                <c:pt idx="51">
                  <c:v>7266</c:v>
                </c:pt>
                <c:pt idx="52">
                  <c:v>7217</c:v>
                </c:pt>
                <c:pt idx="53">
                  <c:v>9807</c:v>
                </c:pt>
                <c:pt idx="54">
                  <c:v>10559</c:v>
                </c:pt>
                <c:pt idx="55">
                  <c:v>10722</c:v>
                </c:pt>
                <c:pt idx="56">
                  <c:v>9772</c:v>
                </c:pt>
                <c:pt idx="57">
                  <c:v>7483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8-4756-ABCC-274014CFEC07}"/>
            </c:ext>
          </c:extLst>
        </c:ser>
        <c:ser>
          <c:idx val="4"/>
          <c:order val="4"/>
          <c:tx>
            <c:strRef>
              <c:f>'Datenquellen (2)'!$L$1</c:f>
              <c:strCache>
                <c:ptCount val="1"/>
                <c:pt idx="0">
                  <c:v>Anzahl aller DESH-Sequenzen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'Datenquellen (2)'!$L$2:$L$59</c:f>
              <c:numCache>
                <c:formatCode>General</c:formatCode>
                <c:ptCount val="58"/>
                <c:pt idx="0">
                  <c:v>322</c:v>
                </c:pt>
                <c:pt idx="1">
                  <c:v>964</c:v>
                </c:pt>
                <c:pt idx="2">
                  <c:v>2275</c:v>
                </c:pt>
                <c:pt idx="3">
                  <c:v>3593</c:v>
                </c:pt>
                <c:pt idx="4">
                  <c:v>4427</c:v>
                </c:pt>
                <c:pt idx="5">
                  <c:v>6030</c:v>
                </c:pt>
                <c:pt idx="6">
                  <c:v>6785</c:v>
                </c:pt>
                <c:pt idx="7">
                  <c:v>7202</c:v>
                </c:pt>
                <c:pt idx="8">
                  <c:v>7856</c:v>
                </c:pt>
                <c:pt idx="9">
                  <c:v>9378</c:v>
                </c:pt>
                <c:pt idx="10">
                  <c:v>10862</c:v>
                </c:pt>
                <c:pt idx="11">
                  <c:v>11013</c:v>
                </c:pt>
                <c:pt idx="12">
                  <c:v>11802</c:v>
                </c:pt>
                <c:pt idx="13">
                  <c:v>11717</c:v>
                </c:pt>
                <c:pt idx="14">
                  <c:v>15548</c:v>
                </c:pt>
                <c:pt idx="15">
                  <c:v>14856</c:v>
                </c:pt>
                <c:pt idx="16">
                  <c:v>13497</c:v>
                </c:pt>
                <c:pt idx="17">
                  <c:v>12645</c:v>
                </c:pt>
                <c:pt idx="18">
                  <c:v>9181</c:v>
                </c:pt>
                <c:pt idx="19">
                  <c:v>8303</c:v>
                </c:pt>
                <c:pt idx="20">
                  <c:v>6022</c:v>
                </c:pt>
                <c:pt idx="21">
                  <c:v>4764</c:v>
                </c:pt>
                <c:pt idx="22">
                  <c:v>3402</c:v>
                </c:pt>
                <c:pt idx="23">
                  <c:v>2104</c:v>
                </c:pt>
                <c:pt idx="24">
                  <c:v>1582</c:v>
                </c:pt>
                <c:pt idx="25">
                  <c:v>1692</c:v>
                </c:pt>
                <c:pt idx="26">
                  <c:v>1877</c:v>
                </c:pt>
                <c:pt idx="27">
                  <c:v>2555</c:v>
                </c:pt>
                <c:pt idx="28">
                  <c:v>3949</c:v>
                </c:pt>
                <c:pt idx="29">
                  <c:v>4074</c:v>
                </c:pt>
                <c:pt idx="30">
                  <c:v>4908</c:v>
                </c:pt>
                <c:pt idx="31">
                  <c:v>7315</c:v>
                </c:pt>
                <c:pt idx="32">
                  <c:v>9644</c:v>
                </c:pt>
                <c:pt idx="33">
                  <c:v>12370</c:v>
                </c:pt>
                <c:pt idx="34">
                  <c:v>12533</c:v>
                </c:pt>
                <c:pt idx="35">
                  <c:v>13549</c:v>
                </c:pt>
                <c:pt idx="36">
                  <c:v>11677</c:v>
                </c:pt>
                <c:pt idx="37">
                  <c:v>10773</c:v>
                </c:pt>
                <c:pt idx="38">
                  <c:v>9435</c:v>
                </c:pt>
                <c:pt idx="39">
                  <c:v>8821</c:v>
                </c:pt>
                <c:pt idx="40">
                  <c:v>7809</c:v>
                </c:pt>
                <c:pt idx="41">
                  <c:v>10451</c:v>
                </c:pt>
                <c:pt idx="42">
                  <c:v>10628</c:v>
                </c:pt>
                <c:pt idx="43">
                  <c:v>10885</c:v>
                </c:pt>
                <c:pt idx="44">
                  <c:v>12554</c:v>
                </c:pt>
                <c:pt idx="45">
                  <c:v>15711</c:v>
                </c:pt>
                <c:pt idx="46">
                  <c:v>16024</c:v>
                </c:pt>
                <c:pt idx="47">
                  <c:v>15878</c:v>
                </c:pt>
                <c:pt idx="48">
                  <c:v>16439</c:v>
                </c:pt>
                <c:pt idx="49">
                  <c:v>16461</c:v>
                </c:pt>
                <c:pt idx="50">
                  <c:v>14652</c:v>
                </c:pt>
                <c:pt idx="51">
                  <c:v>16964</c:v>
                </c:pt>
                <c:pt idx="52">
                  <c:v>21234</c:v>
                </c:pt>
                <c:pt idx="53">
                  <c:v>21548</c:v>
                </c:pt>
                <c:pt idx="54">
                  <c:v>24344</c:v>
                </c:pt>
                <c:pt idx="55">
                  <c:v>20754</c:v>
                </c:pt>
                <c:pt idx="56">
                  <c:v>17614</c:v>
                </c:pt>
                <c:pt idx="57">
                  <c:v>13877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8-4756-ABCC-274014CFE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107400"/>
        <c:axId val="692105104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'Datenquellen (2)'!$K$1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'Datenquellen (2)'!$K$2:$K$56</c15:sqref>
                        </c15:formulaRef>
                      </c:ext>
                    </c:extLst>
                    <c:numCache>
                      <c:formatCode>General</c:formatCode>
                      <c:ptCount val="55"/>
                      <c:pt idx="0">
                        <c:v>659</c:v>
                      </c:pt>
                      <c:pt idx="1">
                        <c:v>1334</c:v>
                      </c:pt>
                      <c:pt idx="2">
                        <c:v>2655</c:v>
                      </c:pt>
                      <c:pt idx="3">
                        <c:v>3972</c:v>
                      </c:pt>
                      <c:pt idx="4">
                        <c:v>5264</c:v>
                      </c:pt>
                      <c:pt idx="5">
                        <c:v>6466</c:v>
                      </c:pt>
                      <c:pt idx="6">
                        <c:v>7476</c:v>
                      </c:pt>
                      <c:pt idx="7">
                        <c:v>7795</c:v>
                      </c:pt>
                      <c:pt idx="8">
                        <c:v>8711</c:v>
                      </c:pt>
                      <c:pt idx="9">
                        <c:v>10165</c:v>
                      </c:pt>
                      <c:pt idx="10">
                        <c:v>11590</c:v>
                      </c:pt>
                      <c:pt idx="11">
                        <c:v>11809</c:v>
                      </c:pt>
                      <c:pt idx="12">
                        <c:v>12351</c:v>
                      </c:pt>
                      <c:pt idx="13">
                        <c:v>12369</c:v>
                      </c:pt>
                      <c:pt idx="14">
                        <c:v>16386</c:v>
                      </c:pt>
                      <c:pt idx="15">
                        <c:v>15860</c:v>
                      </c:pt>
                      <c:pt idx="16">
                        <c:v>14449</c:v>
                      </c:pt>
                      <c:pt idx="17">
                        <c:v>13432</c:v>
                      </c:pt>
                      <c:pt idx="18">
                        <c:v>9895</c:v>
                      </c:pt>
                      <c:pt idx="19">
                        <c:v>8876</c:v>
                      </c:pt>
                      <c:pt idx="20">
                        <c:v>6462</c:v>
                      </c:pt>
                      <c:pt idx="21">
                        <c:v>4999</c:v>
                      </c:pt>
                      <c:pt idx="22">
                        <c:v>3635</c:v>
                      </c:pt>
                      <c:pt idx="23">
                        <c:v>2271</c:v>
                      </c:pt>
                      <c:pt idx="24">
                        <c:v>1691</c:v>
                      </c:pt>
                      <c:pt idx="25">
                        <c:v>1846</c:v>
                      </c:pt>
                      <c:pt idx="26">
                        <c:v>2096</c:v>
                      </c:pt>
                      <c:pt idx="27">
                        <c:v>2832</c:v>
                      </c:pt>
                      <c:pt idx="28">
                        <c:v>4290</c:v>
                      </c:pt>
                      <c:pt idx="29">
                        <c:v>4418</c:v>
                      </c:pt>
                      <c:pt idx="30">
                        <c:v>5246</c:v>
                      </c:pt>
                      <c:pt idx="31">
                        <c:v>7818</c:v>
                      </c:pt>
                      <c:pt idx="32">
                        <c:v>10260</c:v>
                      </c:pt>
                      <c:pt idx="33">
                        <c:v>12950</c:v>
                      </c:pt>
                      <c:pt idx="34">
                        <c:v>13329</c:v>
                      </c:pt>
                      <c:pt idx="35">
                        <c:v>14168</c:v>
                      </c:pt>
                      <c:pt idx="36">
                        <c:v>12172</c:v>
                      </c:pt>
                      <c:pt idx="37">
                        <c:v>11297</c:v>
                      </c:pt>
                      <c:pt idx="38">
                        <c:v>9836</c:v>
                      </c:pt>
                      <c:pt idx="39">
                        <c:v>9234</c:v>
                      </c:pt>
                      <c:pt idx="40">
                        <c:v>8263</c:v>
                      </c:pt>
                      <c:pt idx="41">
                        <c:v>11006</c:v>
                      </c:pt>
                      <c:pt idx="42">
                        <c:v>11382</c:v>
                      </c:pt>
                      <c:pt idx="43">
                        <c:v>11753</c:v>
                      </c:pt>
                      <c:pt idx="44">
                        <c:v>13470</c:v>
                      </c:pt>
                      <c:pt idx="45">
                        <c:v>16712</c:v>
                      </c:pt>
                      <c:pt idx="46">
                        <c:v>16811</c:v>
                      </c:pt>
                      <c:pt idx="47">
                        <c:v>16967</c:v>
                      </c:pt>
                      <c:pt idx="48">
                        <c:v>17483</c:v>
                      </c:pt>
                      <c:pt idx="49">
                        <c:v>17342</c:v>
                      </c:pt>
                      <c:pt idx="50">
                        <c:v>15332</c:v>
                      </c:pt>
                      <c:pt idx="51">
                        <c:v>17632</c:v>
                      </c:pt>
                      <c:pt idx="52">
                        <c:v>21881</c:v>
                      </c:pt>
                      <c:pt idx="53">
                        <c:v>22078</c:v>
                      </c:pt>
                      <c:pt idx="54">
                        <c:v>24655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538-4756-ABCC-274014CFEC07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'Datenquellen (2)'!$M$1</c15:sqref>
                        </c15:formulaRef>
                      </c:ext>
                    </c:extLst>
                    <c:strCache>
                      <c:ptCount val="1"/>
                      <c:pt idx="0">
                        <c:v>Anzahl der COVID19-Fälle</c:v>
                      </c:pt>
                    </c:strCache>
                  </c:strRef>
                </c:tx>
                <c:spPr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'Datenquellen (2)'!$M$2:$M$56</c15:sqref>
                        </c15:formulaRef>
                      </c:ext>
                    </c:extLst>
                    <c:numCache>
                      <c:formatCode>General</c:formatCode>
                      <c:ptCount val="55"/>
                      <c:pt idx="0">
                        <c:v>145482</c:v>
                      </c:pt>
                      <c:pt idx="1">
                        <c:v>118911</c:v>
                      </c:pt>
                      <c:pt idx="2">
                        <c:v>95545</c:v>
                      </c:pt>
                      <c:pt idx="3">
                        <c:v>78165</c:v>
                      </c:pt>
                      <c:pt idx="4">
                        <c:v>64584</c:v>
                      </c:pt>
                      <c:pt idx="5">
                        <c:v>50812</c:v>
                      </c:pt>
                      <c:pt idx="6">
                        <c:v>52404</c:v>
                      </c:pt>
                      <c:pt idx="7">
                        <c:v>56348</c:v>
                      </c:pt>
                      <c:pt idx="8">
                        <c:v>58375</c:v>
                      </c:pt>
                      <c:pt idx="9">
                        <c:v>71337</c:v>
                      </c:pt>
                      <c:pt idx="10">
                        <c:v>92595</c:v>
                      </c:pt>
                      <c:pt idx="11">
                        <c:v>116275</c:v>
                      </c:pt>
                      <c:pt idx="12">
                        <c:v>110101</c:v>
                      </c:pt>
                      <c:pt idx="13">
                        <c:v>118266</c:v>
                      </c:pt>
                      <c:pt idx="14">
                        <c:v>142055</c:v>
                      </c:pt>
                      <c:pt idx="15">
                        <c:v>144750</c:v>
                      </c:pt>
                      <c:pt idx="16">
                        <c:v>124783</c:v>
                      </c:pt>
                      <c:pt idx="17">
                        <c:v>100972</c:v>
                      </c:pt>
                      <c:pt idx="18">
                        <c:v>70808</c:v>
                      </c:pt>
                      <c:pt idx="19">
                        <c:v>52694</c:v>
                      </c:pt>
                      <c:pt idx="20">
                        <c:v>29886</c:v>
                      </c:pt>
                      <c:pt idx="21">
                        <c:v>20684</c:v>
                      </c:pt>
                      <c:pt idx="22">
                        <c:v>14047</c:v>
                      </c:pt>
                      <c:pt idx="23">
                        <c:v>7278</c:v>
                      </c:pt>
                      <c:pt idx="24">
                        <c:v>4843</c:v>
                      </c:pt>
                      <c:pt idx="25">
                        <c:v>4368</c:v>
                      </c:pt>
                      <c:pt idx="26">
                        <c:v>5580</c:v>
                      </c:pt>
                      <c:pt idx="27">
                        <c:v>9103</c:v>
                      </c:pt>
                      <c:pt idx="28">
                        <c:v>12627</c:v>
                      </c:pt>
                      <c:pt idx="29">
                        <c:v>15506</c:v>
                      </c:pt>
                      <c:pt idx="30">
                        <c:v>20415</c:v>
                      </c:pt>
                      <c:pt idx="31">
                        <c:v>32066</c:v>
                      </c:pt>
                      <c:pt idx="32">
                        <c:v>49635</c:v>
                      </c:pt>
                      <c:pt idx="33">
                        <c:v>66356</c:v>
                      </c:pt>
                      <c:pt idx="34">
                        <c:v>74698</c:v>
                      </c:pt>
                      <c:pt idx="35">
                        <c:v>71673</c:v>
                      </c:pt>
                      <c:pt idx="36">
                        <c:v>61454</c:v>
                      </c:pt>
                      <c:pt idx="37">
                        <c:v>53617</c:v>
                      </c:pt>
                      <c:pt idx="38">
                        <c:v>56480</c:v>
                      </c:pt>
                      <c:pt idx="39">
                        <c:v>58007</c:v>
                      </c:pt>
                      <c:pt idx="40">
                        <c:v>65354</c:v>
                      </c:pt>
                      <c:pt idx="41">
                        <c:v>97731</c:v>
                      </c:pt>
                      <c:pt idx="42">
                        <c:v>137042</c:v>
                      </c:pt>
                      <c:pt idx="43">
                        <c:v>177896</c:v>
                      </c:pt>
                      <c:pt idx="44">
                        <c:v>271380</c:v>
                      </c:pt>
                      <c:pt idx="45">
                        <c:v>351771</c:v>
                      </c:pt>
                      <c:pt idx="46">
                        <c:v>403433</c:v>
                      </c:pt>
                      <c:pt idx="47">
                        <c:v>388377</c:v>
                      </c:pt>
                      <c:pt idx="48">
                        <c:v>338209</c:v>
                      </c:pt>
                      <c:pt idx="49">
                        <c:v>273596</c:v>
                      </c:pt>
                      <c:pt idx="50">
                        <c:v>193955</c:v>
                      </c:pt>
                      <c:pt idx="51">
                        <c:v>208656</c:v>
                      </c:pt>
                      <c:pt idx="52">
                        <c:v>337839</c:v>
                      </c:pt>
                      <c:pt idx="53">
                        <c:v>485895</c:v>
                      </c:pt>
                      <c:pt idx="54">
                        <c:v>794004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538-4756-ABCC-274014CFEC07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'Datenquellen (2)'!$O$1</c:f>
              <c:strCache>
                <c:ptCount val="1"/>
                <c:pt idx="0">
                  <c:v>Anteil der Stichprobe an COVID-19-Fällen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'Datenquellen (2)'!$P$2:$P$59</c:f>
              <c:numCache>
                <c:formatCode>General</c:formatCode>
                <c:ptCount val="5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</c:numCache>
            </c:numRef>
          </c:cat>
          <c:val>
            <c:numRef>
              <c:f>'Datenquellen (2)'!$O$2:$O$59</c:f>
              <c:numCache>
                <c:formatCode>0.0%</c:formatCode>
                <c:ptCount val="58"/>
                <c:pt idx="0">
                  <c:v>1.2991297892522785E-3</c:v>
                </c:pt>
                <c:pt idx="1">
                  <c:v>4.7682720690264144E-3</c:v>
                </c:pt>
                <c:pt idx="2">
                  <c:v>1.7803129415458686E-2</c:v>
                </c:pt>
                <c:pt idx="3">
                  <c:v>3.4030576344911405E-2</c:v>
                </c:pt>
                <c:pt idx="4">
                  <c:v>4.7627895453982411E-2</c:v>
                </c:pt>
                <c:pt idx="5">
                  <c:v>6.6362276627568287E-2</c:v>
                </c:pt>
                <c:pt idx="6">
                  <c:v>6.9269521410579349E-2</c:v>
                </c:pt>
                <c:pt idx="7">
                  <c:v>7.5441896784269186E-2</c:v>
                </c:pt>
                <c:pt idx="8">
                  <c:v>6.3314775160599565E-2</c:v>
                </c:pt>
                <c:pt idx="9">
                  <c:v>5.3590703281607019E-2</c:v>
                </c:pt>
                <c:pt idx="10">
                  <c:v>4.404125492737189E-2</c:v>
                </c:pt>
                <c:pt idx="11">
                  <c:v>3.114168995914857E-2</c:v>
                </c:pt>
                <c:pt idx="12">
                  <c:v>3.4095966430822605E-2</c:v>
                </c:pt>
                <c:pt idx="13">
                  <c:v>3.3576852180677456E-2</c:v>
                </c:pt>
                <c:pt idx="14">
                  <c:v>3.140332969624441E-2</c:v>
                </c:pt>
                <c:pt idx="15">
                  <c:v>3.3264248704663213E-2</c:v>
                </c:pt>
                <c:pt idx="16">
                  <c:v>3.1206173917921513E-2</c:v>
                </c:pt>
                <c:pt idx="17">
                  <c:v>4.8379748841262928E-2</c:v>
                </c:pt>
                <c:pt idx="18">
                  <c:v>5.5671675516890749E-2</c:v>
                </c:pt>
                <c:pt idx="19">
                  <c:v>7.5947925760048579E-2</c:v>
                </c:pt>
                <c:pt idx="20">
                  <c:v>9.6533493943652543E-2</c:v>
                </c:pt>
                <c:pt idx="21">
                  <c:v>0.11095532778959583</c:v>
                </c:pt>
                <c:pt idx="22">
                  <c:v>0.11803232006834199</c:v>
                </c:pt>
                <c:pt idx="23">
                  <c:v>0.14413300357240999</c:v>
                </c:pt>
                <c:pt idx="24">
                  <c:v>0.16270906462936197</c:v>
                </c:pt>
                <c:pt idx="25">
                  <c:v>0.20352564102564102</c:v>
                </c:pt>
                <c:pt idx="26">
                  <c:v>0.16111111111111112</c:v>
                </c:pt>
                <c:pt idx="27">
                  <c:v>0.12468417005382841</c:v>
                </c:pt>
                <c:pt idx="28">
                  <c:v>0.15474776273065652</c:v>
                </c:pt>
                <c:pt idx="29">
                  <c:v>0.10524958080742938</c:v>
                </c:pt>
                <c:pt idx="30">
                  <c:v>0.10168993387215283</c:v>
                </c:pt>
                <c:pt idx="31">
                  <c:v>8.5136905133162855E-2</c:v>
                </c:pt>
                <c:pt idx="32">
                  <c:v>7.6941674221819287E-2</c:v>
                </c:pt>
                <c:pt idx="33">
                  <c:v>6.7635179938513479E-2</c:v>
                </c:pt>
                <c:pt idx="34">
                  <c:v>5.9238533829553672E-2</c:v>
                </c:pt>
                <c:pt idx="35">
                  <c:v>6.5394220975820747E-2</c:v>
                </c:pt>
                <c:pt idx="36">
                  <c:v>6.9189963224525655E-2</c:v>
                </c:pt>
                <c:pt idx="37">
                  <c:v>7.3875822966596422E-2</c:v>
                </c:pt>
                <c:pt idx="38">
                  <c:v>6.7864730878186966E-2</c:v>
                </c:pt>
                <c:pt idx="39">
                  <c:v>7.2025789990863176E-2</c:v>
                </c:pt>
                <c:pt idx="40">
                  <c:v>4.2139731309483737E-2</c:v>
                </c:pt>
                <c:pt idx="41">
                  <c:v>3.7736235176146771E-2</c:v>
                </c:pt>
                <c:pt idx="42">
                  <c:v>2.7933042424950014E-2</c:v>
                </c:pt>
                <c:pt idx="43">
                  <c:v>2.3502495840266223E-2</c:v>
                </c:pt>
                <c:pt idx="44">
                  <c:v>1.7974795489719211E-2</c:v>
                </c:pt>
                <c:pt idx="45">
                  <c:v>1.8557527482367789E-2</c:v>
                </c:pt>
                <c:pt idx="46">
                  <c:v>2.1485599839378533E-2</c:v>
                </c:pt>
                <c:pt idx="47">
                  <c:v>2.1921998470558247E-2</c:v>
                </c:pt>
                <c:pt idx="48">
                  <c:v>2.5966192502269309E-2</c:v>
                </c:pt>
                <c:pt idx="49">
                  <c:v>3.0588897498501438E-2</c:v>
                </c:pt>
                <c:pt idx="50">
                  <c:v>2.9176870923667862E-2</c:v>
                </c:pt>
                <c:pt idx="51">
                  <c:v>3.4822866344605477E-2</c:v>
                </c:pt>
                <c:pt idx="52">
                  <c:v>2.1362246513871991E-2</c:v>
                </c:pt>
                <c:pt idx="53">
                  <c:v>2.0183372950946191E-2</c:v>
                </c:pt>
                <c:pt idx="54">
                  <c:v>1.3298421670419796E-2</c:v>
                </c:pt>
                <c:pt idx="55">
                  <c:v>9.7658900649693105E-3</c:v>
                </c:pt>
                <c:pt idx="56">
                  <c:v>7.6794316654747782E-3</c:v>
                </c:pt>
                <c:pt idx="57">
                  <c:v>5.8264068674206294E-3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38-4756-ABCC-274014CFE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18520"/>
        <c:axId val="689918848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2021/2022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valAx>
        <c:axId val="6921051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2107400"/>
        <c:crosses val="max"/>
        <c:crossBetween val="between"/>
      </c:valAx>
      <c:catAx>
        <c:axId val="692107400"/>
        <c:scaling>
          <c:orientation val="minMax"/>
        </c:scaling>
        <c:delete val="1"/>
        <c:axPos val="b"/>
        <c:majorTickMark val="out"/>
        <c:minorTickMark val="none"/>
        <c:tickLblPos val="nextTo"/>
        <c:crossAx val="692105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0.86266</cdr:x>
      <cdr:y>0.13259</cdr:y>
    </cdr:from>
    <cdr:to>
      <cdr:x>0.8908</cdr:x>
      <cdr:y>0.74722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278EF7A0-AE04-484E-8E7F-8564ACA0F23E}"/>
            </a:ext>
          </a:extLst>
        </cdr:cNvPr>
        <cdr:cNvSpPr/>
      </cdr:nvSpPr>
      <cdr:spPr>
        <a:xfrm xmlns:a="http://schemas.openxmlformats.org/drawingml/2006/main">
          <a:off x="5978636" y="453395"/>
          <a:ext cx="195054" cy="21017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4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de-DE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Testzahlerfassung, Anzahl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PCR+Seq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KW02:146287</a:t>
            </a:r>
            <a:r>
              <a:rPr lang="de-DE" dirty="0"/>
              <a:t> KW03: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164137</a:t>
            </a:r>
            <a:r>
              <a:rPr lang="de-DE" dirty="0"/>
              <a:t> KW04: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146331,</a:t>
            </a:r>
            <a:r>
              <a:rPr lang="de-DE" dirty="0"/>
              <a:t> KW05: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144651</a:t>
            </a:r>
            <a:r>
              <a:rPr lang="de-DE" dirty="0"/>
              <a:t> KW06: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134881</a:t>
            </a:r>
            <a:r>
              <a:rPr lang="de-DE" dirty="0"/>
              <a:t> KW07: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22190</a:t>
            </a:r>
            <a:r>
              <a:rPr lang="de-DE" dirty="0"/>
              <a:t> </a:t>
            </a:r>
          </a:p>
          <a:p>
            <a:r>
              <a:rPr lang="de-DE" dirty="0"/>
              <a:t>Nur PCR: 02: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135983</a:t>
            </a:r>
            <a:r>
              <a:rPr lang="de-DE" dirty="0"/>
              <a:t> 03: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154641,7</a:t>
            </a:r>
            <a:r>
              <a:rPr lang="de-DE" dirty="0"/>
              <a:t> 04: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131810</a:t>
            </a:r>
            <a:r>
              <a:rPr lang="de-DE" dirty="0"/>
              <a:t> 05: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127863</a:t>
            </a:r>
            <a:r>
              <a:rPr lang="de-DE" dirty="0"/>
              <a:t> 06: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119833</a:t>
            </a:r>
            <a:r>
              <a:rPr lang="de-DE" dirty="0"/>
              <a:t> 07: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623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93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R-Wert, Hamster: </a:t>
            </a:r>
            <a:r>
              <a:rPr lang="de-DE" dirty="0" err="1"/>
              <a:t>Virological</a:t>
            </a:r>
            <a:r>
              <a:rPr lang="de-DE" dirty="0"/>
              <a:t> </a:t>
            </a:r>
            <a:r>
              <a:rPr lang="de-DE" dirty="0" err="1"/>
              <a:t>characteristics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SARS-CoV-2 BA.2 variant </a:t>
            </a:r>
            <a:r>
              <a:rPr lang="de-DE" dirty="0" err="1"/>
              <a:t>Daichi</a:t>
            </a:r>
            <a:r>
              <a:rPr lang="de-DE" dirty="0"/>
              <a:t> </a:t>
            </a:r>
            <a:r>
              <a:rPr lang="de-DE" dirty="0" err="1"/>
              <a:t>Yamasoba</a:t>
            </a:r>
            <a:r>
              <a:rPr lang="de-DE" dirty="0"/>
              <a:t>, et. al </a:t>
            </a:r>
            <a:r>
              <a:rPr lang="de-DE" dirty="0" err="1"/>
              <a:t>bioRxiv</a:t>
            </a:r>
            <a:r>
              <a:rPr lang="de-DE" dirty="0"/>
              <a:t> 2022.02.14.480335; </a:t>
            </a:r>
            <a:r>
              <a:rPr lang="de-DE" dirty="0" err="1"/>
              <a:t>doi</a:t>
            </a:r>
            <a:r>
              <a:rPr lang="de-DE" dirty="0"/>
              <a:t>: https://doi.org/10.1101/2022.02.14.480335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Comparable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Neutralization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SARS-CoV-2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Omicron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BA.1 and BA.2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medRxiv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Prepr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(2022) doi:10.1101/2022.02.06.22270533.</a:t>
            </a:r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Iketani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Antibody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Evasion Properties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SARS-CoV-2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Omicron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Sublineages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bioRxiv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2022.02.07.479306 (2022) doi:10.1101/2022.02.07.479306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Zhou, H., Tada, T.,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Dcosta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 M. &amp; Landau, N. R. SARS-CoV-2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Omicron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BA.2 Variant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Evades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Neutralization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Therapeutic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Monoclonal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Antibodies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bioRxiv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2022.02.15.480166 (2022) doi:10.1101/2022.02.15.480166.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Lyngse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F. P.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Transmission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SARS-CoV-2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Omicron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VOC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subvariants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BA.1 and BA.2: 2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Danish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Households.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medRxiv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2022.01.28.22270044 (2022) doi:10.1101/2022.01.28.22270044.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Wolter, N., JASSAT, W., Group, D.-G. A., Gottberg, A. von &amp; Cohen, C. Clinical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severity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Omicron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sub-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lineage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BA.2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BA.1 in South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Africa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medRxiv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2022.02.17.22271030 (2022) doi:10.1101/2022.02.17.22271030.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 Weekly Epidemiological Update, Edition 79, published 15 February 2022,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Reinfektion: Stegger et al. 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Occurrence and significance of Omicron BA.1 infection followed by BA.2 reinfection;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https://www.medrxiv.org/content/10.1101/2022.02.19.22271112v1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D7FB9-3522-4ECA-A6E0-27BFE808DF9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58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D7FB9-3522-4ECA-A6E0-27BFE808DF9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71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E10-1520-4137-9AE7-BAFAB1BC74DF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8636E-EC97-41CB-AE29-0001DDB93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06A23F-DBE2-4FB6-82A6-64DB9C7C6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F9A5B9-BF3F-48A2-988B-BCB49595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21.02.2022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5E2E04-E10F-4315-A3E5-C508A423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543DCB-7506-43E8-A452-AD14B0B9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4B62-478D-476A-B740-69FDECE115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0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B83C-0A25-4A31-9A82-EAF835F84F9D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AC875-394E-43DA-994A-77208007B0D9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C0B46D-BD35-42B2-BE40-A7453BFB7F78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9B3-7493-4B5F-98F0-61D9A3FCF9CA}" type="datetime1">
              <a:rPr lang="de-DE" smtClean="0"/>
              <a:t>23.02.2022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706F-319E-43A4-B3F0-C8DF7D9FC9F5}" type="datetime1">
              <a:rPr lang="de-DE" smtClean="0"/>
              <a:t>23.02.2022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B944-2DE8-476E-810A-25738CECE679}" type="datetime1">
              <a:rPr lang="de-DE" smtClean="0"/>
              <a:t>23.02.2022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16F-F362-4FDF-BBF4-0A8B8F4891D1}" type="datetime1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62E4-D3E3-49E0-B0CE-41FF06E667D6}" type="datetime1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79750BC9-D9C9-4046-9ED9-CA5E5937A22D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23.02.2022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DBDF-05DD-4513-8E17-F3D548F711E5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7903-7284-4EF8-9250-A058C48180F4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604971"/>
              </p:ext>
            </p:extLst>
          </p:nvPr>
        </p:nvGraphicFramePr>
        <p:xfrm>
          <a:off x="171039" y="896872"/>
          <a:ext cx="5518559" cy="2810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499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1770831066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963980210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2452908274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1908310548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2499838863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156776686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3857956715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4001467312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3358539576"/>
                    </a:ext>
                  </a:extLst>
                </a:gridCol>
              </a:tblGrid>
              <a:tr h="344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Genomsequenzierung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IfSG-Daten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Testzahl-erfassung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63332"/>
                  </a:ext>
                </a:extLst>
              </a:tr>
              <a:tr h="330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BA.1</a:t>
                      </a:r>
                      <a:b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BA.2</a:t>
                      </a:r>
                      <a:b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(Omikron()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%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%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35459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/>
                        <a:t>0,5 %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/>
                        <a:t>97,9%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217558"/>
                  </a:ext>
                </a:extLst>
              </a:tr>
            </a:tbl>
          </a:graphicData>
        </a:graphic>
      </p:graphicFrame>
      <p:sp>
        <p:nvSpPr>
          <p:cNvPr id="8" name="Textplatzhalter 1">
            <a:extLst>
              <a:ext uri="{FF2B5EF4-FFF2-40B4-BE49-F238E27FC236}">
                <a16:creationId xmlns:a16="http://schemas.microsoft.com/office/drawing/2014/main" id="{A9C43E41-0264-44A7-8041-8A9AE17B7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039" y="3818467"/>
            <a:ext cx="5660593" cy="3151967"/>
          </a:xfrm>
        </p:spPr>
        <p:txBody>
          <a:bodyPr/>
          <a:lstStyle/>
          <a:p>
            <a:pPr marL="0" indent="0">
              <a:buNone/>
            </a:pPr>
            <a:r>
              <a:rPr lang="de-DE" sz="1600" i="1" dirty="0"/>
              <a:t>Veränderte </a:t>
            </a:r>
            <a:r>
              <a:rPr lang="de-DE" sz="1600" i="1" dirty="0" err="1"/>
              <a:t>TestVO</a:t>
            </a:r>
            <a:r>
              <a:rPr lang="de-DE" sz="1600" i="1" dirty="0"/>
              <a:t>  vom 11.02.2022: </a:t>
            </a:r>
            <a:br>
              <a:rPr lang="de-DE" sz="1600" i="1" dirty="0"/>
            </a:br>
            <a:r>
              <a:rPr lang="de-DE" sz="1600" i="1" dirty="0">
                <a:sym typeface="Wingdings" panose="05000000000000000000" pitchFamily="2" charset="2"/>
              </a:rPr>
              <a:t> Testzahlerfassung (</a:t>
            </a:r>
            <a:r>
              <a:rPr lang="de-DE" sz="1600" i="1" dirty="0" err="1">
                <a:sym typeface="Wingdings" panose="05000000000000000000" pitchFamily="2" charset="2"/>
              </a:rPr>
              <a:t>var</a:t>
            </a:r>
            <a:r>
              <a:rPr lang="de-DE" sz="1600" i="1" dirty="0">
                <a:sym typeface="Wingdings" panose="05000000000000000000" pitchFamily="2" charset="2"/>
              </a:rPr>
              <a:t> PCR): KW06:119.833; KW07:623</a:t>
            </a:r>
          </a:p>
          <a:p>
            <a:pPr marL="0" indent="0">
              <a:buNone/>
            </a:pPr>
            <a:r>
              <a:rPr lang="de-DE" sz="1600" i="1" dirty="0">
                <a:sym typeface="Wingdings" panose="05000000000000000000" pitchFamily="2" charset="2"/>
              </a:rPr>
              <a:t> IfSG-Daten (</a:t>
            </a:r>
            <a:r>
              <a:rPr lang="de-DE" sz="1600" i="1" dirty="0" err="1">
                <a:sym typeface="Wingdings" panose="05000000000000000000" pitchFamily="2" charset="2"/>
              </a:rPr>
              <a:t>PCR+Seq</a:t>
            </a:r>
            <a:r>
              <a:rPr lang="de-DE" sz="1600" i="1" dirty="0">
                <a:sym typeface="Wingdings" panose="05000000000000000000" pitchFamily="2" charset="2"/>
              </a:rPr>
              <a:t>): KW06:98.550;  KW07:53.930</a:t>
            </a:r>
          </a:p>
          <a:p>
            <a:pPr marL="0" indent="0">
              <a:buNone/>
            </a:pPr>
            <a:br>
              <a:rPr lang="de-DE" sz="1600" i="1" dirty="0">
                <a:sym typeface="Wingdings" panose="05000000000000000000" pitchFamily="2" charset="2"/>
              </a:rPr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453CE5-ED05-417F-A874-C4B9C4E36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414" y="864916"/>
            <a:ext cx="3389586" cy="246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5AAB7E-1741-47DB-AA50-93BB7F2A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F7A3-A90E-4388-BB4C-10EC2C7A0419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51FDB6-88E4-4BFC-984A-2B35BE2F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60ED01-3135-429C-A048-4543C65E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Omikron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63B46D9-0A4F-479E-B63B-854144AB0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53559"/>
              </p:ext>
            </p:extLst>
          </p:nvPr>
        </p:nvGraphicFramePr>
        <p:xfrm>
          <a:off x="457200" y="1131296"/>
          <a:ext cx="4105773" cy="3010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182">
                  <a:extLst>
                    <a:ext uri="{9D8B030D-6E8A-4147-A177-3AD203B41FA5}">
                      <a16:colId xmlns:a16="http://schemas.microsoft.com/office/drawing/2014/main" val="1105268012"/>
                    </a:ext>
                  </a:extLst>
                </a:gridCol>
                <a:gridCol w="846127">
                  <a:extLst>
                    <a:ext uri="{9D8B030D-6E8A-4147-A177-3AD203B41FA5}">
                      <a16:colId xmlns:a16="http://schemas.microsoft.com/office/drawing/2014/main" val="3602380915"/>
                    </a:ext>
                  </a:extLst>
                </a:gridCol>
                <a:gridCol w="846127">
                  <a:extLst>
                    <a:ext uri="{9D8B030D-6E8A-4147-A177-3AD203B41FA5}">
                      <a16:colId xmlns:a16="http://schemas.microsoft.com/office/drawing/2014/main" val="1237970987"/>
                    </a:ext>
                  </a:extLst>
                </a:gridCol>
                <a:gridCol w="869631">
                  <a:extLst>
                    <a:ext uri="{9D8B030D-6E8A-4147-A177-3AD203B41FA5}">
                      <a16:colId xmlns:a16="http://schemas.microsoft.com/office/drawing/2014/main" val="1723608859"/>
                    </a:ext>
                  </a:extLst>
                </a:gridCol>
                <a:gridCol w="747706">
                  <a:extLst>
                    <a:ext uri="{9D8B030D-6E8A-4147-A177-3AD203B41FA5}">
                      <a16:colId xmlns:a16="http://schemas.microsoft.com/office/drawing/2014/main" val="986281576"/>
                    </a:ext>
                  </a:extLst>
                </a:gridCol>
              </a:tblGrid>
              <a:tr h="2959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KW 2021 /2022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Anteile  der </a:t>
                      </a:r>
                      <a:r>
                        <a:rPr lang="de-DE" sz="1100" dirty="0" err="1">
                          <a:effectLst/>
                        </a:rPr>
                        <a:t>Sublinen</a:t>
                      </a:r>
                      <a:r>
                        <a:rPr lang="de-DE" sz="1100" dirty="0">
                          <a:effectLst/>
                        </a:rPr>
                        <a:t> von Omikron in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08563"/>
                  </a:ext>
                </a:extLst>
              </a:tr>
              <a:tr h="17399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BA.1.1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8722169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725712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223549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625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252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167080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465224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590055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95627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195774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711625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88546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323598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998618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gesamt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8047678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82369DF3-3EF3-4A23-A7F1-E1E04FDEC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348" y="1139832"/>
            <a:ext cx="4031961" cy="34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9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6879B-D7F1-49F9-AC28-8CE18AEB8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41" y="102394"/>
            <a:ext cx="7886700" cy="497087"/>
          </a:xfrm>
        </p:spPr>
        <p:txBody>
          <a:bodyPr>
            <a:normAutofit/>
          </a:bodyPr>
          <a:lstStyle/>
          <a:p>
            <a:r>
              <a:rPr lang="de-DE" sz="2100" dirty="0">
                <a:latin typeface="+mn-lt"/>
              </a:rPr>
              <a:t>Vergleich BA.1 / BA.2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8BD803-C757-450C-89E6-2250F3ED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2" y="884040"/>
            <a:ext cx="9079058" cy="4020145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BA.1 und BA.2 unterscheiden sich in &gt; 50 Aminosäurepositionen</a:t>
            </a:r>
          </a:p>
          <a:p>
            <a:r>
              <a:rPr lang="de-DE" dirty="0"/>
              <a:t>Erhöhte Transmission für BA.2 (R-Wert ist ca. 1.4-fach höher) </a:t>
            </a:r>
          </a:p>
          <a:p>
            <a:r>
              <a:rPr lang="de-DE" dirty="0">
                <a:cs typeface="Arial" panose="020B0604020202020204" pitchFamily="34" charset="0"/>
              </a:rPr>
              <a:t>Vergleichbares Ausmaß der Immunevasion </a:t>
            </a:r>
            <a:r>
              <a:rPr lang="de-DE" dirty="0"/>
              <a:t>gegenüber Impfseren (Nachweis im </a:t>
            </a:r>
            <a:r>
              <a:rPr lang="de-DE" dirty="0" err="1"/>
              <a:t>Neutralisationsassay</a:t>
            </a:r>
            <a:r>
              <a:rPr lang="de-DE" dirty="0"/>
              <a:t>), aber unklar ob BA.1 und BA.2 dem gleichen Serotyp angehören</a:t>
            </a:r>
          </a:p>
          <a:p>
            <a:r>
              <a:rPr lang="de-DE" dirty="0"/>
              <a:t>BA.2 weicht anders als BA.1 dem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/>
              <a:t>therapeutischen monoklonalen Antikörper </a:t>
            </a:r>
            <a:r>
              <a:rPr lang="de-DE" dirty="0" err="1"/>
              <a:t>Sotrovimab</a:t>
            </a:r>
            <a:r>
              <a:rPr lang="de-DE" dirty="0"/>
              <a:t> aus. Für die Wirksamkeit von </a:t>
            </a:r>
            <a:r>
              <a:rPr lang="de-DE" dirty="0" err="1"/>
              <a:t>Evusheld</a:t>
            </a:r>
            <a:r>
              <a:rPr lang="de-DE" dirty="0"/>
              <a:t> (</a:t>
            </a:r>
            <a:r>
              <a:rPr lang="de-DE" dirty="0" err="1"/>
              <a:t>mAb</a:t>
            </a:r>
            <a:r>
              <a:rPr lang="de-DE" dirty="0"/>
              <a:t>-Kombination </a:t>
            </a:r>
            <a:r>
              <a:rPr lang="de-DE" dirty="0" err="1"/>
              <a:t>Cilgavimab</a:t>
            </a:r>
            <a:r>
              <a:rPr lang="de-DE" dirty="0"/>
              <a:t>/</a:t>
            </a:r>
            <a:r>
              <a:rPr lang="de-DE" dirty="0" err="1"/>
              <a:t>Tixagevimab</a:t>
            </a:r>
            <a:r>
              <a:rPr lang="de-DE" dirty="0"/>
              <a:t>) gibt es widersprüchliche Informationen.  Es scheint aber der </a:t>
            </a:r>
            <a:r>
              <a:rPr lang="de-DE" dirty="0" err="1"/>
              <a:t>mAb</a:t>
            </a:r>
            <a:r>
              <a:rPr lang="de-DE" dirty="0"/>
              <a:t> </a:t>
            </a:r>
            <a:r>
              <a:rPr lang="de-DE" dirty="0" err="1"/>
              <a:t>Bebtelovimab</a:t>
            </a:r>
            <a:r>
              <a:rPr lang="de-DE" dirty="0"/>
              <a:t> (notfallzugelassen in den USA) wie gegen alle VOCs (incl. BA.1) wirksam zu sein.</a:t>
            </a:r>
          </a:p>
          <a:p>
            <a:r>
              <a:rPr lang="de-DE" dirty="0"/>
              <a:t>Vergleichbare Infektiosität gegenüber Ungeimpften, Geimpften und 3-fach </a:t>
            </a:r>
            <a:r>
              <a:rPr lang="de-DE" sz="2175" dirty="0"/>
              <a:t>Geimpften, klinische Daten auf vergleichbare Impfeffektivität gegen BA.1 und BA.2 hin (WHO TAG-VE am 21.2)</a:t>
            </a:r>
          </a:p>
          <a:p>
            <a:r>
              <a:rPr lang="de-DE" dirty="0"/>
              <a:t>Schwerevergleich: unzureichende, unklare Datenlage</a:t>
            </a:r>
          </a:p>
          <a:p>
            <a:pPr lvl="1"/>
            <a:r>
              <a:rPr lang="de-DE" dirty="0"/>
              <a:t>Experimente an immunologisch naiven Hamstern:  </a:t>
            </a:r>
            <a:r>
              <a:rPr lang="en-US" i="1" dirty="0"/>
              <a:t>BA.2 is more pathogenic than BA.1</a:t>
            </a:r>
          </a:p>
          <a:p>
            <a:pPr lvl="1"/>
            <a:r>
              <a:rPr lang="de-DE" dirty="0"/>
              <a:t>Südafrikas klinische Daten (Risiko für Hospitalisierung sowie schweren Krankheitsverlauf e.g. ITS) deuten keine höhere Krankheitsschwere an</a:t>
            </a:r>
          </a:p>
          <a:p>
            <a:pPr lvl="1"/>
            <a:r>
              <a:rPr lang="de-DE" dirty="0"/>
              <a:t>Dänemark (BA.2 dominierend) berichtet über ein mit BA.1 vergleichbares Risiko für Hospitalisierung und, unter Hospitalisierten, ein vergleichbares Risiko für schwere Erkrankung </a:t>
            </a:r>
          </a:p>
          <a:p>
            <a:pPr lvl="1"/>
            <a:r>
              <a:rPr lang="de-DE" dirty="0"/>
              <a:t>Beobachtung aus Qatar deuten auf nicht auf deutlich erhöhte Krankheitsschwere hin (leicht erhöhtes Hospitalisierungsrisiko für BA.2) </a:t>
            </a:r>
          </a:p>
          <a:p>
            <a:pPr lvl="1"/>
            <a:r>
              <a:rPr lang="de-DE" dirty="0"/>
              <a:t>WHO Einschätzung: </a:t>
            </a:r>
            <a:r>
              <a:rPr lang="en-US" i="1" dirty="0"/>
              <a:t>no difference in terms of severi</a:t>
            </a:r>
            <a:r>
              <a:rPr lang="en-US" dirty="0"/>
              <a:t>ty (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Verweis</a:t>
            </a:r>
            <a:r>
              <a:rPr lang="en-US" dirty="0"/>
              <a:t> auf </a:t>
            </a:r>
            <a:r>
              <a:rPr lang="en-US" dirty="0" err="1"/>
              <a:t>limitierte</a:t>
            </a:r>
            <a:r>
              <a:rPr lang="en-US" dirty="0"/>
              <a:t> </a:t>
            </a:r>
            <a:r>
              <a:rPr lang="en-US" dirty="0" err="1"/>
              <a:t>Datenlage</a:t>
            </a:r>
            <a:r>
              <a:rPr lang="en-US" dirty="0"/>
              <a:t>)</a:t>
            </a:r>
          </a:p>
          <a:p>
            <a:r>
              <a:rPr lang="de-DE" dirty="0"/>
              <a:t>Reinfektion  BA.2 nach BA.1 Infektion</a:t>
            </a:r>
          </a:p>
          <a:p>
            <a:pPr lvl="1"/>
            <a:r>
              <a:rPr lang="de-DE" dirty="0"/>
              <a:t>DK </a:t>
            </a:r>
            <a:r>
              <a:rPr lang="de-DE" dirty="0" err="1"/>
              <a:t>study</a:t>
            </a:r>
            <a:r>
              <a:rPr lang="de-DE" dirty="0"/>
              <a:t>: </a:t>
            </a:r>
            <a:r>
              <a:rPr lang="en-US" i="1" dirty="0"/>
              <a:t>BA.2 reinfections do occur shortly after BA.1 infections but are rare</a:t>
            </a:r>
            <a:r>
              <a:rPr lang="en-US" dirty="0"/>
              <a:t>.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684ED2-939D-4AAA-8115-3E458DB0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21.02.2022</a:t>
            </a:r>
          </a:p>
        </p:txBody>
      </p:sp>
    </p:spTree>
    <p:extLst>
      <p:ext uri="{BB962C8B-B14F-4D97-AF65-F5344CB8AC3E}">
        <p14:creationId xmlns:p14="http://schemas.microsoft.com/office/powerpoint/2010/main" val="77215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03A1A0-C5BC-4A56-9E79-D6626D56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39B2-4FC0-46D8-AAC0-2F6CFCFABEB8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768BDC-4785-4A89-B62C-EF148935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2934B427-D597-4826-9AC7-1805D1F1D5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876877"/>
              </p:ext>
            </p:extLst>
          </p:nvPr>
        </p:nvGraphicFramePr>
        <p:xfrm>
          <a:off x="17929" y="856817"/>
          <a:ext cx="9108141" cy="3429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13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F89C273-F115-4F7F-8009-B3AFED02A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71B4A0-64BC-4655-BD27-6B381D6E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C875-394E-43DA-994A-77208007B0D9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D38D20-7FA2-47BF-9123-1D3A3674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EDB41C0-22DB-4FC4-B2D9-C6B1104B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174739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0A994A-2215-4CB3-97FE-016FAF54F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8011"/>
          <a:stretch/>
        </p:blipFill>
        <p:spPr>
          <a:xfrm>
            <a:off x="5824251" y="870047"/>
            <a:ext cx="2986130" cy="2249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D34E2AC-D64B-4533-97FE-D5293F2C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0885" y="4818432"/>
            <a:ext cx="2057400" cy="273844"/>
          </a:xfrm>
        </p:spPr>
        <p:txBody>
          <a:bodyPr/>
          <a:lstStyle/>
          <a:p>
            <a:r>
              <a:rPr lang="de-DE" dirty="0"/>
              <a:t>21.02.2022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CC46471-0B51-45A7-AF8C-849EC1076C65}"/>
              </a:ext>
            </a:extLst>
          </p:cNvPr>
          <p:cNvSpPr txBox="1"/>
          <p:nvPr/>
        </p:nvSpPr>
        <p:spPr>
          <a:xfrm>
            <a:off x="81862" y="72737"/>
            <a:ext cx="892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Dominanz, Proportionen und Phylogenie der Omikron-Sublinien BA.1 , BA.2 und BA.3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54A8937-B8A8-4444-946D-B248BFD28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69" y="897085"/>
            <a:ext cx="4605875" cy="22226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3B06454-8565-44AD-B2A8-9788A5F8EB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02" t="34816" r="12223" b="36251"/>
          <a:stretch/>
        </p:blipFill>
        <p:spPr>
          <a:xfrm>
            <a:off x="493570" y="3549304"/>
            <a:ext cx="4605875" cy="936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F841E72-506E-4C6A-8AC8-2F93B50D532D}"/>
              </a:ext>
            </a:extLst>
          </p:cNvPr>
          <p:cNvSpPr txBox="1"/>
          <p:nvPr/>
        </p:nvSpPr>
        <p:spPr>
          <a:xfrm>
            <a:off x="4256954" y="4623045"/>
            <a:ext cx="1567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Outbreak.info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ADB23E9-F48D-4B7E-B86F-EF02850AF3D1}"/>
              </a:ext>
            </a:extLst>
          </p:cNvPr>
          <p:cNvSpPr txBox="1"/>
          <p:nvPr/>
        </p:nvSpPr>
        <p:spPr>
          <a:xfrm>
            <a:off x="2691248" y="3115249"/>
            <a:ext cx="309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Yamasoba</a:t>
            </a:r>
            <a:r>
              <a:rPr lang="de-DE" sz="1200" dirty="0"/>
              <a:t> et al., </a:t>
            </a:r>
            <a:r>
              <a:rPr lang="de-DE" sz="1200" dirty="0" err="1"/>
              <a:t>bioRxiv</a:t>
            </a:r>
            <a:r>
              <a:rPr lang="de-DE" sz="1200" dirty="0"/>
              <a:t> Feb 15, 2022</a:t>
            </a:r>
          </a:p>
        </p:txBody>
      </p:sp>
    </p:spTree>
    <p:extLst>
      <p:ext uri="{BB962C8B-B14F-4D97-AF65-F5344CB8AC3E}">
        <p14:creationId xmlns:p14="http://schemas.microsoft.com/office/powerpoint/2010/main" val="3012119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946</Words>
  <Application>Microsoft Office PowerPoint</Application>
  <PresentationFormat>Bildschirmpräsentation (16:9)</PresentationFormat>
  <Paragraphs>211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VOC/VOI in Erhebungssystemen</vt:lpstr>
      <vt:lpstr>Omikron</vt:lpstr>
      <vt:lpstr>Vergleich BA.1 / BA.2</vt:lpstr>
      <vt:lpstr>PowerPoint-Präsentation</vt:lpstr>
      <vt:lpstr>Extra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889</cp:revision>
  <dcterms:created xsi:type="dcterms:W3CDTF">2015-11-02T12:29:13Z</dcterms:created>
  <dcterms:modified xsi:type="dcterms:W3CDTF">2022-02-23T10:18:55Z</dcterms:modified>
</cp:coreProperties>
</file>