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1782" autoAdjust="0"/>
  </p:normalViewPr>
  <p:slideViewPr>
    <p:cSldViewPr snapToGrid="0" snapToObjects="1">
      <p:cViewPr varScale="1">
        <p:scale>
          <a:sx n="55" d="100"/>
          <a:sy n="55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49% (KW 6: 52%)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50% (KW 6: 60%)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60-79 und 80+ deutet sich (nur bei COVID-SARI-Fällen gesamt!) </a:t>
            </a:r>
            <a:r>
              <a:rPr lang="de-DE" b="0" u="none" dirty="0"/>
              <a:t>ein leichter </a:t>
            </a:r>
            <a:r>
              <a:rPr lang="de-DE" b="0" dirty="0"/>
              <a:t>Anstieg an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Mitte Jan etwa doppelt so viele Ausbrüche/Woche wie in den Hochphasen von Welle 3&amp;4; möglicherweise deutet sich Rückgang an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von Mitte Dez-Mitte Jan relativ konstant bei 62%; zuletzt leichte Abnahme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Neues Höchstniveau mit bisher 1.089 Ausbrüchen/Woche Mitte Jan (etwa 6-mal mehr Ausbrüche als bei Alpha, 1,2-mal mehr als bei Delta)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6-10 nahm nach Jahreswechsel wieder deutlich auf 57% zu (AG 11-14: 28%, AG 15-20: 11%; AG 21+; 4%) 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Durchschnittliche Ausbruchsgröße war von Mitte Jan-Mitte Feb ähnlich (5 pro Ausbruch) Median bei 4 (Kita) bzw. 3 (Schule)</a:t>
            </a:r>
          </a:p>
          <a:p>
            <a:pPr marL="171450" indent="-171450">
              <a:buFontTx/>
              <a:buChar char="-"/>
            </a:pPr>
            <a:r>
              <a:rPr lang="de-DE" dirty="0"/>
              <a:t>Durchschnittliche Ausbruchsgröße bei Schulen bundesweit ähnlich, bis auf SN und ST (bis zu 10 bzw. 17 Fälle/Ausbruch)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Kitas ist die Ausbruchsgröße in ST </a:t>
            </a:r>
            <a:r>
              <a:rPr lang="de-DE"/>
              <a:t>auch höher </a:t>
            </a:r>
            <a:r>
              <a:rPr lang="de-DE" dirty="0"/>
              <a:t>(etwa 9 Fälle/Ausbruch)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KW6 stabil 4,5 % (Vorwoche auf 4,5 %)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leicht gestiegen (von 10,6 % auf 11,2 %), </a:t>
            </a:r>
            <a:r>
              <a:rPr lang="de-DE" dirty="0" err="1"/>
              <a:t>Erw</a:t>
            </a:r>
            <a:r>
              <a:rPr lang="de-DE" dirty="0"/>
              <a:t>. relativ stabil (von 3,6 % auf 3,5 %).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 nur bei 5-14J. deutlichster Anstieg (von 6,7 % auf 7,8 %), alle anderen AGs gesunken oder stabil geblieben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gesunken: in KW 7: 1.490 (Vorwoche: 1800)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durch den doch deutlichen Rückgang etwas unter dem Wertebereich der vorpandemischen Saisons</a:t>
            </a:r>
          </a:p>
          <a:p>
            <a:pPr marL="171450" indent="-171450">
              <a:buFontTx/>
              <a:buChar char="-"/>
            </a:pPr>
            <a:r>
              <a:rPr lang="de-DE" dirty="0"/>
              <a:t>0-4J./ 5-14J.: Dort liegt die KI aktuell (7.KW) niedriger als vor der Pandemie </a:t>
            </a:r>
          </a:p>
          <a:p>
            <a:pPr marL="171450" indent="-171450">
              <a:buFontTx/>
              <a:buChar char="-"/>
            </a:pPr>
            <a:r>
              <a:rPr lang="de-DE" dirty="0"/>
              <a:t> Tendenz in den BL: KI insgesamt geht nach unten, in einigen Anstieg der Raten bei den Kindern (Sachsen-Anhalt, Hamburg/Schleswig-Holstein, Berlin/Brandenburg </a:t>
            </a:r>
            <a:r>
              <a:rPr lang="de-DE"/>
              <a:t>(leicht))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 Stabilisierung bzw. Rückgang der Fallzahlen ab KW 6/2022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="1" dirty="0"/>
              <a:t>Unter Berücksichtigung der möglichen Nachmeldungen von ca. 30%: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 alle AG unter 80: Rückgang (5-14, 35-59, 60-79) bzw. Stabilisierung (AG 0-4, 15-34) der COVID-ARE-Inzidenz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Weiterer deutlicher Anstieg in AG 80+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0-14: seit Wochen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15-59: Rückgang in den letzten 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60+ leichter Anstieg deutet sich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0-14: seit Wochen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15-59: Rückgang in den letzten 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60+ leichter Anstieg deutet sich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Zahl der COVID-19-Fälle steigt in AG 80+ etwas an, Rückgang in AG 0-4; in anderen AG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Kein weiterer Anstieg in KW 7 (COVID-SARI Inzidenz 5,6 je 100T; in KW 6/2022: 6,3 je 100T)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wieder gesunkenen auf 3 je 100T (KW 6/2022: 7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vergangenen Wochen sehr stabile Zahlen in den AG 35+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in den Vorwochen, kein weiterer Anstieg in KW 7 (32 je 100T, KW 6/2022: 33/100T (siehe 3. Welle, da zwischen 30 und 38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AG 80+: SARI-ICU unter den Fallzahlen der Vorsaison, SARI etwa auf Niveau der Vorsaison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22.2.2022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7.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7.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56351" y="15238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679418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25207" y="465446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07686" y="4862948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49 - KW 7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50 - KW 7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2020/21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(n=8.405), letzten 4 Wo = 958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22.2.2022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(n=13.136), letzten 4 Wo = 1.430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D32EC4-93F0-4B1F-B4FB-5EC07D298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3" y="761430"/>
            <a:ext cx="5675868" cy="2810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EBCC5B-A7D9-407F-9C16-77AF2019B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859" y="3959058"/>
            <a:ext cx="5688061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23.02.2022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DB5AAA9-AD9B-4E74-9B65-5CCC2772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73" y="3276587"/>
            <a:ext cx="609653" cy="3048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66A5E3-6C4B-417C-AB01-FA543B557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2" y="1340801"/>
            <a:ext cx="8639874" cy="21647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0BDE10-6E07-4234-9D02-BEE5C9975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919" y="887504"/>
            <a:ext cx="2292294" cy="13778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FC8AA2-DD79-4E8B-A24D-BD3C2F091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22" y="3769974"/>
            <a:ext cx="8665771" cy="22005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ADEDBD-C4AA-4D0B-8B0C-847D3145E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348" y="3628239"/>
            <a:ext cx="2292295" cy="13778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D3397B-A530-4818-8699-DDE2C3C4B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262" y="1086743"/>
            <a:ext cx="2537067" cy="117857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1C6A5B7-560D-49FD-95D3-7B55B5E8A74C}"/>
              </a:ext>
            </a:extLst>
          </p:cNvPr>
          <p:cNvSpPr txBox="1"/>
          <p:nvPr/>
        </p:nvSpPr>
        <p:spPr>
          <a:xfrm>
            <a:off x="1305018" y="1072603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n = 264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23.02.2022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B7A639-5421-4A42-8B9F-7A95E45B6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3" y="1139406"/>
            <a:ext cx="8628854" cy="21813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D79150-FE04-408A-9C93-7FB593557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3" y="3609765"/>
            <a:ext cx="8628854" cy="21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7.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22.2.2022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8" y="929926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7. KW 2022 bei 4.500 ARE (Vorwoche: 4.500)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</a:t>
            </a:r>
            <a:r>
              <a:rPr lang="de-DE" b="1" dirty="0"/>
              <a:t>ca. 3,7 Mio. ARE in Deutschland, unabhängig von einem Arztbesuch</a:t>
            </a:r>
            <a:br>
              <a:rPr lang="de-DE" b="1" dirty="0"/>
            </a:br>
            <a:r>
              <a:rPr lang="de-DE" dirty="0"/>
              <a:t>(6. KW: ca. 3,7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60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6. KW 2022:</a:t>
            </a:r>
          </a:p>
          <a:p>
            <a:r>
              <a:rPr lang="de-DE" dirty="0"/>
              <a:t>Bei den Kindern leicht gestiegen, bei den Erwachsenen relativ stabil</a:t>
            </a:r>
          </a:p>
          <a:p>
            <a:r>
              <a:rPr lang="de-DE" dirty="0"/>
              <a:t>(Anstieg nur bei 5-14 Jährigen).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23748ED-B42A-4DF7-A0DE-52457541C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2238" r="1479" b="17144"/>
          <a:stretch/>
        </p:blipFill>
        <p:spPr bwMode="auto">
          <a:xfrm>
            <a:off x="152380" y="821378"/>
            <a:ext cx="4680000" cy="2847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76" y="904179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BBCCC9A-3BFF-4BD3-BEA6-19D2F69AFF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9" t="2400" r="1816" b="17118"/>
          <a:stretch/>
        </p:blipFill>
        <p:spPr>
          <a:xfrm>
            <a:off x="153038" y="3653139"/>
            <a:ext cx="4680000" cy="28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5C295B-7480-4F6D-93CE-5C2E396A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73" y="3704450"/>
            <a:ext cx="4454561" cy="286459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7.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22.2.2022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KW 2022: höher als letztes Jahr, nun leicht unter dem Niveau der Saisons vor der Pandemie</a:t>
            </a:r>
          </a:p>
          <a:p>
            <a:br>
              <a:rPr lang="de-DE" sz="900" dirty="0">
                <a:highlight>
                  <a:srgbClr val="FFFF00"/>
                </a:highlight>
              </a:rPr>
            </a:br>
            <a:r>
              <a:rPr lang="de-DE" dirty="0"/>
              <a:t>Rund 1.500 Arzt­konsul­ta­tionen wegen ARE pro 100.000 EW </a:t>
            </a:r>
            <a:r>
              <a:rPr lang="de-DE" b="1" dirty="0"/>
              <a:t>(=ca. 1,2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57AC3-2816-48EB-8320-1E278A67D5B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0589" r="1084" b="2808"/>
          <a:stretch/>
        </p:blipFill>
        <p:spPr bwMode="auto">
          <a:xfrm>
            <a:off x="55710" y="1371717"/>
            <a:ext cx="5399405" cy="236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594208" y="3797975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Thüringen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B3C788-1793-435E-9796-A69C2B7D59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1" t="15136" r="1741" b="4371"/>
          <a:stretch/>
        </p:blipFill>
        <p:spPr>
          <a:xfrm>
            <a:off x="4572000" y="3961684"/>
            <a:ext cx="4482000" cy="248266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081847" y="3767979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22.2.2022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5" y="1842809"/>
            <a:ext cx="7891897" cy="3156758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7. KW 2022</a:t>
            </a:r>
          </a:p>
          <a:p>
            <a:r>
              <a:rPr lang="de-DE" dirty="0"/>
              <a:t>Rund 450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380.000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4" y="1055280"/>
            <a:ext cx="4247998" cy="2123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4" y="2888816"/>
            <a:ext cx="4247998" cy="2123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6" y="1055280"/>
            <a:ext cx="4247998" cy="21239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6" y="2888816"/>
            <a:ext cx="4247998" cy="21239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7.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4" y="4722440"/>
            <a:ext cx="4247998" cy="21239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6" y="4722440"/>
            <a:ext cx="4247998" cy="21239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5930BBF-4687-4D3E-8626-E5FAB1B67576}"/>
              </a:ext>
            </a:extLst>
          </p:cNvPr>
          <p:cNvSpPr/>
          <p:nvPr/>
        </p:nvSpPr>
        <p:spPr>
          <a:xfrm>
            <a:off x="8240617" y="5973293"/>
            <a:ext cx="455337" cy="307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7.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22.2.2022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22.2.2022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600286" y="1274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11%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>
            <a:off x="6706435" y="1195551"/>
            <a:ext cx="0" cy="66097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69 %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>
            <a:off x="6687238" y="5019183"/>
            <a:ext cx="0" cy="68755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495224" y="471140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59 %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>
            <a:off x="6607282" y="3079980"/>
            <a:ext cx="0" cy="69341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52 %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3"/>
          <a:stretch/>
        </p:blipFill>
        <p:spPr>
          <a:xfrm>
            <a:off x="1" y="3032415"/>
            <a:ext cx="9144000" cy="33268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5" y="753707"/>
            <a:ext cx="5853465" cy="23413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5,6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4.600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513224" y="4915721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32/100T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2F19C5D-A542-4C38-8152-6D5C9A6D68FF}"/>
              </a:ext>
            </a:extLst>
          </p:cNvPr>
          <p:cNvSpPr/>
          <p:nvPr/>
        </p:nvSpPr>
        <p:spPr>
          <a:xfrm>
            <a:off x="7590112" y="4942139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22.2.2022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Bildschirmpräsentation (4:3)</PresentationFormat>
  <Paragraphs>150</Paragraphs>
  <Slides>14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22.2.2022</vt:lpstr>
      <vt:lpstr>GrippeWeb bis zur 7. KW 2022 </vt:lpstr>
      <vt:lpstr>Arbeitsgemeinschaft Influenza ARE-Konsultationen / 100.000 Einwohner bis zur 7. KW 2022</vt:lpstr>
      <vt:lpstr>Arbeitsgemeinschaft Influenza - SEEDARE ARE-Konsultationen mit COVID-Diagnose / 100.000 Einwohner </vt:lpstr>
      <vt:lpstr>SEEDARE – ARE mit COVID-19 Konsultationen in Altersgruppen bis zur 7.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(n=8.405), letzten 4 Wo = 958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3028</cp:revision>
  <cp:lastPrinted>2020-05-13T06:04:10Z</cp:lastPrinted>
  <dcterms:created xsi:type="dcterms:W3CDTF">2015-11-02T12:29:13Z</dcterms:created>
  <dcterms:modified xsi:type="dcterms:W3CDTF">2022-02-23T09:24:30Z</dcterms:modified>
</cp:coreProperties>
</file>