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814" r:id="rId2"/>
    <p:sldId id="833" r:id="rId3"/>
    <p:sldId id="820" r:id="rId4"/>
    <p:sldId id="830" r:id="rId5"/>
    <p:sldId id="836" r:id="rId6"/>
    <p:sldId id="816" r:id="rId7"/>
    <p:sldId id="834" r:id="rId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/>
    <p:restoredTop sz="94404" autoAdjust="0"/>
  </p:normalViewPr>
  <p:slideViewPr>
    <p:cSldViewPr snapToGrid="0" snapToObjects="1">
      <p:cViewPr varScale="1">
        <p:scale>
          <a:sx n="64" d="100"/>
          <a:sy n="64" d="100"/>
        </p:scale>
        <p:origin x="860" y="5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06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4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3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0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dirty="0">
                <a:solidFill>
                  <a:prstClr val="black"/>
                </a:solidFill>
              </a:rPr>
              <a:t>https://ourworldindata.org/</a:t>
            </a:r>
            <a:r>
              <a:rPr lang="de-DE" sz="1200" i="1" dirty="0" err="1">
                <a:solidFill>
                  <a:prstClr val="black"/>
                </a:solidFill>
              </a:rPr>
              <a:t>explorers</a:t>
            </a:r>
            <a:r>
              <a:rPr lang="de-DE" sz="1200" i="1" dirty="0">
                <a:solidFill>
                  <a:prstClr val="black"/>
                </a:solidFill>
              </a:rPr>
              <a:t>/</a:t>
            </a:r>
            <a:r>
              <a:rPr lang="de-DE" sz="1200" i="1" dirty="0" err="1">
                <a:solidFill>
                  <a:prstClr val="black"/>
                </a:solidFill>
              </a:rPr>
              <a:t>coronavirus-data-explorer?time</a:t>
            </a:r>
            <a:r>
              <a:rPr lang="de-DE" sz="1200" i="1" dirty="0">
                <a:solidFill>
                  <a:prstClr val="black"/>
                </a:solidFill>
              </a:rPr>
              <a:t>=2021-12-01..latest&amp;uniformYAxis=0&amp;Metric=Cases%2C+tests%2C+positive+and+reproduction+rate&amp;Interval=7-day+rolling+average&amp;Relative+to+Population=</a:t>
            </a:r>
            <a:r>
              <a:rPr lang="de-DE" sz="1200" i="1" dirty="0" err="1">
                <a:solidFill>
                  <a:prstClr val="black"/>
                </a:solidFill>
              </a:rPr>
              <a:t>true&amp;Color+by+test+positivity</a:t>
            </a:r>
            <a:r>
              <a:rPr lang="de-DE" sz="1200" i="1" dirty="0">
                <a:solidFill>
                  <a:prstClr val="black"/>
                </a:solidFill>
              </a:rPr>
              <a:t>=</a:t>
            </a:r>
            <a:r>
              <a:rPr lang="de-DE" sz="1200" i="1" dirty="0" err="1">
                <a:solidFill>
                  <a:prstClr val="black"/>
                </a:solidFill>
              </a:rPr>
              <a:t>false&amp;country</a:t>
            </a:r>
            <a:r>
              <a:rPr lang="de-DE" sz="1200" i="1" dirty="0">
                <a:solidFill>
                  <a:prstClr val="black"/>
                </a:solidFill>
              </a:rPr>
              <a:t>=DEU~GBR~DNK</a:t>
            </a:r>
          </a:p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Vergleich 01.01.2022 bis 23.02.2002</a:t>
            </a:r>
          </a:p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WHO-Daten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90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02/06/2023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02/06/2023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02/06/2023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02/06/2023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02/06/2023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02/06/2023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02/06/2023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02/06/2023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02/06/2023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02/06/2023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62FE56-A1AC-46F0-BEF5-4B0D3871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00" y="2424598"/>
            <a:ext cx="6660000" cy="443340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22.02.2021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1" y="6380408"/>
            <a:ext cx="3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22.02.2022, Datenstand 20.02.2022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	Karte – WHO, Datenstand 24.02.2022</a:t>
            </a:r>
          </a:p>
          <a:p>
            <a:endParaRPr lang="de-DE" sz="1200" i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EAD5C6-47BC-4955-B5A2-C8BCC1387C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8737" y="791117"/>
            <a:ext cx="5760000" cy="3429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D02A644-D5B9-4974-ADD6-6ECE3428630F}"/>
              </a:ext>
            </a:extLst>
          </p:cNvPr>
          <p:cNvSpPr txBox="1"/>
          <p:nvPr/>
        </p:nvSpPr>
        <p:spPr>
          <a:xfrm>
            <a:off x="218737" y="4725549"/>
            <a:ext cx="515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Abnahme der Fallzahlen mit Ausnahme westl. Pazifik (Brunei, China, Neuseeland, Südkorea, Vietnam)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22.02.2021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1" y="6380408"/>
            <a:ext cx="36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22.02.2022, Datenstand 20.02.2022</a:t>
            </a:r>
          </a:p>
          <a:p>
            <a:r>
              <a:rPr lang="de-DE" sz="1200" i="1" dirty="0">
                <a:solidFill>
                  <a:prstClr val="black"/>
                </a:solidFill>
              </a:rPr>
              <a:t>	Karte – WHO, Datenstand 24.02.2022</a:t>
            </a:r>
          </a:p>
          <a:p>
            <a:endParaRPr lang="de-DE" sz="1200" i="1" dirty="0">
              <a:solidFill>
                <a:prstClr val="black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891753-6258-4A0A-BA4D-4B273FE2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62" y="995310"/>
            <a:ext cx="5384908" cy="56130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DED8F98-03AC-4423-94FC-FCD20E8D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0" y="1786736"/>
            <a:ext cx="5760000" cy="32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CCD28FFD-44F6-4DF0-B574-4CE7EACF7D24}"/>
              </a:ext>
            </a:extLst>
          </p:cNvPr>
          <p:cNvCxnSpPr>
            <a:cxnSpLocks/>
          </p:cNvCxnSpPr>
          <p:nvPr/>
        </p:nvCxnSpPr>
        <p:spPr>
          <a:xfrm>
            <a:off x="1954931" y="1848787"/>
            <a:ext cx="4932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BCB09361-0925-469D-9CE3-044EFDDC61E1}"/>
              </a:ext>
            </a:extLst>
          </p:cNvPr>
          <p:cNvCxnSpPr>
            <a:cxnSpLocks/>
          </p:cNvCxnSpPr>
          <p:nvPr/>
        </p:nvCxnSpPr>
        <p:spPr>
          <a:xfrm>
            <a:off x="1585654" y="1348385"/>
            <a:ext cx="71954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322E966C-8D1C-458F-831B-D8848EEFEA2E}"/>
              </a:ext>
            </a:extLst>
          </p:cNvPr>
          <p:cNvCxnSpPr>
            <a:cxnSpLocks/>
          </p:cNvCxnSpPr>
          <p:nvPr/>
        </p:nvCxnSpPr>
        <p:spPr>
          <a:xfrm>
            <a:off x="2655932" y="2357294"/>
            <a:ext cx="4248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3594302C-0DFE-497F-B479-09EADC3F4E7A}"/>
              </a:ext>
            </a:extLst>
          </p:cNvPr>
          <p:cNvCxnSpPr>
            <a:cxnSpLocks/>
          </p:cNvCxnSpPr>
          <p:nvPr/>
        </p:nvCxnSpPr>
        <p:spPr>
          <a:xfrm>
            <a:off x="2308639" y="2894287"/>
            <a:ext cx="3384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F36BC611-3889-4C6D-BBAD-8D5126C37F85}"/>
              </a:ext>
            </a:extLst>
          </p:cNvPr>
          <p:cNvCxnSpPr>
            <a:cxnSpLocks/>
          </p:cNvCxnSpPr>
          <p:nvPr/>
        </p:nvCxnSpPr>
        <p:spPr>
          <a:xfrm>
            <a:off x="1860810" y="3359986"/>
            <a:ext cx="3924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E75B30F4-4609-4482-9A21-56F6467670B8}"/>
              </a:ext>
            </a:extLst>
          </p:cNvPr>
          <p:cNvCxnSpPr>
            <a:cxnSpLocks/>
          </p:cNvCxnSpPr>
          <p:nvPr/>
        </p:nvCxnSpPr>
        <p:spPr>
          <a:xfrm>
            <a:off x="1722354" y="3893339"/>
            <a:ext cx="7560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696F62BF-C90E-46A8-A0E9-923EFDBBBF57}"/>
              </a:ext>
            </a:extLst>
          </p:cNvPr>
          <p:cNvCxnSpPr>
            <a:cxnSpLocks/>
          </p:cNvCxnSpPr>
          <p:nvPr/>
        </p:nvCxnSpPr>
        <p:spPr>
          <a:xfrm>
            <a:off x="2577506" y="4395891"/>
            <a:ext cx="5364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69254A37-3ABE-447A-80BA-850A3B235841}"/>
              </a:ext>
            </a:extLst>
          </p:cNvPr>
          <p:cNvCxnSpPr>
            <a:cxnSpLocks/>
          </p:cNvCxnSpPr>
          <p:nvPr/>
        </p:nvCxnSpPr>
        <p:spPr>
          <a:xfrm>
            <a:off x="1848568" y="4914147"/>
            <a:ext cx="7632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6AF62AE9-F3FF-48AA-823A-3F57B6F45A77}"/>
              </a:ext>
            </a:extLst>
          </p:cNvPr>
          <p:cNvCxnSpPr>
            <a:cxnSpLocks/>
          </p:cNvCxnSpPr>
          <p:nvPr/>
        </p:nvCxnSpPr>
        <p:spPr>
          <a:xfrm>
            <a:off x="1820020" y="5390180"/>
            <a:ext cx="2880000" cy="81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27EF3B00-735D-4EE4-BB88-F1C8591A8C14}"/>
              </a:ext>
            </a:extLst>
          </p:cNvPr>
          <p:cNvCxnSpPr>
            <a:cxnSpLocks/>
          </p:cNvCxnSpPr>
          <p:nvPr/>
        </p:nvCxnSpPr>
        <p:spPr>
          <a:xfrm>
            <a:off x="2228256" y="5920354"/>
            <a:ext cx="9455180" cy="5279"/>
          </a:xfrm>
          <a:prstGeom prst="straightConnector1">
            <a:avLst/>
          </a:prstGeom>
          <a:ln w="44450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B056D0DA-4106-4B42-9602-74D34478C023}"/>
              </a:ext>
            </a:extLst>
          </p:cNvPr>
          <p:cNvSpPr txBox="1"/>
          <p:nvPr/>
        </p:nvSpPr>
        <p:spPr>
          <a:xfrm>
            <a:off x="9985511" y="5431662"/>
            <a:ext cx="8921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1"/>
                </a:solidFill>
              </a:rPr>
              <a:t>. . .  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D72F44-895E-40DC-AD2D-2AB27A634A88}"/>
              </a:ext>
            </a:extLst>
          </p:cNvPr>
          <p:cNvSpPr/>
          <p:nvPr/>
        </p:nvSpPr>
        <p:spPr>
          <a:xfrm>
            <a:off x="10343624" y="1150587"/>
            <a:ext cx="1450146" cy="4402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4721206-D7CE-409C-9981-9F1C0497F80D}"/>
              </a:ext>
            </a:extLst>
          </p:cNvPr>
          <p:cNvSpPr txBox="1"/>
          <p:nvPr/>
        </p:nvSpPr>
        <p:spPr>
          <a:xfrm>
            <a:off x="768975" y="6476574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ECDC RT Report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Deeskalation der COVID-19-Maßnahmen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26" name="Gerade Verbindung 7">
            <a:extLst>
              <a:ext uri="{FF2B5EF4-FFF2-40B4-BE49-F238E27FC236}">
                <a16:creationId xmlns:a16="http://schemas.microsoft.com/office/drawing/2014/main" id="{794DEC2E-DED2-472D-BE61-3A38120C0473}"/>
              </a:ext>
            </a:extLst>
          </p:cNvPr>
          <p:cNvCxnSpPr>
            <a:cxnSpLocks/>
          </p:cNvCxnSpPr>
          <p:nvPr/>
        </p:nvCxnSpPr>
        <p:spPr>
          <a:xfrm>
            <a:off x="-45719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19CECCD9-52A1-442A-89AC-AA33157DF434}"/>
              </a:ext>
            </a:extLst>
          </p:cNvPr>
          <p:cNvSpPr txBox="1"/>
          <p:nvPr/>
        </p:nvSpPr>
        <p:spPr>
          <a:xfrm>
            <a:off x="66760" y="1168160"/>
            <a:ext cx="188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FF0000"/>
                </a:solidFill>
              </a:rPr>
              <a:t>X</a:t>
            </a:r>
            <a:r>
              <a:rPr lang="de-DE" sz="1600" b="1" dirty="0"/>
              <a:t> 2G-Zertifikat</a:t>
            </a:r>
            <a:endParaRPr lang="de-DE" sz="16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CEE76D-7905-4C5D-91BE-1A79C34C8391}"/>
              </a:ext>
            </a:extLst>
          </p:cNvPr>
          <p:cNvSpPr txBox="1"/>
          <p:nvPr/>
        </p:nvSpPr>
        <p:spPr>
          <a:xfrm>
            <a:off x="66760" y="167601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FF0000"/>
                </a:solidFill>
              </a:rPr>
              <a:t>X</a:t>
            </a:r>
            <a:r>
              <a:rPr lang="de-DE" sz="1600" b="1" dirty="0"/>
              <a:t>/</a:t>
            </a:r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Isolation Fälle</a:t>
            </a:r>
            <a:endParaRPr lang="de-DE" sz="16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231CB2-8B5D-4733-B8C3-2325F47CB2BF}"/>
              </a:ext>
            </a:extLst>
          </p:cNvPr>
          <p:cNvSpPr txBox="1"/>
          <p:nvPr/>
        </p:nvSpPr>
        <p:spPr>
          <a:xfrm>
            <a:off x="66760" y="2183866"/>
            <a:ext cx="321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FF0000"/>
                </a:solidFill>
              </a:rPr>
              <a:t>X</a:t>
            </a:r>
            <a:r>
              <a:rPr lang="de-DE" sz="1600" b="1" dirty="0"/>
              <a:t>/</a:t>
            </a:r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Quarantäne Kontakte</a:t>
            </a:r>
            <a:endParaRPr lang="de-DE" sz="16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702761E-B47F-469E-AEC6-F8EE06DA28BA}"/>
              </a:ext>
            </a:extLst>
          </p:cNvPr>
          <p:cNvSpPr txBox="1"/>
          <p:nvPr/>
        </p:nvSpPr>
        <p:spPr>
          <a:xfrm>
            <a:off x="66760" y="3707425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↑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% Auslastung</a:t>
            </a:r>
            <a:endParaRPr lang="de-DE" sz="16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17CD443-98A3-4358-BB13-CCB29C693D38}"/>
              </a:ext>
            </a:extLst>
          </p:cNvPr>
          <p:cNvSpPr txBox="1"/>
          <p:nvPr/>
        </p:nvSpPr>
        <p:spPr>
          <a:xfrm>
            <a:off x="66760" y="3199572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% Home Office</a:t>
            </a:r>
            <a:endParaRPr lang="de-DE" sz="16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BD3FA65-75C3-48D3-B29F-D8D6D6CBA778}"/>
              </a:ext>
            </a:extLst>
          </p:cNvPr>
          <p:cNvSpPr txBox="1"/>
          <p:nvPr/>
        </p:nvSpPr>
        <p:spPr>
          <a:xfrm>
            <a:off x="66760" y="4723131"/>
            <a:ext cx="2399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↓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Maskenpflicht</a:t>
            </a:r>
            <a:endParaRPr lang="de-DE"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BA94B79-69F6-4694-9687-5F2638C4AD8E}"/>
              </a:ext>
            </a:extLst>
          </p:cNvPr>
          <p:cNvSpPr txBox="1"/>
          <p:nvPr/>
        </p:nvSpPr>
        <p:spPr>
          <a:xfrm>
            <a:off x="66760" y="5230982"/>
            <a:ext cx="273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/>
              <a:t>Zugang: 3G → 2G</a:t>
            </a:r>
            <a:endParaRPr lang="de-DE" sz="16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B33C91A-7FA6-44B7-885C-1091758F07E2}"/>
              </a:ext>
            </a:extLst>
          </p:cNvPr>
          <p:cNvSpPr txBox="1"/>
          <p:nvPr/>
        </p:nvSpPr>
        <p:spPr>
          <a:xfrm>
            <a:off x="66760" y="4215278"/>
            <a:ext cx="297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↑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/>
              <a:t>Zugang für Ungeimpfte</a:t>
            </a:r>
            <a:endParaRPr lang="de-DE" sz="160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1A26B4C-5CE7-43E1-8EB2-C6BB9702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18" y="3201399"/>
            <a:ext cx="487680" cy="32527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A1801E7-FE4E-4886-A416-84DF62A6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57" y="1684518"/>
            <a:ext cx="487680" cy="32527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932C7A1-B676-4F83-85BA-2023DB025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18" y="2735700"/>
            <a:ext cx="487680" cy="325279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982D668E-048C-4FE5-9B4E-73D89821459A}"/>
              </a:ext>
            </a:extLst>
          </p:cNvPr>
          <p:cNvSpPr txBox="1"/>
          <p:nvPr/>
        </p:nvSpPr>
        <p:spPr>
          <a:xfrm>
            <a:off x="66760" y="2691719"/>
            <a:ext cx="286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b="1" dirty="0">
                <a:solidFill>
                  <a:srgbClr val="00B050"/>
                </a:solidFill>
              </a:rPr>
              <a:t>↑ </a:t>
            </a:r>
            <a:r>
              <a:rPr lang="de-DE" sz="1600" b="1" dirty="0"/>
              <a:t># Personen (Treffen)</a:t>
            </a:r>
            <a:endParaRPr lang="de-DE" sz="1600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3AE0D521-753B-4EE1-A775-EE8FEAFF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001" y="1172321"/>
            <a:ext cx="487680" cy="32527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0EE611F8-3585-4E79-9493-4F92B872B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4237304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7A9F72FC-7D8C-4343-9EF9-F2BA40339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3734752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AD2BAED-DC34-48C8-ADF9-E3C20516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2735700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984AEC-62B5-4472-B809-8727A8B0E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23" y="3201399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5BFCCE75-09D9-4E34-B28E-7829D6E8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970" y="3734752"/>
            <a:ext cx="487680" cy="32527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BCA0C490-17F2-4258-B64D-CDA56348C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020" y="3201399"/>
            <a:ext cx="487680" cy="32527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76FE9284-4CC8-4144-B507-710A1A6B6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970" y="5231593"/>
            <a:ext cx="487680" cy="32527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827C9A7C-DE05-4424-A2E1-DD9726F31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481" y="4755560"/>
            <a:ext cx="487680" cy="325279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38CC880-507A-461D-8E24-54447E41B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481" y="3734752"/>
            <a:ext cx="487680" cy="32527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12985EEF-8C87-4765-8689-5B779A8CC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2221590"/>
            <a:ext cx="487680" cy="325279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473C70BB-E8B0-4BB1-8EBC-8E2316EFC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3734752"/>
            <a:ext cx="487680" cy="325279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2FCAD1A-9E90-48FF-B5D4-6B42F054A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1172321"/>
            <a:ext cx="487680" cy="325279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C0B66133-9E8F-4413-984E-7CB72EFDF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621" y="4755560"/>
            <a:ext cx="487680" cy="32527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D0C4B7CD-C54A-4858-AFDA-314F067CA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933" y="1189135"/>
            <a:ext cx="486083" cy="291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6B8E0CC4-E8C4-46D4-8BC2-278D56F41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624" y="2238404"/>
            <a:ext cx="486083" cy="29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15A8EC7-667B-4124-9C2F-148CEE1DF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0918" y="3741220"/>
            <a:ext cx="468284" cy="31234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E98050C2-916A-4187-851A-2E37DFF2E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24" y="1144460"/>
            <a:ext cx="381000" cy="3810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4B99251-E02F-4F11-AA34-FD88FAE39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24" y="4727699"/>
            <a:ext cx="381000" cy="381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BC3CB7D0-651E-45A4-A8C4-301584581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224" y="2707839"/>
            <a:ext cx="381000" cy="3810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731458E-0FA2-416F-B8E2-68A7B19EBF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1889" y="4785598"/>
            <a:ext cx="530406" cy="265203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B0922D3F-CD41-4CC2-B0DF-A37B10BC19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9581" y="4237304"/>
            <a:ext cx="487680" cy="3252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4ACB45C8-C43A-48CC-B8C0-FD8F517DA5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2310" y="1177599"/>
            <a:ext cx="471852" cy="314722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8A6779DE-7C75-47AC-AF7B-F0E0BDB1FF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4051" y="3751566"/>
            <a:ext cx="486083" cy="29165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1552FCE5-9F0E-494E-BEF0-35957CB1B0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9461" y="1207685"/>
            <a:ext cx="486083" cy="291650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718270B-8CBA-4BB6-9121-4B878D72D8DE}"/>
              </a:ext>
            </a:extLst>
          </p:cNvPr>
          <p:cNvCxnSpPr>
            <a:cxnSpLocks/>
          </p:cNvCxnSpPr>
          <p:nvPr/>
        </p:nvCxnSpPr>
        <p:spPr>
          <a:xfrm>
            <a:off x="2806150" y="5920354"/>
            <a:ext cx="0" cy="20945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789823D-A39C-4019-94B8-0D0C21CA83CA}"/>
              </a:ext>
            </a:extLst>
          </p:cNvPr>
          <p:cNvCxnSpPr>
            <a:cxnSpLocks/>
          </p:cNvCxnSpPr>
          <p:nvPr/>
        </p:nvCxnSpPr>
        <p:spPr>
          <a:xfrm>
            <a:off x="8735659" y="5925633"/>
            <a:ext cx="0" cy="20945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AAB3BCBD-2134-4C20-A47C-F059E3CDAEB8}"/>
              </a:ext>
            </a:extLst>
          </p:cNvPr>
          <p:cNvSpPr txBox="1"/>
          <p:nvPr/>
        </p:nvSpPr>
        <p:spPr>
          <a:xfrm>
            <a:off x="2360097" y="6139548"/>
            <a:ext cx="89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14.02.</a:t>
            </a:r>
            <a:endParaRPr lang="de-DE" sz="16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63E4A1D-EA54-44A7-BE25-92554491E9FD}"/>
              </a:ext>
            </a:extLst>
          </p:cNvPr>
          <p:cNvSpPr txBox="1"/>
          <p:nvPr/>
        </p:nvSpPr>
        <p:spPr>
          <a:xfrm>
            <a:off x="10911102" y="3826289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21.03.</a:t>
            </a:r>
            <a:endParaRPr lang="de-DE" sz="1400" dirty="0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0DA1C926-44D5-4943-831D-0AE41A7362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09989" y="3891831"/>
            <a:ext cx="486083" cy="291650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FF67DD7B-1092-4EA6-8E8B-DFC22607A2D8}"/>
              </a:ext>
            </a:extLst>
          </p:cNvPr>
          <p:cNvSpPr txBox="1"/>
          <p:nvPr/>
        </p:nvSpPr>
        <p:spPr>
          <a:xfrm>
            <a:off x="8282499" y="6139548"/>
            <a:ext cx="89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01.03.</a:t>
            </a:r>
            <a:endParaRPr lang="de-DE" sz="1600" dirty="0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59CBFB59-3EA6-418E-9581-D1C7F4455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2222" y="3734752"/>
            <a:ext cx="486083" cy="291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28F38E45-993B-41C2-A365-80B882E6DE1B}"/>
              </a:ext>
            </a:extLst>
          </p:cNvPr>
          <p:cNvCxnSpPr>
            <a:cxnSpLocks/>
          </p:cNvCxnSpPr>
          <p:nvPr/>
        </p:nvCxnSpPr>
        <p:spPr>
          <a:xfrm>
            <a:off x="5720294" y="5920354"/>
            <a:ext cx="0" cy="20945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00053E9F-A0E3-4A03-B853-F870881EEAD0}"/>
              </a:ext>
            </a:extLst>
          </p:cNvPr>
          <p:cNvSpPr txBox="1"/>
          <p:nvPr/>
        </p:nvSpPr>
        <p:spPr>
          <a:xfrm>
            <a:off x="5274241" y="6139548"/>
            <a:ext cx="89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21.02.</a:t>
            </a:r>
            <a:endParaRPr lang="de-DE" sz="1600" dirty="0"/>
          </a:p>
        </p:txBody>
      </p:sp>
      <p:pic>
        <p:nvPicPr>
          <p:cNvPr id="78" name="Grafik 77">
            <a:extLst>
              <a:ext uri="{FF2B5EF4-FFF2-40B4-BE49-F238E27FC236}">
                <a16:creationId xmlns:a16="http://schemas.microsoft.com/office/drawing/2014/main" id="{F500F155-FD50-4BDA-8A55-C417A4F2A7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09989" y="2590536"/>
            <a:ext cx="500748" cy="3642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9B3493-B2A8-451F-B67F-1142F37D0B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09989" y="1938304"/>
            <a:ext cx="480747" cy="363847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6AA6D90F-E265-4F86-B947-06FED2FB571B}"/>
              </a:ext>
            </a:extLst>
          </p:cNvPr>
          <p:cNvSpPr txBox="1"/>
          <p:nvPr/>
        </p:nvSpPr>
        <p:spPr>
          <a:xfrm>
            <a:off x="10911102" y="1926274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01.02.</a:t>
            </a:r>
            <a:endParaRPr lang="de-DE" sz="1400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4BAF07E2-D786-479F-A38F-A572205D9628}"/>
              </a:ext>
            </a:extLst>
          </p:cNvPr>
          <p:cNvSpPr txBox="1"/>
          <p:nvPr/>
        </p:nvSpPr>
        <p:spPr>
          <a:xfrm>
            <a:off x="10911102" y="2571411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12.02.</a:t>
            </a:r>
            <a:endParaRPr lang="de-DE" sz="1400" dirty="0"/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433658AD-745E-4AF5-A34A-1267F3FE17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9989" y="4506156"/>
            <a:ext cx="468284" cy="312342"/>
          </a:xfrm>
          <a:prstGeom prst="rect">
            <a:avLst/>
          </a:prstGeom>
        </p:spPr>
      </p:pic>
      <p:sp>
        <p:nvSpPr>
          <p:cNvPr id="86" name="Textfeld 85">
            <a:extLst>
              <a:ext uri="{FF2B5EF4-FFF2-40B4-BE49-F238E27FC236}">
                <a16:creationId xmlns:a16="http://schemas.microsoft.com/office/drawing/2014/main" id="{F566802F-7C2C-410C-84DE-DE02F30A0B14}"/>
              </a:ext>
            </a:extLst>
          </p:cNvPr>
          <p:cNvSpPr txBox="1"/>
          <p:nvPr/>
        </p:nvSpPr>
        <p:spPr>
          <a:xfrm>
            <a:off x="10911102" y="4493576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31.03.</a:t>
            </a:r>
            <a:endParaRPr lang="de-DE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98028B-AB2A-476B-8087-3A7AC671AB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5544" y="1229854"/>
            <a:ext cx="477742" cy="238871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AB9C8F0-8091-47EA-B2CB-BB15674629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09989" y="5141172"/>
            <a:ext cx="477742" cy="238871"/>
          </a:xfrm>
          <a:prstGeom prst="rect">
            <a:avLst/>
          </a:prstGeom>
        </p:spPr>
      </p:pic>
      <p:sp>
        <p:nvSpPr>
          <p:cNvPr id="88" name="Textfeld 87">
            <a:extLst>
              <a:ext uri="{FF2B5EF4-FFF2-40B4-BE49-F238E27FC236}">
                <a16:creationId xmlns:a16="http://schemas.microsoft.com/office/drawing/2014/main" id="{D432AF4A-184C-4120-96D6-E46AC4F26A38}"/>
              </a:ext>
            </a:extLst>
          </p:cNvPr>
          <p:cNvSpPr txBox="1"/>
          <p:nvPr/>
        </p:nvSpPr>
        <p:spPr>
          <a:xfrm>
            <a:off x="10911102" y="5069423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01.04.</a:t>
            </a:r>
            <a:endParaRPr lang="de-DE" sz="14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CC994261-A243-4927-9207-D1472DB0DFD0}"/>
              </a:ext>
            </a:extLst>
          </p:cNvPr>
          <p:cNvSpPr txBox="1"/>
          <p:nvPr/>
        </p:nvSpPr>
        <p:spPr>
          <a:xfrm>
            <a:off x="10194691" y="1150587"/>
            <a:ext cx="17235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/>
              <a:t>Aufhebung der Maßnahmen</a:t>
            </a:r>
            <a:endParaRPr lang="de-DE" sz="1700" dirty="0"/>
          </a:p>
        </p:txBody>
      </p:sp>
      <p:pic>
        <p:nvPicPr>
          <p:cNvPr id="90" name="Grafik 89">
            <a:extLst>
              <a:ext uri="{FF2B5EF4-FFF2-40B4-BE49-F238E27FC236}">
                <a16:creationId xmlns:a16="http://schemas.microsoft.com/office/drawing/2014/main" id="{E0EFD3CE-6E1F-4ACC-82A8-706628D681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1089" y="3277506"/>
            <a:ext cx="486083" cy="29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id="{F7DEA595-BF68-48C5-916D-949AC8DE0EE6}"/>
              </a:ext>
            </a:extLst>
          </p:cNvPr>
          <p:cNvSpPr txBox="1"/>
          <p:nvPr/>
        </p:nvSpPr>
        <p:spPr>
          <a:xfrm>
            <a:off x="10916440" y="3204722"/>
            <a:ext cx="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21.02.</a:t>
            </a:r>
            <a:endParaRPr lang="de-DE" sz="1400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7CCDC481-28EE-4CD6-A472-3469210A72E6}"/>
              </a:ext>
            </a:extLst>
          </p:cNvPr>
          <p:cNvSpPr txBox="1"/>
          <p:nvPr/>
        </p:nvSpPr>
        <p:spPr>
          <a:xfrm>
            <a:off x="3636421" y="980988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17.02.</a:t>
            </a:r>
            <a:endParaRPr lang="de-DE" sz="1400" b="1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9AA0C8C-9F34-463B-AF2D-64B3EE6F6EBF}"/>
              </a:ext>
            </a:extLst>
          </p:cNvPr>
          <p:cNvSpPr txBox="1"/>
          <p:nvPr/>
        </p:nvSpPr>
        <p:spPr>
          <a:xfrm>
            <a:off x="2854801" y="2551314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15.02.</a:t>
            </a:r>
            <a:endParaRPr lang="de-DE" sz="1400" b="1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6CA7AB27-020E-4F4E-9095-D36EF3898C0A}"/>
              </a:ext>
            </a:extLst>
          </p:cNvPr>
          <p:cNvSpPr txBox="1"/>
          <p:nvPr/>
        </p:nvSpPr>
        <p:spPr>
          <a:xfrm>
            <a:off x="2854801" y="3559784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15.02.</a:t>
            </a:r>
            <a:endParaRPr lang="de-DE" sz="1400" b="1" dirty="0"/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AEC44101-75E1-40D4-80B1-A6F3B3136185}"/>
              </a:ext>
            </a:extLst>
          </p:cNvPr>
          <p:cNvSpPr txBox="1"/>
          <p:nvPr/>
        </p:nvSpPr>
        <p:spPr>
          <a:xfrm>
            <a:off x="4057883" y="952695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17.02.</a:t>
            </a:r>
            <a:endParaRPr lang="de-DE" sz="1400" b="1" dirty="0"/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236867BD-BA19-4545-BA58-4277EDBD04C7}"/>
              </a:ext>
            </a:extLst>
          </p:cNvPr>
          <p:cNvSpPr txBox="1"/>
          <p:nvPr/>
        </p:nvSpPr>
        <p:spPr>
          <a:xfrm>
            <a:off x="4548035" y="1492653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18.02.</a:t>
            </a:r>
            <a:endParaRPr lang="de-DE" sz="1400" b="1" dirty="0"/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CB4985AD-4F27-497B-B51F-338A123F741F}"/>
              </a:ext>
            </a:extLst>
          </p:cNvPr>
          <p:cNvSpPr txBox="1"/>
          <p:nvPr/>
        </p:nvSpPr>
        <p:spPr>
          <a:xfrm>
            <a:off x="6500624" y="2044754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24.02.</a:t>
            </a:r>
            <a:endParaRPr lang="de-DE" sz="1400" b="1" dirty="0"/>
          </a:p>
        </p:txBody>
      </p:sp>
      <p:pic>
        <p:nvPicPr>
          <p:cNvPr id="113" name="Grafik 112">
            <a:extLst>
              <a:ext uri="{FF2B5EF4-FFF2-40B4-BE49-F238E27FC236}">
                <a16:creationId xmlns:a16="http://schemas.microsoft.com/office/drawing/2014/main" id="{ED3D5A5F-E23C-4EEA-8FD5-37EC8360A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718" y="1697741"/>
            <a:ext cx="486083" cy="291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9B58AC98-6B2B-40CF-85E2-D8E6E6A8D289}"/>
              </a:ext>
            </a:extLst>
          </p:cNvPr>
          <p:cNvSpPr txBox="1"/>
          <p:nvPr/>
        </p:nvSpPr>
        <p:spPr>
          <a:xfrm>
            <a:off x="6508718" y="1491222"/>
            <a:ext cx="487681" cy="28310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24.02.</a:t>
            </a:r>
            <a:endParaRPr lang="de-DE" sz="1400" b="1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4BCD547B-BCDC-479F-83AE-427B2DCFCB95}"/>
              </a:ext>
            </a:extLst>
          </p:cNvPr>
          <p:cNvSpPr txBox="1"/>
          <p:nvPr/>
        </p:nvSpPr>
        <p:spPr>
          <a:xfrm>
            <a:off x="4683350" y="3011199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19.02.</a:t>
            </a:r>
            <a:endParaRPr lang="de-DE" sz="1400" b="1" dirty="0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BC9E0F41-8D75-4B11-8249-157EC865E758}"/>
              </a:ext>
            </a:extLst>
          </p:cNvPr>
          <p:cNvSpPr txBox="1"/>
          <p:nvPr/>
        </p:nvSpPr>
        <p:spPr>
          <a:xfrm>
            <a:off x="5482354" y="2538176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21.02.</a:t>
            </a:r>
            <a:endParaRPr lang="de-DE" sz="1400" b="1" dirty="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26367F5B-CD50-4992-A55B-2B2FDE9ADF49}"/>
              </a:ext>
            </a:extLst>
          </p:cNvPr>
          <p:cNvSpPr txBox="1"/>
          <p:nvPr/>
        </p:nvSpPr>
        <p:spPr>
          <a:xfrm>
            <a:off x="6221125" y="982416"/>
            <a:ext cx="148530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200" b="1" dirty="0"/>
              <a:t>24.02.	 24.02.	  25.02.</a:t>
            </a:r>
            <a:endParaRPr lang="de-DE" sz="1400" b="1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975D4F7C-8733-481C-8914-351488A02877}"/>
              </a:ext>
            </a:extLst>
          </p:cNvPr>
          <p:cNvSpPr txBox="1"/>
          <p:nvPr/>
        </p:nvSpPr>
        <p:spPr>
          <a:xfrm>
            <a:off x="8116361" y="1002689"/>
            <a:ext cx="94958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200" b="1" dirty="0"/>
              <a:t>28.02.  01.03.</a:t>
            </a:r>
            <a:endParaRPr lang="de-DE" sz="1400" b="1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1160D334-4B74-4542-907C-1953CAF6DA83}"/>
              </a:ext>
            </a:extLst>
          </p:cNvPr>
          <p:cNvSpPr txBox="1"/>
          <p:nvPr/>
        </p:nvSpPr>
        <p:spPr>
          <a:xfrm>
            <a:off x="6494153" y="3534265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24.02.</a:t>
            </a:r>
            <a:endParaRPr lang="de-DE" sz="1400" b="1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021BD936-83E7-4D73-9A61-33E08987C1F3}"/>
              </a:ext>
            </a:extLst>
          </p:cNvPr>
          <p:cNvSpPr txBox="1"/>
          <p:nvPr/>
        </p:nvSpPr>
        <p:spPr>
          <a:xfrm>
            <a:off x="7549581" y="4026798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26.02.</a:t>
            </a:r>
            <a:endParaRPr lang="de-DE" sz="1400" b="1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6E991E7-DDA7-48E2-8225-E0DEA510674B}"/>
              </a:ext>
            </a:extLst>
          </p:cNvPr>
          <p:cNvSpPr txBox="1"/>
          <p:nvPr/>
        </p:nvSpPr>
        <p:spPr>
          <a:xfrm>
            <a:off x="8380790" y="4584816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28.02.</a:t>
            </a:r>
            <a:endParaRPr lang="de-DE" sz="1400" b="1" dirty="0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75218114-4D38-4EFB-92C3-FD4980CC1DCD}"/>
              </a:ext>
            </a:extLst>
          </p:cNvPr>
          <p:cNvSpPr txBox="1"/>
          <p:nvPr/>
        </p:nvSpPr>
        <p:spPr>
          <a:xfrm>
            <a:off x="8393883" y="3562046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28.02.</a:t>
            </a:r>
            <a:endParaRPr lang="de-DE" sz="1400" b="1" dirty="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B1C0211D-1D27-4F5F-A220-4DDC805E05A5}"/>
              </a:ext>
            </a:extLst>
          </p:cNvPr>
          <p:cNvSpPr txBox="1"/>
          <p:nvPr/>
        </p:nvSpPr>
        <p:spPr>
          <a:xfrm>
            <a:off x="9191212" y="3540887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05.03.</a:t>
            </a:r>
            <a:endParaRPr lang="de-DE" sz="1400" b="1" dirty="0"/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5CA432FD-973D-4BA9-995A-019A17143EAD}"/>
              </a:ext>
            </a:extLst>
          </p:cNvPr>
          <p:cNvSpPr txBox="1"/>
          <p:nvPr/>
        </p:nvSpPr>
        <p:spPr>
          <a:xfrm>
            <a:off x="4709677" y="5048652"/>
            <a:ext cx="487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b="1" dirty="0"/>
              <a:t>19.02.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6042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22.02.2022, Datenstand 20.02.2022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A7C450-B870-4E0D-AF18-CF8C4374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90" y="936669"/>
            <a:ext cx="8904262" cy="56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8F9CB19-1EFD-4C30-AEC4-54250EB2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88" y="913708"/>
            <a:ext cx="6728665" cy="56784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30252CD-F32D-47A9-BE99-573B0221CEDC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22.02.2022, Datenstand 20.02.2022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820D44-8839-4F88-9380-1B35D8FB2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134" y="5323456"/>
            <a:ext cx="5587866" cy="10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200" dirty="0">
                <a:latin typeface="Scala Sans OT" panose="020B0504030101020104" pitchFamily="34" charset="0"/>
              </a:rPr>
              <a:t>COVID-19 Fälle, Test- &amp; Positivrate sowie R-Wert in DE, DK und UK</a:t>
            </a:r>
            <a:endParaRPr lang="de-BE" sz="2200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648620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27C728D-E03A-4876-8169-73A71C86184A}"/>
              </a:ext>
            </a:extLst>
          </p:cNvPr>
          <p:cNvSpPr txBox="1"/>
          <p:nvPr/>
        </p:nvSpPr>
        <p:spPr>
          <a:xfrm>
            <a:off x="9233942" y="2041475"/>
            <a:ext cx="2595201" cy="321626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Epidemiologie </a:t>
            </a:r>
          </a:p>
          <a:p>
            <a:pPr algn="ctr"/>
            <a:r>
              <a:rPr lang="de-DE" sz="1600" b="1" dirty="0"/>
              <a:t>(Indikatoren pro 100,000 Einwohner)</a:t>
            </a:r>
          </a:p>
          <a:p>
            <a:pPr algn="ctr"/>
            <a:endParaRPr lang="de-DE" sz="400" b="1" dirty="0"/>
          </a:p>
          <a:p>
            <a:pPr algn="just"/>
            <a:r>
              <a:rPr lang="de-DE" sz="1600" dirty="0" err="1"/>
              <a:t>Testrate</a:t>
            </a:r>
            <a:r>
              <a:rPr lang="de-DE" sz="1600" dirty="0"/>
              <a:t>: </a:t>
            </a:r>
          </a:p>
          <a:p>
            <a:pPr algn="just"/>
            <a:r>
              <a:rPr lang="de-DE" sz="1600" dirty="0">
                <a:solidFill>
                  <a:srgbClr val="00B050"/>
                </a:solidFill>
              </a:rPr>
              <a:t>	</a:t>
            </a:r>
            <a:r>
              <a:rPr lang="de-DE" sz="1600" dirty="0">
                <a:solidFill>
                  <a:srgbClr val="FF0000"/>
                </a:solidFill>
              </a:rPr>
              <a:t>▼ </a:t>
            </a:r>
            <a:r>
              <a:rPr lang="de-DE" sz="1600" dirty="0"/>
              <a:t>8.659 (20.02.)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          ▼ </a:t>
            </a:r>
            <a:r>
              <a:rPr lang="de-DE" sz="1600" dirty="0"/>
              <a:t>12.699 (20.02.)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	</a:t>
            </a:r>
            <a:r>
              <a:rPr lang="de-DE" sz="1600" dirty="0">
                <a:solidFill>
                  <a:srgbClr val="00B050"/>
                </a:solidFill>
              </a:rPr>
              <a:t>▲ </a:t>
            </a:r>
            <a:r>
              <a:rPr lang="de-DE" sz="1600" dirty="0"/>
              <a:t>3.006 (10.02.)</a:t>
            </a:r>
          </a:p>
          <a:p>
            <a:pPr algn="just"/>
            <a:endParaRPr lang="de-DE" sz="500" dirty="0"/>
          </a:p>
          <a:p>
            <a:pPr algn="just"/>
            <a:endParaRPr lang="de-DE" sz="1600" dirty="0"/>
          </a:p>
          <a:p>
            <a:pPr algn="just"/>
            <a:r>
              <a:rPr lang="de-DE" sz="1600" dirty="0"/>
              <a:t>Positivrate: </a:t>
            </a:r>
          </a:p>
          <a:p>
            <a:pPr algn="just"/>
            <a:r>
              <a:rPr lang="de-DE" sz="1600" dirty="0">
                <a:solidFill>
                  <a:srgbClr val="00B050"/>
                </a:solidFill>
              </a:rPr>
              <a:t>	▼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56,1 (20.02.) 	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	▲ </a:t>
            </a:r>
            <a:r>
              <a:rPr lang="de-DE" sz="1600" dirty="0"/>
              <a:t>33,9 (20.02.)</a:t>
            </a:r>
          </a:p>
          <a:p>
            <a:pPr algn="just"/>
            <a:r>
              <a:rPr lang="de-DE" sz="1600" dirty="0">
                <a:solidFill>
                  <a:srgbClr val="FF0000"/>
                </a:solidFill>
              </a:rPr>
              <a:t>	▲ </a:t>
            </a:r>
            <a:r>
              <a:rPr lang="de-DE" sz="1600" dirty="0"/>
              <a:t>56,34 (10.02.)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530819-E6C5-4CB4-8750-B4BF948C690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28" y="3710073"/>
            <a:ext cx="322079" cy="2194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C7398A-F180-4A9D-AD45-503C649AA1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67" y="4975331"/>
            <a:ext cx="322081" cy="2194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05847E-7071-4584-999E-8ABF519BE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87" y="3181204"/>
            <a:ext cx="325120" cy="1625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F5578E6-9925-44FB-8BDF-A4EE105E6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87" y="4514066"/>
            <a:ext cx="325120" cy="16256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18937A3-F03F-456E-9AE0-A863E81EA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687" y="3437313"/>
            <a:ext cx="325120" cy="2037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1B1FB1-2C43-4585-81C2-CABEFB907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728" y="4738949"/>
            <a:ext cx="325120" cy="2037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F83132-E0B3-4CB0-8C8A-8AFFAFF36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13" y="810548"/>
            <a:ext cx="8856000" cy="56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425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Breitbild</PresentationFormat>
  <Paragraphs>78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22.02.2021</vt:lpstr>
      <vt:lpstr>WHO epidemiological update, 22.02.2021</vt:lpstr>
      <vt:lpstr>Deeskalation der COVID-19-Maßnahmen in Europa</vt:lpstr>
      <vt:lpstr>Virusvariante Omikron - Weltweit</vt:lpstr>
      <vt:lpstr>Virusvariante Omikron - Weltweit</vt:lpstr>
      <vt:lpstr>Backup</vt:lpstr>
      <vt:lpstr>COVID-19 Fälle, Test- &amp; Positivrate sowie R-Wert in DE, DK und 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589</cp:revision>
  <dcterms:created xsi:type="dcterms:W3CDTF">2015-11-02T12:29:13Z</dcterms:created>
  <dcterms:modified xsi:type="dcterms:W3CDTF">2023-02-06T13:49:09Z</dcterms:modified>
</cp:coreProperties>
</file>