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9" r:id="rId3"/>
    <p:sldId id="2145706767" r:id="rId4"/>
    <p:sldId id="2145706769" r:id="rId5"/>
    <p:sldId id="2145706770" r:id="rId6"/>
    <p:sldId id="2145706771" r:id="rId7"/>
    <p:sldId id="2145706772" r:id="rId8"/>
    <p:sldId id="2145706774" r:id="rId9"/>
    <p:sldId id="2145706775" r:id="rId10"/>
    <p:sldId id="2145706773" r:id="rId11"/>
    <p:sldId id="2145706776" r:id="rId12"/>
    <p:sldId id="2145706777" r:id="rId13"/>
    <p:sldId id="2145706778" r:id="rId14"/>
    <p:sldId id="2145706779" r:id="rId15"/>
    <p:sldId id="2145706780" r:id="rId1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78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 20160226_160943_ILCE-7_dsc01018.jpg 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62127"/>
            <a:ext cx="8747759" cy="32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832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DCC-basierter G-Status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and Contact Inform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964384FE-80AF-44EB-B808-C4E1EAD8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111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677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7364">
          <p15:clr>
            <a:srgbClr val="FBAE40"/>
          </p15:clr>
        </p15:guide>
        <p15:guide id="2" orient="horz" pos="924">
          <p15:clr>
            <a:srgbClr val="FBAE40"/>
          </p15:clr>
        </p15:guide>
        <p15:guide id="4" orient="horz" pos="1830">
          <p15:clr>
            <a:srgbClr val="FBAE40"/>
          </p15:clr>
        </p15:guide>
        <p15:guide id="5" orient="horz" pos="4000">
          <p15:clr>
            <a:srgbClr val="FBAE40"/>
          </p15:clr>
        </p15:guide>
        <p15:guide id="6" pos="317">
          <p15:clr>
            <a:srgbClr val="FBAE40"/>
          </p15:clr>
        </p15:guide>
        <p15:guide id="8" pos="3841">
          <p15:clr>
            <a:srgbClr val="FBAE40"/>
          </p15:clr>
        </p15:guide>
        <p15:guide id="9" orient="horz" pos="31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/>
          <p:nvPr userDrawn="1"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1"/>
            <a:ext cx="7983646" cy="32825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DCC-basierter G-Status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787998"/>
            <a:ext cx="7996881" cy="306470"/>
            <a:chOff x="457200" y="6396482"/>
            <a:chExt cx="7996881" cy="501656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96482"/>
              <a:ext cx="0" cy="501651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96482"/>
              <a:ext cx="0" cy="501651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96487"/>
              <a:ext cx="0" cy="501651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96482"/>
              <a:ext cx="0" cy="501649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r>
              <a:rPr lang="de-DE" dirty="0"/>
              <a:t>DCC-basierter G-Status</a:t>
            </a:r>
            <a:br>
              <a:rPr lang="de-DE" dirty="0"/>
            </a:br>
            <a:r>
              <a:rPr lang="de-DE" sz="1800" dirty="0"/>
              <a:t>Hintergründe, Lösungen, Limitationen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CWA-Team @ RKI, Fr. 25. Feb. 2022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673AA23-36D9-4060-9233-E84E31EF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4989"/>
            <a:ext cx="1677720" cy="74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A6FBB-FAAC-4A05-9C77-01B40E12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Genesenenzertifikat auf Antigen-Schnelltest-Basis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409290-9004-492A-87F2-989793177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029" y="907326"/>
            <a:ext cx="6120383" cy="4111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20F8E25-83B6-4E1B-9677-6182C3F11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88" y="719067"/>
            <a:ext cx="6682965" cy="411406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19C5799-CC43-4663-B454-4EA4044B5E62}"/>
              </a:ext>
            </a:extLst>
          </p:cNvPr>
          <p:cNvSpPr txBox="1"/>
          <p:nvPr/>
        </p:nvSpPr>
        <p:spPr>
          <a:xfrm>
            <a:off x="457200" y="2831413"/>
            <a:ext cx="130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2"/>
                </a:solidFill>
              </a:rPr>
              <a:t>Art des Tests wird nicht angegeben</a:t>
            </a:r>
          </a:p>
        </p:txBody>
      </p:sp>
    </p:spTree>
    <p:extLst>
      <p:ext uri="{BB962C8B-B14F-4D97-AF65-F5344CB8AC3E}">
        <p14:creationId xmlns:p14="http://schemas.microsoft.com/office/powerpoint/2010/main" val="151470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E93997B-CCE1-445C-B03D-D14F806533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EU-Regelwerk</a:t>
            </a:r>
          </a:p>
          <a:p>
            <a:pPr lvl="1"/>
            <a:r>
              <a:rPr lang="de-DE" dirty="0"/>
              <a:t>immer basierend auf einem einzelnen Zertifikat</a:t>
            </a:r>
          </a:p>
          <a:p>
            <a:pPr lvl="1"/>
            <a:r>
              <a:rPr lang="de-DE" dirty="0"/>
              <a:t>binär (gültig/ungültig)</a:t>
            </a:r>
          </a:p>
          <a:p>
            <a:r>
              <a:rPr lang="de-DE" dirty="0"/>
              <a:t>neu: Innerdeutsches G-Regelwerk</a:t>
            </a:r>
          </a:p>
          <a:p>
            <a:pPr lvl="1"/>
            <a:r>
              <a:rPr lang="de-DE" dirty="0"/>
              <a:t>bei Bedarf und Verfügbarkeit basierend auf mehreren/allen zu einer Person gespeicherten Zertifikaten</a:t>
            </a:r>
          </a:p>
          <a:p>
            <a:pPr lvl="1"/>
            <a:r>
              <a:rPr lang="de-DE" dirty="0"/>
              <a:t>Prüfergebnis: „höchster“ erreichter G-Status</a:t>
            </a:r>
          </a:p>
          <a:p>
            <a:pPr lvl="2"/>
            <a:r>
              <a:rPr lang="de-DE" dirty="0"/>
              <a:t>3G  &lt;  3G+  &lt;  2G  &lt; 2G+</a:t>
            </a:r>
          </a:p>
          <a:p>
            <a:pPr lvl="1"/>
            <a:r>
              <a:rPr lang="de-DE" dirty="0" err="1"/>
              <a:t>Caveats</a:t>
            </a:r>
            <a:r>
              <a:rPr lang="de-DE" dirty="0"/>
              <a:t>:</a:t>
            </a:r>
          </a:p>
          <a:p>
            <a:pPr lvl="2"/>
            <a:r>
              <a:rPr lang="de-DE" dirty="0"/>
              <a:t>Personenzuordnung (Namenstoleranz)</a:t>
            </a:r>
          </a:p>
          <a:p>
            <a:pPr lvl="2"/>
            <a:r>
              <a:rPr lang="de-DE" dirty="0"/>
              <a:t>Berücksichtigung technisch abgelaufener Zertifikate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363124-6B07-4682-BC14-FB63280B5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82F750-CC70-4B88-85E9-F4EA46F0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DCC-basierter G-Status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2FDD8A-57CA-411F-8678-D81131F1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5812B12-443A-48A2-B34B-7D3E479B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Regelbasierte Bewertung</a:t>
            </a:r>
          </a:p>
        </p:txBody>
      </p:sp>
    </p:spTree>
    <p:extLst>
      <p:ext uri="{BB962C8B-B14F-4D97-AF65-F5344CB8AC3E}">
        <p14:creationId xmlns:p14="http://schemas.microsoft.com/office/powerpoint/2010/main" val="424540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E93997B-CCE1-445C-B03D-D14F806533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Wallet-Apps</a:t>
            </a:r>
          </a:p>
          <a:p>
            <a:pPr lvl="1"/>
            <a:r>
              <a:rPr lang="de-DE" dirty="0"/>
              <a:t>CWA, </a:t>
            </a:r>
            <a:r>
              <a:rPr lang="de-DE" dirty="0" err="1"/>
              <a:t>CovPass</a:t>
            </a:r>
            <a:r>
              <a:rPr lang="de-DE" dirty="0"/>
              <a:t>, </a:t>
            </a:r>
            <a:r>
              <a:rPr lang="de-DE" i="1" dirty="0"/>
              <a:t>ggf. Drittanbieter</a:t>
            </a:r>
          </a:p>
          <a:p>
            <a:pPr lvl="1"/>
            <a:r>
              <a:rPr lang="de-DE" dirty="0"/>
              <a:t>Features: Selbstprüfung, Statusanzeige, QR-Code-Priorisierung</a:t>
            </a:r>
          </a:p>
          <a:p>
            <a:r>
              <a:rPr lang="de-DE" dirty="0"/>
              <a:t>Validation-Apps</a:t>
            </a:r>
          </a:p>
          <a:p>
            <a:pPr lvl="1"/>
            <a:r>
              <a:rPr lang="de-DE" dirty="0" err="1"/>
              <a:t>CovPassCheck</a:t>
            </a:r>
            <a:r>
              <a:rPr lang="de-DE" dirty="0"/>
              <a:t>, </a:t>
            </a:r>
            <a:r>
              <a:rPr lang="de-DE" i="1" dirty="0"/>
              <a:t>ggf. Drittanbieter</a:t>
            </a:r>
          </a:p>
          <a:p>
            <a:pPr lvl="1"/>
            <a:r>
              <a:rPr lang="de-DE" dirty="0"/>
              <a:t>Features: Statusvorgabe, QR-Code-Scannen, datenschutzkonforme Ergebnisanzeige</a:t>
            </a:r>
          </a:p>
          <a:p>
            <a:r>
              <a:rPr lang="de-DE" dirty="0"/>
              <a:t>Validation Services</a:t>
            </a:r>
          </a:p>
          <a:p>
            <a:pPr lvl="1"/>
            <a:r>
              <a:rPr lang="de-DE" dirty="0"/>
              <a:t>Remote-Überprüfung online-hochgeladener Zertifikate</a:t>
            </a:r>
          </a:p>
          <a:p>
            <a:pPr lvl="1"/>
            <a:r>
              <a:rPr lang="de-DE" dirty="0"/>
              <a:t>datenschutzkonforme Ergebnismitteilung an Auftraggeber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363124-6B07-4682-BC14-FB63280B5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82F750-CC70-4B88-85E9-F4EA46F0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DCC-basierter G-Status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2FDD8A-57CA-411F-8678-D81131F1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5812B12-443A-48A2-B34B-7D3E479B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Regelbasierte Bewertung: betroffene Systeme</a:t>
            </a:r>
          </a:p>
        </p:txBody>
      </p:sp>
    </p:spTree>
    <p:extLst>
      <p:ext uri="{BB962C8B-B14F-4D97-AF65-F5344CB8AC3E}">
        <p14:creationId xmlns:p14="http://schemas.microsoft.com/office/powerpoint/2010/main" val="295777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E81BDB-EC18-469C-8B48-40EB35A291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bei den Ausgebern (Impfzentren, Teststellen, Apotheken, Arztpraxen) durch</a:t>
            </a:r>
          </a:p>
          <a:p>
            <a:pPr lvl="1"/>
            <a:r>
              <a:rPr lang="de-DE" dirty="0"/>
              <a:t>Software-Unterstützung</a:t>
            </a:r>
          </a:p>
          <a:p>
            <a:pPr lvl="1"/>
            <a:r>
              <a:rPr lang="de-DE" dirty="0"/>
              <a:t>Webportal</a:t>
            </a:r>
          </a:p>
          <a:p>
            <a:pPr lvl="1"/>
            <a:r>
              <a:rPr lang="de-DE" dirty="0"/>
              <a:t>Leitfäden</a:t>
            </a:r>
          </a:p>
          <a:p>
            <a:r>
              <a:rPr lang="de-DE" dirty="0"/>
              <a:t>Caveat: Viele Köche</a:t>
            </a:r>
          </a:p>
          <a:p>
            <a:r>
              <a:rPr lang="de-DE" dirty="0"/>
              <a:t>halbautomatische Neuausstellung aus den Wallet-Apps</a:t>
            </a:r>
          </a:p>
          <a:p>
            <a:pPr lvl="1"/>
            <a:r>
              <a:rPr lang="de-DE" dirty="0"/>
              <a:t>aktuell: aus 2/2 mach 2/1</a:t>
            </a:r>
          </a:p>
          <a:p>
            <a:pPr lvl="1"/>
            <a:r>
              <a:rPr lang="de-DE" dirty="0"/>
              <a:t>perspektivisch:</a:t>
            </a:r>
          </a:p>
          <a:p>
            <a:pPr lvl="2"/>
            <a:r>
              <a:rPr lang="de-DE" dirty="0"/>
              <a:t>historisierte Genesenenzertifikate</a:t>
            </a:r>
          </a:p>
          <a:p>
            <a:pPr lvl="2"/>
            <a:r>
              <a:rPr lang="de-DE" dirty="0"/>
              <a:t>ablaufende/abgelaufene technische Gültigkeit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63BC33-0D65-4DCB-BADD-2C6560E1D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DCE6DD-A76D-4507-9713-F38FAE53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DCC-basierter G-Status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A94A3D-A26B-4388-9319-EEC59EA6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4EF6449-79C2-4957-B41F-047056CC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Regelbasierte Zertifikatsausstellung</a:t>
            </a:r>
          </a:p>
        </p:txBody>
      </p:sp>
    </p:spTree>
    <p:extLst>
      <p:ext uri="{BB962C8B-B14F-4D97-AF65-F5344CB8AC3E}">
        <p14:creationId xmlns:p14="http://schemas.microsoft.com/office/powerpoint/2010/main" val="66523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C2788F-274A-4BF6-B194-F95F5CAA45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Janssen 1/1</a:t>
            </a:r>
          </a:p>
          <a:p>
            <a:pPr lvl="1"/>
            <a:r>
              <a:rPr lang="de-DE" dirty="0"/>
              <a:t>Einmalimpfung Janssen? (in D keine vollständige Grundimmunisierung)</a:t>
            </a:r>
          </a:p>
          <a:p>
            <a:pPr lvl="1"/>
            <a:r>
              <a:rPr lang="de-DE" dirty="0"/>
              <a:t>Genesenenimpfung Janssen? (in D vollständige Grundimmunisierung)</a:t>
            </a:r>
          </a:p>
          <a:p>
            <a:r>
              <a:rPr lang="de-DE" dirty="0"/>
              <a:t>beliebiger Impfstoff 2/1</a:t>
            </a:r>
          </a:p>
          <a:p>
            <a:pPr lvl="1"/>
            <a:r>
              <a:rPr lang="de-DE" dirty="0"/>
              <a:t>Zweitimpfung nach Erstimpfung Janssen? (in D keine Auffrischimpfung)</a:t>
            </a:r>
          </a:p>
          <a:p>
            <a:pPr lvl="1"/>
            <a:r>
              <a:rPr lang="de-DE" dirty="0"/>
              <a:t>Zweitimpfung nach Genesenenimpfung? (in D Auffrischimpfung)</a:t>
            </a:r>
          </a:p>
          <a:p>
            <a:r>
              <a:rPr lang="de-DE" dirty="0"/>
              <a:t>2/2 (alte Kodierung) nach Genesenenimpfung (oder nach Genesung)</a:t>
            </a:r>
          </a:p>
          <a:p>
            <a:pPr lvl="1"/>
            <a:r>
              <a:rPr lang="de-DE" dirty="0"/>
              <a:t>beide Zertifikate müssen vorliegen, um als Auffrischimpfung zu zählen</a:t>
            </a:r>
          </a:p>
          <a:p>
            <a:r>
              <a:rPr lang="de-DE" dirty="0"/>
              <a:t>2/1 (neue Kodierung) nach Einmalimpfung Janssen</a:t>
            </a:r>
          </a:p>
          <a:p>
            <a:pPr lvl="1"/>
            <a:r>
              <a:rPr lang="de-DE" dirty="0"/>
              <a:t>zählt als Auffrischimpfung, wenn das erste Zertifikat gelöscht wird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DAA47F-AF87-4627-BBEB-B0BD8D05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C24593-6F89-43C5-9904-80BD214B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DCC-basierter G-Status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A74FA3-1A54-4873-A46C-8BA19FE7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6DC450B-F4EC-4DBE-A436-0068238F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Problemfälle bei Impfzertifikaten</a:t>
            </a:r>
          </a:p>
        </p:txBody>
      </p:sp>
    </p:spTree>
    <p:extLst>
      <p:ext uri="{BB962C8B-B14F-4D97-AF65-F5344CB8AC3E}">
        <p14:creationId xmlns:p14="http://schemas.microsoft.com/office/powerpoint/2010/main" val="3118006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C2788F-274A-4BF6-B194-F95F5CAA45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ungeimpft genesen</a:t>
            </a:r>
          </a:p>
          <a:p>
            <a:pPr lvl="1"/>
            <a:r>
              <a:rPr lang="de-DE" dirty="0"/>
              <a:t>gültig (2G+) von Tag 29 bis 90 nach Probenahme</a:t>
            </a:r>
          </a:p>
          <a:p>
            <a:r>
              <a:rPr lang="de-DE" dirty="0"/>
              <a:t>unvollständig geimpft und genesen</a:t>
            </a:r>
          </a:p>
          <a:p>
            <a:pPr lvl="1"/>
            <a:r>
              <a:rPr lang="de-DE" dirty="0"/>
              <a:t>2G+ von Tag 29 bis 90 nach Probenahme, dann 2G unbegrenzt</a:t>
            </a:r>
          </a:p>
          <a:p>
            <a:r>
              <a:rPr lang="de-DE" dirty="0"/>
              <a:t>vollständig geimpft und genesen</a:t>
            </a:r>
          </a:p>
          <a:p>
            <a:pPr lvl="1"/>
            <a:r>
              <a:rPr lang="de-DE" dirty="0"/>
              <a:t>2G+ ab Tag 29 nach Probenahme</a:t>
            </a:r>
            <a:r>
              <a:rPr lang="de-DE"/>
              <a:t>, unbegrenzt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DAA47F-AF87-4627-BBEB-B0BD8D05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C24593-6F89-43C5-9904-80BD214B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DCC-basierter G-Status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A74FA3-1A54-4873-A46C-8BA19FE7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6DC450B-F4EC-4DBE-A436-0068238F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Differenzierung bei Genesenenzertifikaten</a:t>
            </a:r>
          </a:p>
        </p:txBody>
      </p:sp>
    </p:spTree>
    <p:extLst>
      <p:ext uri="{BB962C8B-B14F-4D97-AF65-F5344CB8AC3E}">
        <p14:creationId xmlns:p14="http://schemas.microsoft.com/office/powerpoint/2010/main" val="407302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C289AE2-3F9F-4E7F-8EC4-F3A8903C7F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DCC = EU Digital </a:t>
            </a:r>
            <a:r>
              <a:rPr lang="de-DE" dirty="0" err="1"/>
              <a:t>Covid</a:t>
            </a:r>
            <a:r>
              <a:rPr lang="de-DE" dirty="0"/>
              <a:t> </a:t>
            </a:r>
            <a:r>
              <a:rPr lang="de-DE" dirty="0" err="1"/>
              <a:t>Certificate</a:t>
            </a:r>
            <a:endParaRPr lang="de-DE" dirty="0"/>
          </a:p>
          <a:p>
            <a:pPr lvl="1"/>
            <a:r>
              <a:rPr lang="de-DE" dirty="0"/>
              <a:t>3 Arten</a:t>
            </a:r>
          </a:p>
          <a:p>
            <a:pPr lvl="2"/>
            <a:r>
              <a:rPr lang="de-DE" dirty="0"/>
              <a:t>Impfzertifikat</a:t>
            </a:r>
          </a:p>
          <a:p>
            <a:pPr lvl="2"/>
            <a:r>
              <a:rPr lang="de-DE" dirty="0"/>
              <a:t>Genesenenzertifikat</a:t>
            </a:r>
          </a:p>
          <a:p>
            <a:pPr lvl="2"/>
            <a:r>
              <a:rPr lang="de-DE" dirty="0"/>
              <a:t>Testzertifikat</a:t>
            </a:r>
          </a:p>
          <a:p>
            <a:pPr lvl="1"/>
            <a:r>
              <a:rPr lang="de-DE" dirty="0"/>
              <a:t>kompatibel zwischen allen EU-Ländern und weiteren Ländern</a:t>
            </a:r>
          </a:p>
          <a:p>
            <a:pPr lvl="1"/>
            <a:r>
              <a:rPr lang="de-DE" dirty="0"/>
              <a:t>Spezifikation</a:t>
            </a:r>
          </a:p>
          <a:p>
            <a:pPr lvl="2"/>
            <a:r>
              <a:rPr lang="de-DE" dirty="0"/>
              <a:t>entwickelt im </a:t>
            </a:r>
            <a:r>
              <a:rPr lang="de-DE" dirty="0" err="1"/>
              <a:t>eHealth</a:t>
            </a:r>
            <a:r>
              <a:rPr lang="de-DE" dirty="0"/>
              <a:t> Network</a:t>
            </a:r>
          </a:p>
          <a:p>
            <a:pPr lvl="2"/>
            <a:r>
              <a:rPr lang="de-DE" dirty="0"/>
              <a:t>festgelegt durch Durchführungsbeschluss (EU) 2021/1073 der </a:t>
            </a:r>
            <a:r>
              <a:rPr lang="de-DE" dirty="0" err="1"/>
              <a:t>Europ</a:t>
            </a:r>
            <a:r>
              <a:rPr lang="de-DE" dirty="0"/>
              <a:t>. Kommission</a:t>
            </a:r>
          </a:p>
          <a:p>
            <a:pPr lvl="2"/>
            <a:r>
              <a:rPr lang="de-DE" dirty="0"/>
              <a:t>betr.</a:t>
            </a:r>
          </a:p>
          <a:p>
            <a:pPr lvl="3"/>
            <a:r>
              <a:rPr lang="de-DE" dirty="0"/>
              <a:t>Datenstruktur</a:t>
            </a:r>
          </a:p>
          <a:p>
            <a:pPr lvl="3"/>
            <a:r>
              <a:rPr lang="de-DE" dirty="0"/>
              <a:t>teilweise auch Inhalte und Gültigkeitskriterien (fachliche Gültigkeit)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EFC739-BB97-442B-A82E-6CA0A3D7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4EFD97-4A12-4919-8438-6854149B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DCC-basierter G-Status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269941-FCEA-46F5-BCB1-AF7F9D31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E9843A-BB67-4E79-AA48-8B45EBE5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</p:spTree>
    <p:extLst>
      <p:ext uri="{BB962C8B-B14F-4D97-AF65-F5344CB8AC3E}">
        <p14:creationId xmlns:p14="http://schemas.microsoft.com/office/powerpoint/2010/main" val="279296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C289AE2-3F9F-4E7F-8EC4-F3A8903C7F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Prinzipien</a:t>
            </a:r>
          </a:p>
          <a:p>
            <a:pPr lvl="1"/>
            <a:r>
              <a:rPr lang="de-DE" dirty="0"/>
              <a:t>Fakten sind interoperabel statisch dokumentiert</a:t>
            </a:r>
          </a:p>
          <a:p>
            <a:pPr lvl="1"/>
            <a:r>
              <a:rPr lang="de-DE" dirty="0"/>
              <a:t>Bewertung ist konfigurierbar und kontextabhängig (z.B. MS-spezifisch)</a:t>
            </a:r>
          </a:p>
          <a:p>
            <a:pPr lvl="2"/>
            <a:r>
              <a:rPr lang="de-DE" dirty="0"/>
              <a:t>Acceptance Rules, Invalidation Rules</a:t>
            </a:r>
          </a:p>
          <a:p>
            <a:pPr lvl="1"/>
            <a:r>
              <a:rPr lang="de-DE" dirty="0"/>
              <a:t>Ein paar Gültigkeitskriterien sind EU-weit einheitlich festgelegt</a:t>
            </a:r>
          </a:p>
          <a:p>
            <a:pPr lvl="2"/>
            <a:r>
              <a:rPr lang="de-DE" dirty="0"/>
              <a:t>um Freizügigkeit zu gewährleisten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dirty="0"/>
              <a:t>Verlässlichkeit im internationalen Reiseverkehr</a:t>
            </a:r>
          </a:p>
          <a:p>
            <a:r>
              <a:rPr lang="de-DE" dirty="0">
                <a:solidFill>
                  <a:prstClr val="black"/>
                </a:solidFill>
              </a:rPr>
              <a:t>aber</a:t>
            </a:r>
          </a:p>
          <a:p>
            <a:pPr lvl="1"/>
            <a:r>
              <a:rPr lang="de-DE" dirty="0">
                <a:solidFill>
                  <a:prstClr val="black"/>
                </a:solidFill>
              </a:rPr>
              <a:t>EU-Regeln teilweise abweichend von STIKO-Empfehlungen und 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deutschen Verordnungen</a:t>
            </a:r>
          </a:p>
          <a:p>
            <a:pPr lvl="2"/>
            <a:r>
              <a:rPr lang="de-DE" b="1" dirty="0" err="1">
                <a:solidFill>
                  <a:prstClr val="black"/>
                </a:solidFill>
              </a:rPr>
              <a:t>CoronaEinreiseV</a:t>
            </a:r>
            <a:r>
              <a:rPr lang="de-DE" dirty="0">
                <a:solidFill>
                  <a:prstClr val="black"/>
                </a:solidFill>
              </a:rPr>
              <a:t>	Coronavirus-Einreiseverordnung</a:t>
            </a:r>
          </a:p>
          <a:p>
            <a:pPr lvl="2"/>
            <a:r>
              <a:rPr lang="de-DE" b="1" dirty="0" err="1">
                <a:solidFill>
                  <a:prstClr val="black"/>
                </a:solidFill>
              </a:rPr>
              <a:t>SchAusnahmV</a:t>
            </a:r>
            <a:r>
              <a:rPr lang="de-DE" dirty="0">
                <a:solidFill>
                  <a:prstClr val="black"/>
                </a:solidFill>
              </a:rPr>
              <a:t>		COVID-19-Schutzmaßnahmen-Ausnahmenverordnung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EFC739-BB97-442B-A82E-6CA0A3D7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4EFD97-4A12-4919-8438-6854149B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DCC-basierter G-Status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269941-FCEA-46F5-BCB1-AF7F9D31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E9843A-BB67-4E79-AA48-8B45EBE5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 Digital </a:t>
            </a:r>
            <a:r>
              <a:rPr lang="de-DE" dirty="0" err="1"/>
              <a:t>Covid</a:t>
            </a:r>
            <a:r>
              <a:rPr lang="de-DE" dirty="0"/>
              <a:t> </a:t>
            </a:r>
            <a:r>
              <a:rPr lang="de-DE" dirty="0" err="1"/>
              <a:t>Certificate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5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C3EA7-AF73-40A1-97EB-F95535975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 Digital </a:t>
            </a:r>
            <a:br>
              <a:rPr lang="de-DE" dirty="0"/>
            </a:br>
            <a:r>
              <a:rPr lang="de-DE" dirty="0" err="1"/>
              <a:t>Covid</a:t>
            </a:r>
            <a:r>
              <a:rPr lang="de-DE" dirty="0"/>
              <a:t> </a:t>
            </a:r>
            <a:r>
              <a:rPr lang="de-DE" dirty="0" err="1"/>
              <a:t>Certificate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80AA07-2BA7-4F87-9624-8A2B2391A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353" y="0"/>
            <a:ext cx="5347647" cy="5143500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937D46DD-4CBB-4873-AD56-E3077D2FD293}"/>
              </a:ext>
            </a:extLst>
          </p:cNvPr>
          <p:cNvCxnSpPr>
            <a:cxnSpLocks/>
          </p:cNvCxnSpPr>
          <p:nvPr/>
        </p:nvCxnSpPr>
        <p:spPr>
          <a:xfrm>
            <a:off x="3499717" y="4012835"/>
            <a:ext cx="15590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AE37BA7F-816E-4498-A8F8-E840215A7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" y="1916844"/>
            <a:ext cx="5966624" cy="310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8D59881-D1C2-42F3-B2BD-6DEF3AC59462}"/>
              </a:ext>
            </a:extLst>
          </p:cNvPr>
          <p:cNvCxnSpPr>
            <a:cxnSpLocks/>
          </p:cNvCxnSpPr>
          <p:nvPr/>
        </p:nvCxnSpPr>
        <p:spPr>
          <a:xfrm>
            <a:off x="3422969" y="2850648"/>
            <a:ext cx="2530499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13E0E546-8B0A-4609-B959-DE9CB3DDCDEE}"/>
              </a:ext>
            </a:extLst>
          </p:cNvPr>
          <p:cNvCxnSpPr>
            <a:cxnSpLocks/>
          </p:cNvCxnSpPr>
          <p:nvPr/>
        </p:nvCxnSpPr>
        <p:spPr>
          <a:xfrm>
            <a:off x="213797" y="3035942"/>
            <a:ext cx="2213639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2ADFE8B-F59B-4398-8EA6-FA7603F94066}"/>
              </a:ext>
            </a:extLst>
          </p:cNvPr>
          <p:cNvCxnSpPr>
            <a:cxnSpLocks/>
          </p:cNvCxnSpPr>
          <p:nvPr/>
        </p:nvCxnSpPr>
        <p:spPr>
          <a:xfrm>
            <a:off x="4279259" y="3035942"/>
            <a:ext cx="113477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D00176E-CA42-4C08-B83A-4402958A3238}"/>
              </a:ext>
            </a:extLst>
          </p:cNvPr>
          <p:cNvCxnSpPr>
            <a:cxnSpLocks/>
          </p:cNvCxnSpPr>
          <p:nvPr/>
        </p:nvCxnSpPr>
        <p:spPr>
          <a:xfrm>
            <a:off x="1155606" y="3234393"/>
            <a:ext cx="214018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96E6204-650A-4F06-B880-4E0633C33CF1}"/>
              </a:ext>
            </a:extLst>
          </p:cNvPr>
          <p:cNvCxnSpPr>
            <a:cxnSpLocks/>
          </p:cNvCxnSpPr>
          <p:nvPr/>
        </p:nvCxnSpPr>
        <p:spPr>
          <a:xfrm>
            <a:off x="1064604" y="3623616"/>
            <a:ext cx="378204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945EC43A-8A2A-4697-8BCE-02834D22BFEE}"/>
              </a:ext>
            </a:extLst>
          </p:cNvPr>
          <p:cNvCxnSpPr>
            <a:cxnSpLocks/>
          </p:cNvCxnSpPr>
          <p:nvPr/>
        </p:nvCxnSpPr>
        <p:spPr>
          <a:xfrm>
            <a:off x="2030536" y="4114800"/>
            <a:ext cx="2929591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1586C2F-56B8-483D-BC06-904AFA34664C}"/>
              </a:ext>
            </a:extLst>
          </p:cNvPr>
          <p:cNvCxnSpPr>
            <a:cxnSpLocks/>
          </p:cNvCxnSpPr>
          <p:nvPr/>
        </p:nvCxnSpPr>
        <p:spPr>
          <a:xfrm>
            <a:off x="185838" y="4313251"/>
            <a:ext cx="1465345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6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C289AE2-3F9F-4E7F-8EC4-F3A8903C7F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Allgemein</a:t>
            </a:r>
          </a:p>
          <a:p>
            <a:pPr lvl="1"/>
            <a:r>
              <a:rPr lang="de-DE" dirty="0"/>
              <a:t>Name &amp; Geburtsdatum der betroffenen Person</a:t>
            </a:r>
          </a:p>
          <a:p>
            <a:pPr lvl="1"/>
            <a:r>
              <a:rPr lang="de-DE" dirty="0"/>
              <a:t>Ausstellungsdatum</a:t>
            </a:r>
          </a:p>
          <a:p>
            <a:pPr lvl="1"/>
            <a:r>
              <a:rPr lang="de-DE" dirty="0"/>
              <a:t>Technischer Gültigkeitsablauf (ab Ausstellungsdatum)</a:t>
            </a:r>
          </a:p>
          <a:p>
            <a:pPr lvl="1"/>
            <a:r>
              <a:rPr lang="de-DE" dirty="0"/>
              <a:t>Aussteller (in D immer das RKI)</a:t>
            </a:r>
          </a:p>
          <a:p>
            <a:pPr lvl="1"/>
            <a:r>
              <a:rPr lang="de-DE" dirty="0"/>
              <a:t>Ausgebende Stelle (Location ID)</a:t>
            </a:r>
          </a:p>
          <a:p>
            <a:pPr lvl="1"/>
            <a:r>
              <a:rPr lang="de-DE" dirty="0"/>
              <a:t>Signatur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EFC739-BB97-442B-A82E-6CA0A3D7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4EFD97-4A12-4919-8438-6854149B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DCC-basierter G-Status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269941-FCEA-46F5-BCB1-AF7F9D31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E9843A-BB67-4E79-AA48-8B45EBE5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DCC-Datenstruktur</a:t>
            </a:r>
          </a:p>
        </p:txBody>
      </p:sp>
    </p:spTree>
    <p:extLst>
      <p:ext uri="{BB962C8B-B14F-4D97-AF65-F5344CB8AC3E}">
        <p14:creationId xmlns:p14="http://schemas.microsoft.com/office/powerpoint/2010/main" val="374570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C289AE2-3F9F-4E7F-8EC4-F3A8903C7F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/>
              <a:t>Impfzertifikat</a:t>
            </a:r>
          </a:p>
          <a:p>
            <a:pPr lvl="1"/>
            <a:r>
              <a:rPr lang="de-DE" dirty="0"/>
              <a:t>Impfdatum</a:t>
            </a:r>
          </a:p>
          <a:p>
            <a:pPr lvl="1"/>
            <a:r>
              <a:rPr lang="de-DE" dirty="0"/>
              <a:t>Impfstoff</a:t>
            </a:r>
          </a:p>
          <a:p>
            <a:pPr lvl="1"/>
            <a:r>
              <a:rPr lang="de-DE" dirty="0"/>
              <a:t>Dosis (</a:t>
            </a:r>
            <a:r>
              <a:rPr lang="de-DE" dirty="0" err="1"/>
              <a:t>dn</a:t>
            </a:r>
            <a:r>
              <a:rPr lang="de-DE" dirty="0"/>
              <a:t>/</a:t>
            </a:r>
            <a:r>
              <a:rPr lang="de-DE" dirty="0" err="1"/>
              <a:t>sd</a:t>
            </a:r>
            <a:r>
              <a:rPr lang="de-DE" dirty="0"/>
              <a:t>, z.B. 1/2)</a:t>
            </a:r>
          </a:p>
          <a:p>
            <a:r>
              <a:rPr lang="de-DE" b="1" dirty="0"/>
              <a:t>Genesenenzertifikat</a:t>
            </a:r>
            <a:r>
              <a:rPr lang="de-DE" dirty="0"/>
              <a:t> (aufgrund eines positiven Tests)</a:t>
            </a:r>
          </a:p>
          <a:p>
            <a:pPr lvl="1"/>
            <a:r>
              <a:rPr lang="de-DE" dirty="0"/>
              <a:t>Datum der Probenahme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Gültigkeitsbeginn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Gültigkeitsende</a:t>
            </a:r>
          </a:p>
          <a:p>
            <a:r>
              <a:rPr lang="de-DE" b="1" dirty="0"/>
              <a:t>Testzertifikat</a:t>
            </a:r>
            <a:r>
              <a:rPr lang="de-DE" dirty="0"/>
              <a:t> (aufgrund eines negativen Tests)</a:t>
            </a:r>
          </a:p>
          <a:p>
            <a:pPr lvl="1"/>
            <a:r>
              <a:rPr lang="de-DE" dirty="0"/>
              <a:t>Datum der Probenahme</a:t>
            </a:r>
          </a:p>
          <a:p>
            <a:pPr lvl="1"/>
            <a:r>
              <a:rPr lang="de-DE" dirty="0"/>
              <a:t>Art des Tests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EFC739-BB97-442B-A82E-6CA0A3D7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4EFD97-4A12-4919-8438-6854149B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DCC-basierter G-Status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269941-FCEA-46F5-BCB1-AF7F9D31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E9843A-BB67-4E79-AA48-8B45EBE5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DCC-Datenstruktur</a:t>
            </a:r>
          </a:p>
        </p:txBody>
      </p:sp>
    </p:spTree>
    <p:extLst>
      <p:ext uri="{BB962C8B-B14F-4D97-AF65-F5344CB8AC3E}">
        <p14:creationId xmlns:p14="http://schemas.microsoft.com/office/powerpoint/2010/main" val="225432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A6FBB-FAAC-4A05-9C77-01B40E12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Genesenenzertifikat auf Antigen-Schnelltest-Basis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BD341D-447F-4A15-A9EF-503748392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308" y="781917"/>
            <a:ext cx="6293340" cy="423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4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8D41187-930C-4A34-96F1-396CEC544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issuance of certificates of recovery following a positive result of a rapid antigen test should thus remain </a:t>
            </a:r>
            <a:r>
              <a:rPr lang="en-US" b="1" dirty="0"/>
              <a:t>optional</a:t>
            </a:r>
            <a:r>
              <a:rPr lang="en-US" dirty="0"/>
              <a:t>.</a:t>
            </a:r>
          </a:p>
          <a:p>
            <a:r>
              <a:rPr lang="en-US" dirty="0"/>
              <a:t>In particular, </a:t>
            </a:r>
            <a:r>
              <a:rPr lang="en-US" b="1" dirty="0"/>
              <a:t>where sufficient NAAT capacity is available</a:t>
            </a:r>
            <a:r>
              <a:rPr lang="en-US" dirty="0"/>
              <a:t>, Member States could continue to issue certificates of recovery only on the basis of NAAT tests […]</a:t>
            </a:r>
          </a:p>
          <a:p>
            <a:r>
              <a:rPr lang="en-US" dirty="0"/>
              <a:t>Similarly, Member States could issue certificates of recovery based on </a:t>
            </a:r>
            <a:r>
              <a:rPr lang="en-US" b="1" dirty="0"/>
              <a:t>rapid antigen tests during periods of increased SARS-CoV-2 infections </a:t>
            </a:r>
            <a:r>
              <a:rPr lang="en-US" dirty="0"/>
              <a:t>and a resulting high testing demand or shortage of NAAT capacity, and could return to issuing certificates of recovery only based on NAAT tests once infections decrease.</a:t>
            </a:r>
          </a:p>
          <a:p>
            <a:r>
              <a:rPr lang="en-US" dirty="0"/>
              <a:t>At the same time, it is important </a:t>
            </a:r>
            <a:r>
              <a:rPr lang="en-US" b="1" dirty="0"/>
              <a:t>that citizens can obtain certificates of recovery when having tested positive for SARS-CoV-2</a:t>
            </a:r>
            <a:r>
              <a:rPr lang="en-US" dirty="0"/>
              <a:t>.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DD8DF1-2413-47B7-9D88-DA9FC6D3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FDAED2-EFE1-4885-9BA1-431C8DEE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DCC-basierter G-Status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04DE7A-EB2B-4CFC-A379-1B5786ED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9150EE6-2F11-459E-9985-35AC70D8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Genesenenzertifikat auf Antigen-Schnelltest-Basis: </a:t>
            </a:r>
            <a:r>
              <a:rPr lang="de-DE" u="sng" dirty="0"/>
              <a:t>Ausstellung</a:t>
            </a:r>
          </a:p>
        </p:txBody>
      </p:sp>
    </p:spTree>
    <p:extLst>
      <p:ext uri="{BB962C8B-B14F-4D97-AF65-F5344CB8AC3E}">
        <p14:creationId xmlns:p14="http://schemas.microsoft.com/office/powerpoint/2010/main" val="341836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8D41187-930C-4A34-96F1-396CEC544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[…] they are </a:t>
            </a:r>
            <a:r>
              <a:rPr lang="en-US" b="1" dirty="0"/>
              <a:t>required to accept</a:t>
            </a:r>
            <a:r>
              <a:rPr lang="en-US" dirty="0"/>
              <a:t>, under the same conditions, certificates of recovery issued by other Member States.</a:t>
            </a:r>
          </a:p>
          <a:p>
            <a:r>
              <a:rPr lang="en-US" dirty="0"/>
              <a:t>[…] even if the Member State concerned </a:t>
            </a:r>
            <a:r>
              <a:rPr lang="en-US" b="1" dirty="0"/>
              <a:t>does not itself issue certificates of recovery based on such tests</a:t>
            </a:r>
            <a:r>
              <a:rPr lang="en-US" dirty="0"/>
              <a:t>.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DD8DF1-2413-47B7-9D88-DA9FC6D3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25.02.2022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FDAED2-EFE1-4885-9BA1-431C8DEE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DCC-basierter G-Status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04DE7A-EB2B-4CFC-A379-1B5786ED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9150EE6-2F11-459E-9985-35AC70D8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Genesenenzertifikat auf Antigen-Schnelltest-Basis: </a:t>
            </a:r>
            <a:r>
              <a:rPr lang="de-DE" u="sng" dirty="0"/>
              <a:t>Anerkennung</a:t>
            </a:r>
          </a:p>
        </p:txBody>
      </p:sp>
    </p:spTree>
    <p:extLst>
      <p:ext uri="{BB962C8B-B14F-4D97-AF65-F5344CB8AC3E}">
        <p14:creationId xmlns:p14="http://schemas.microsoft.com/office/powerpoint/2010/main" val="577413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Bildschirmpräsentation (16:9)</PresentationFormat>
  <Paragraphs>142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ＭＳ 明朝</vt:lpstr>
      <vt:lpstr>Wingdings</vt:lpstr>
      <vt:lpstr>Office-Design</vt:lpstr>
      <vt:lpstr> DCC-basierter G-Status Hintergründe, Lösungen, Limitationen</vt:lpstr>
      <vt:lpstr>Hintergrund</vt:lpstr>
      <vt:lpstr>EU Digital Covid Certificate</vt:lpstr>
      <vt:lpstr>EU Digital  Covid Certificate</vt:lpstr>
      <vt:lpstr>DCC-Datenstruktur</vt:lpstr>
      <vt:lpstr>DCC-Datenstruktur</vt:lpstr>
      <vt:lpstr>Genesenenzertifikat auf Antigen-Schnelltest-Basis</vt:lpstr>
      <vt:lpstr>Genesenenzertifikat auf Antigen-Schnelltest-Basis: Ausstellung</vt:lpstr>
      <vt:lpstr>Genesenenzertifikat auf Antigen-Schnelltest-Basis: Anerkennung</vt:lpstr>
      <vt:lpstr>Genesenenzertifikat auf Antigen-Schnelltest-Basis</vt:lpstr>
      <vt:lpstr>Regelbasierte Bewertung</vt:lpstr>
      <vt:lpstr>Regelbasierte Bewertung: betroffene Systeme</vt:lpstr>
      <vt:lpstr>Regelbasierte Zertifikatsausstellung</vt:lpstr>
      <vt:lpstr>Problemfälle bei Impfzertifikaten</vt:lpstr>
      <vt:lpstr>Differenzierung bei Genesenenzertifikaten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2020-06-23T21:36:17Z</dcterms:created>
  <dcterms:modified xsi:type="dcterms:W3CDTF">2022-02-25T09:31:09Z</dcterms:modified>
</cp:coreProperties>
</file>