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1" r:id="rId2"/>
    <p:sldId id="408" r:id="rId3"/>
    <p:sldId id="425" r:id="rId4"/>
    <p:sldId id="431" r:id="rId5"/>
    <p:sldId id="432" r:id="rId6"/>
    <p:sldId id="429" r:id="rId7"/>
    <p:sldId id="422" r:id="rId8"/>
    <p:sldId id="424" r:id="rId9"/>
    <p:sldId id="427" r:id="rId10"/>
    <p:sldId id="426" r:id="rId11"/>
    <p:sldId id="423" r:id="rId12"/>
    <p:sldId id="433" r:id="rId13"/>
    <p:sldId id="389" r:id="rId14"/>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329" userDrawn="1">
          <p15:clr>
            <a:srgbClr val="A4A3A4"/>
          </p15:clr>
        </p15:guide>
        <p15:guide id="3" orient="horz" pos="894" userDrawn="1">
          <p15:clr>
            <a:srgbClr val="A4A3A4"/>
          </p15:clr>
        </p15:guide>
        <p15:guide id="4" pos="3515" userDrawn="1">
          <p15:clr>
            <a:srgbClr val="A4A3A4"/>
          </p15:clr>
        </p15:guide>
        <p15:guide id="5" orient="horz" pos="509" userDrawn="1">
          <p15:clr>
            <a:srgbClr val="A4A3A4"/>
          </p15:clr>
        </p15:guide>
        <p15:guide id="6"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Leinert" initials="KL" lastIdx="5" clrIdx="0"/>
  <p:cmAuthor id="2" name="Weihrauch, Tim" initials="WT" lastIdx="3" clrIdx="1">
    <p:extLst>
      <p:ext uri="{19B8F6BF-5375-455C-9EA6-DF929625EA0E}">
        <p15:presenceInfo xmlns:p15="http://schemas.microsoft.com/office/powerpoint/2012/main" userId="Weihrauch, Tim" providerId="None"/>
      </p:ext>
    </p:extLst>
  </p:cmAuthor>
  <p:cmAuthor id="3" name="Benzler, Justus" initials="BJ" lastIdx="1" clrIdx="2">
    <p:extLst>
      <p:ext uri="{19B8F6BF-5375-455C-9EA6-DF929625EA0E}">
        <p15:presenceInfo xmlns:p15="http://schemas.microsoft.com/office/powerpoint/2012/main" userId="S-1-5-21-8915387-234515338-1105138716-11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9" autoAdjust="0"/>
    <p:restoredTop sz="70905" autoAdjust="0"/>
  </p:normalViewPr>
  <p:slideViewPr>
    <p:cSldViewPr snapToGrid="0" snapToObjects="1">
      <p:cViewPr varScale="1">
        <p:scale>
          <a:sx n="107" d="100"/>
          <a:sy n="107" d="100"/>
        </p:scale>
        <p:origin x="2124" y="102"/>
      </p:cViewPr>
      <p:guideLst>
        <p:guide orient="horz" pos="1620"/>
        <p:guide pos="5329"/>
        <p:guide orient="horz" pos="894"/>
        <p:guide pos="3515"/>
        <p:guide orient="horz" pos="509"/>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25.02.2022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25.02.2022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30695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Zweck 1 – Abruf eines Testergebnisses</a:t>
            </a:r>
            <a:endParaRPr lang="de-DE" dirty="0"/>
          </a:p>
          <a:p>
            <a:r>
              <a:rPr lang="de-DE" dirty="0"/>
              <a:t>Personen, die auf SARS-CoV-2 getestet worden sind, sollen ihr Testergebnis ohne Verzögerung erhalten,</a:t>
            </a:r>
          </a:p>
          <a:p>
            <a:r>
              <a:rPr lang="de-DE" b="1" dirty="0"/>
              <a:t>Zweck 2 – Warnung Anderer</a:t>
            </a:r>
            <a:endParaRPr lang="de-DE" dirty="0"/>
          </a:p>
          <a:p>
            <a:r>
              <a:rPr lang="de-DE" dirty="0"/>
              <a:t>Personen, die ein positives Testergebnis erhalten haben, sollen andere Personen, die sich in ihrer unmittelbaren Nähe aufgehalten haben, darüber informieren bzw. warnen, dass für sie (d.h. für die anderen Personen) ein erhöhtes Infektionsrisiko bestanden hat,</a:t>
            </a:r>
          </a:p>
          <a:p>
            <a:r>
              <a:rPr lang="de-DE" b="1" dirty="0"/>
              <a:t>Zweck 3 – Risikoermittlung</a:t>
            </a:r>
            <a:endParaRPr lang="de-DE" dirty="0"/>
          </a:p>
          <a:p>
            <a:r>
              <a:rPr lang="de-DE" dirty="0"/>
              <a:t>Personen, die sich in unmittelbarer Nähe einer SARS-CoV-2- infizierten Person aufgehalten haben, sollen darüber informiert bzw. gewarnt werden, dass für sie ein erhöhtes Infektionsrisiko bestanden hat.</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43682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142308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19854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de-DE"/>
              <a:t>14. September 2021</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6631"/>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r>
              <a:rPr lang="de-DE"/>
              <a:t>14. September 2021</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r>
              <a:rPr lang="de-DE" dirty="0"/>
              <a:t>25. Februar 2022</a:t>
            </a:r>
          </a:p>
        </p:txBody>
      </p:sp>
      <p:sp>
        <p:nvSpPr>
          <p:cNvPr id="5" name="Fußzeilenplatzhalter 4"/>
          <p:cNvSpPr>
            <a:spLocks noGrp="1"/>
          </p:cNvSpPr>
          <p:nvPr>
            <p:ph type="ftr" sz="quarter" idx="11"/>
          </p:nvPr>
        </p:nvSpPr>
        <p:spPr/>
        <p:txBody>
          <a:bodyPr/>
          <a:lstStyle>
            <a:lvl1pPr>
              <a:defRPr/>
            </a:lvl1pPr>
          </a:lstStyle>
          <a:p>
            <a:r>
              <a:rPr lang="de-DE" dirty="0"/>
              <a:t>Krisenstab</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426882"/>
            <a:ext cx="3860721"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9" name="Datumsplatzhalter 3">
            <a:extLst>
              <a:ext uri="{FF2B5EF4-FFF2-40B4-BE49-F238E27FC236}">
                <a16:creationId xmlns:a16="http://schemas.microsoft.com/office/drawing/2014/main" id="{6D6B0235-1FCA-4A15-952E-240A8A81B8A7}"/>
              </a:ext>
            </a:extLst>
          </p:cNvPr>
          <p:cNvSpPr>
            <a:spLocks noGrp="1"/>
          </p:cNvSpPr>
          <p:nvPr>
            <p:ph type="dt" sz="half" idx="10"/>
          </p:nvPr>
        </p:nvSpPr>
        <p:spPr>
          <a:xfrm>
            <a:off x="564826" y="4767263"/>
            <a:ext cx="1860421" cy="273844"/>
          </a:xfrm>
        </p:spPr>
        <p:txBody>
          <a:bodyPr/>
          <a:lstStyle>
            <a:lvl1pPr>
              <a:defRPr/>
            </a:lvl1pPr>
          </a:lstStyle>
          <a:p>
            <a:r>
              <a:rPr lang="de-DE" dirty="0"/>
              <a:t>25. Februar 2022</a:t>
            </a:r>
          </a:p>
        </p:txBody>
      </p:sp>
      <p:sp>
        <p:nvSpPr>
          <p:cNvPr id="10" name="Fußzeilenplatzhalter 4">
            <a:extLst>
              <a:ext uri="{FF2B5EF4-FFF2-40B4-BE49-F238E27FC236}">
                <a16:creationId xmlns:a16="http://schemas.microsoft.com/office/drawing/2014/main" id="{AF2ED383-CD27-4303-AA2B-C2E0547404B2}"/>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6" name="Datumsplatzhalter 3">
            <a:extLst>
              <a:ext uri="{FF2B5EF4-FFF2-40B4-BE49-F238E27FC236}">
                <a16:creationId xmlns:a16="http://schemas.microsoft.com/office/drawing/2014/main" id="{DDAD5B61-75D6-4C43-A13C-E7A8F7C3D0D1}"/>
              </a:ext>
            </a:extLst>
          </p:cNvPr>
          <p:cNvSpPr>
            <a:spLocks noGrp="1"/>
          </p:cNvSpPr>
          <p:nvPr>
            <p:ph type="dt" sz="half" idx="10"/>
          </p:nvPr>
        </p:nvSpPr>
        <p:spPr>
          <a:xfrm>
            <a:off x="564826" y="4767263"/>
            <a:ext cx="1860421" cy="273844"/>
          </a:xfrm>
        </p:spPr>
        <p:txBody>
          <a:bodyPr/>
          <a:lstStyle>
            <a:lvl1pPr>
              <a:defRPr/>
            </a:lvl1pPr>
          </a:lstStyle>
          <a:p>
            <a:r>
              <a:rPr lang="de-DE" dirty="0"/>
              <a:t>25. Februar 2022</a:t>
            </a:r>
          </a:p>
        </p:txBody>
      </p:sp>
      <p:sp>
        <p:nvSpPr>
          <p:cNvPr id="8" name="Fußzeilenplatzhalter 4">
            <a:extLst>
              <a:ext uri="{FF2B5EF4-FFF2-40B4-BE49-F238E27FC236}">
                <a16:creationId xmlns:a16="http://schemas.microsoft.com/office/drawing/2014/main" id="{5C57ECF5-2D42-4FE2-915E-2BBDDE848E1F}"/>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
        <p:nvSpPr>
          <p:cNvPr id="5" name="Datumsplatzhalter 3">
            <a:extLst>
              <a:ext uri="{FF2B5EF4-FFF2-40B4-BE49-F238E27FC236}">
                <a16:creationId xmlns:a16="http://schemas.microsoft.com/office/drawing/2014/main" id="{78B2E9FD-FA8B-4044-92FF-89692B380A1D}"/>
              </a:ext>
            </a:extLst>
          </p:cNvPr>
          <p:cNvSpPr>
            <a:spLocks noGrp="1"/>
          </p:cNvSpPr>
          <p:nvPr>
            <p:ph type="dt" sz="half" idx="10"/>
          </p:nvPr>
        </p:nvSpPr>
        <p:spPr>
          <a:xfrm>
            <a:off x="564826" y="4767263"/>
            <a:ext cx="1860421" cy="273844"/>
          </a:xfrm>
        </p:spPr>
        <p:txBody>
          <a:bodyPr/>
          <a:lstStyle>
            <a:lvl1pPr>
              <a:defRPr/>
            </a:lvl1pPr>
          </a:lstStyle>
          <a:p>
            <a:r>
              <a:rPr lang="de-DE" dirty="0"/>
              <a:t>25. Februar 2022</a:t>
            </a:r>
          </a:p>
        </p:txBody>
      </p:sp>
      <p:sp>
        <p:nvSpPr>
          <p:cNvPr id="6" name="Fußzeilenplatzhalter 4">
            <a:extLst>
              <a:ext uri="{FF2B5EF4-FFF2-40B4-BE49-F238E27FC236}">
                <a16:creationId xmlns:a16="http://schemas.microsoft.com/office/drawing/2014/main" id="{DCDCAE0A-834D-4CDB-BBA9-2E041EC57478}"/>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
        <p:nvSpPr>
          <p:cNvPr id="10" name="Datumsplatzhalter 3">
            <a:extLst>
              <a:ext uri="{FF2B5EF4-FFF2-40B4-BE49-F238E27FC236}">
                <a16:creationId xmlns:a16="http://schemas.microsoft.com/office/drawing/2014/main" id="{AE408A4B-3FB0-4D01-B46F-48FEFDAEB1EB}"/>
              </a:ext>
            </a:extLst>
          </p:cNvPr>
          <p:cNvSpPr>
            <a:spLocks noGrp="1"/>
          </p:cNvSpPr>
          <p:nvPr>
            <p:ph type="dt" sz="half" idx="10"/>
          </p:nvPr>
        </p:nvSpPr>
        <p:spPr>
          <a:xfrm>
            <a:off x="564826" y="4767263"/>
            <a:ext cx="1860421" cy="273844"/>
          </a:xfrm>
        </p:spPr>
        <p:txBody>
          <a:bodyPr/>
          <a:lstStyle>
            <a:lvl1pPr>
              <a:defRPr/>
            </a:lvl1pPr>
          </a:lstStyle>
          <a:p>
            <a:r>
              <a:rPr lang="de-DE" dirty="0"/>
              <a:t>25. Februar 2022</a:t>
            </a:r>
          </a:p>
        </p:txBody>
      </p:sp>
      <p:sp>
        <p:nvSpPr>
          <p:cNvPr id="11" name="Fußzeilenplatzhalter 4">
            <a:extLst>
              <a:ext uri="{FF2B5EF4-FFF2-40B4-BE49-F238E27FC236}">
                <a16:creationId xmlns:a16="http://schemas.microsoft.com/office/drawing/2014/main" id="{67094A18-119A-4AAA-A0CF-46FB03E8267B}"/>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14056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7" name="Datumsplatzhalter 3">
            <a:extLst>
              <a:ext uri="{FF2B5EF4-FFF2-40B4-BE49-F238E27FC236}">
                <a16:creationId xmlns:a16="http://schemas.microsoft.com/office/drawing/2014/main" id="{3C30AFFB-05A8-4547-B209-BBAD9115611F}"/>
              </a:ext>
            </a:extLst>
          </p:cNvPr>
          <p:cNvSpPr>
            <a:spLocks noGrp="1"/>
          </p:cNvSpPr>
          <p:nvPr>
            <p:ph type="dt" sz="half" idx="10"/>
          </p:nvPr>
        </p:nvSpPr>
        <p:spPr>
          <a:xfrm>
            <a:off x="564826" y="4767263"/>
            <a:ext cx="1860421" cy="273844"/>
          </a:xfrm>
        </p:spPr>
        <p:txBody>
          <a:bodyPr/>
          <a:lstStyle>
            <a:lvl1pPr>
              <a:defRPr/>
            </a:lvl1pPr>
          </a:lstStyle>
          <a:p>
            <a:r>
              <a:rPr lang="de-DE" dirty="0"/>
              <a:t>25. Februar 2022</a:t>
            </a:r>
          </a:p>
        </p:txBody>
      </p:sp>
      <p:sp>
        <p:nvSpPr>
          <p:cNvPr id="8" name="Fußzeilenplatzhalter 4">
            <a:extLst>
              <a:ext uri="{FF2B5EF4-FFF2-40B4-BE49-F238E27FC236}">
                <a16:creationId xmlns:a16="http://schemas.microsoft.com/office/drawing/2014/main" id="{A14B894D-8CC3-47B3-A422-C59792D80440}"/>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30229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7" name="Datumsplatzhalter 3">
            <a:extLst>
              <a:ext uri="{FF2B5EF4-FFF2-40B4-BE49-F238E27FC236}">
                <a16:creationId xmlns:a16="http://schemas.microsoft.com/office/drawing/2014/main" id="{B2BAFBDF-BF3B-4C52-B09D-323D7CF479A5}"/>
              </a:ext>
            </a:extLst>
          </p:cNvPr>
          <p:cNvSpPr>
            <a:spLocks noGrp="1"/>
          </p:cNvSpPr>
          <p:nvPr>
            <p:ph type="dt" sz="half" idx="10"/>
          </p:nvPr>
        </p:nvSpPr>
        <p:spPr>
          <a:xfrm>
            <a:off x="564826" y="4767263"/>
            <a:ext cx="1860421" cy="273844"/>
          </a:xfrm>
        </p:spPr>
        <p:txBody>
          <a:bodyPr/>
          <a:lstStyle>
            <a:lvl1pPr>
              <a:defRPr/>
            </a:lvl1pPr>
          </a:lstStyle>
          <a:p>
            <a:r>
              <a:rPr lang="de-DE" dirty="0"/>
              <a:t>25. Februar 2022</a:t>
            </a:r>
          </a:p>
        </p:txBody>
      </p:sp>
      <p:sp>
        <p:nvSpPr>
          <p:cNvPr id="8" name="Fußzeilenplatzhalter 4">
            <a:extLst>
              <a:ext uri="{FF2B5EF4-FFF2-40B4-BE49-F238E27FC236}">
                <a16:creationId xmlns:a16="http://schemas.microsoft.com/office/drawing/2014/main" id="{463AD123-11B2-414D-B238-1A30AB5A6263}"/>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5604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767263"/>
            <a:ext cx="1860421" cy="273844"/>
          </a:xfrm>
          <a:prstGeom prst="rect">
            <a:avLst/>
          </a:prstGeom>
        </p:spPr>
        <p:txBody>
          <a:bodyPr vert="horz" lIns="0" tIns="45720" rIns="0" bIns="45720" rtlCol="0" anchor="ctr"/>
          <a:lstStyle>
            <a:lvl1pPr algn="l">
              <a:defRPr sz="1200">
                <a:solidFill>
                  <a:srgbClr val="045AA6"/>
                </a:solidFill>
              </a:defRPr>
            </a:lvl1pPr>
          </a:lstStyle>
          <a:p>
            <a:r>
              <a:rPr lang="de-DE" dirty="0"/>
              <a:t>25. Februar 2022</a:t>
            </a:r>
          </a:p>
        </p:txBody>
      </p:sp>
      <p:sp>
        <p:nvSpPr>
          <p:cNvPr id="5" name="Fußzeilenplatzhalter 4"/>
          <p:cNvSpPr>
            <a:spLocks noGrp="1"/>
          </p:cNvSpPr>
          <p:nvPr>
            <p:ph type="ftr" sz="quarter" idx="3"/>
          </p:nvPr>
        </p:nvSpPr>
        <p:spPr>
          <a:xfrm>
            <a:off x="2699792" y="4767263"/>
            <a:ext cx="2895600" cy="273844"/>
          </a:xfrm>
          <a:prstGeom prst="rect">
            <a:avLst/>
          </a:prstGeom>
        </p:spPr>
        <p:txBody>
          <a:bodyPr vert="horz" lIns="0" tIns="45720" rIns="0" bIns="45720" rtlCol="0" anchor="ctr"/>
          <a:lstStyle>
            <a:lvl1pPr algn="l">
              <a:defRPr sz="1200">
                <a:solidFill>
                  <a:srgbClr val="045AA6"/>
                </a:solidFill>
              </a:defRPr>
            </a:lvl1pPr>
          </a:lstStyle>
          <a:p>
            <a:r>
              <a:rPr lang="de-DE" dirty="0"/>
              <a:t>Krisenstab</a:t>
            </a:r>
          </a:p>
        </p:txBody>
      </p:sp>
      <p:sp>
        <p:nvSpPr>
          <p:cNvPr id="6" name="Foliennummernplatzhalter 5"/>
          <p:cNvSpPr>
            <a:spLocks noGrp="1"/>
          </p:cNvSpPr>
          <p:nvPr>
            <p:ph type="sldNum" sz="quarter" idx="4"/>
          </p:nvPr>
        </p:nvSpPr>
        <p:spPr>
          <a:xfrm>
            <a:off x="7942862" y="4767263"/>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184288" y="244999"/>
            <a:ext cx="1530911" cy="446764"/>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457201" y="4843688"/>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57" r:id="rId7"/>
    <p:sldLayoutId id="2147483658" r:id="rId8"/>
    <p:sldLayoutId id="2147483659" r:id="rId9"/>
  </p:sldLayoutIdLst>
  <p:hf hd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oronawarn.app/" TargetMode="External"/><Relationship Id="rId2" Type="http://schemas.openxmlformats.org/officeDocument/2006/relationships/hyperlink" Target="https://www.coronawarn.app/de/science/" TargetMode="Externa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hyperlink" Target="https://github.com/corona-warn-app" TargetMode="External"/><Relationship Id="rId4" Type="http://schemas.openxmlformats.org/officeDocument/2006/relationships/hyperlink" Target="http://www.rki.de/cw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34890" y="1700479"/>
            <a:ext cx="4504844" cy="1795196"/>
          </a:xfrm>
        </p:spPr>
        <p:txBody>
          <a:bodyPr>
            <a:normAutofit/>
          </a:bodyPr>
          <a:lstStyle/>
          <a:p>
            <a:r>
              <a:rPr lang="de-DE" sz="2400" dirty="0"/>
              <a:t>Corona-Warn-App (CWA) </a:t>
            </a:r>
            <a:br>
              <a:rPr lang="de-DE" dirty="0"/>
            </a:br>
            <a:r>
              <a:rPr lang="de-DE" b="0" dirty="0"/>
              <a:t>Evaluation (hier: Aktive Nutzende)</a:t>
            </a:r>
          </a:p>
        </p:txBody>
      </p:sp>
      <p:sp>
        <p:nvSpPr>
          <p:cNvPr id="5" name="Textplatzhalter 4"/>
          <p:cNvSpPr>
            <a:spLocks noGrp="1"/>
          </p:cNvSpPr>
          <p:nvPr>
            <p:ph type="body" sz="quarter" idx="14"/>
          </p:nvPr>
        </p:nvSpPr>
        <p:spPr>
          <a:xfrm>
            <a:off x="3934890" y="2512319"/>
            <a:ext cx="4503737" cy="741702"/>
          </a:xfrm>
        </p:spPr>
        <p:txBody>
          <a:bodyPr anchor="t"/>
          <a:lstStyle/>
          <a:p>
            <a:endParaRPr lang="de-DE" dirty="0"/>
          </a:p>
          <a:p>
            <a:r>
              <a:rPr lang="de-DE" dirty="0"/>
              <a:t>Göran Kirchner</a:t>
            </a:r>
          </a:p>
          <a:p>
            <a:r>
              <a:rPr lang="de-DE" dirty="0"/>
              <a:t>für das Team der CWA</a:t>
            </a:r>
          </a:p>
        </p:txBody>
      </p:sp>
      <p:pic>
        <p:nvPicPr>
          <p:cNvPr id="10" name="Bildplatzhalter 9">
            <a:extLst>
              <a:ext uri="{FF2B5EF4-FFF2-40B4-BE49-F238E27FC236}">
                <a16:creationId xmlns:a16="http://schemas.microsoft.com/office/drawing/2014/main" id="{5BAA0419-F5AB-7846-B6A2-4099BC8E3369}"/>
              </a:ext>
            </a:extLst>
          </p:cNvPr>
          <p:cNvPicPr>
            <a:picLocks noGrp="1" noChangeAspect="1"/>
          </p:cNvPicPr>
          <p:nvPr>
            <p:ph type="pic" sz="quarter" idx="13"/>
          </p:nvPr>
        </p:nvPicPr>
        <p:blipFill>
          <a:blip r:embed="rId3"/>
          <a:srcRect t="7378" b="7378"/>
          <a:stretch>
            <a:fillRect/>
          </a:stretch>
        </p:blipFill>
        <p:spPr/>
      </p:pic>
      <p:sp>
        <p:nvSpPr>
          <p:cNvPr id="3" name="Datumsplatzhalter 2">
            <a:extLst>
              <a:ext uri="{FF2B5EF4-FFF2-40B4-BE49-F238E27FC236}">
                <a16:creationId xmlns:a16="http://schemas.microsoft.com/office/drawing/2014/main" id="{FABF2F04-CFC0-479B-815D-24D8CB2FAA15}"/>
              </a:ext>
            </a:extLst>
          </p:cNvPr>
          <p:cNvSpPr>
            <a:spLocks noGrp="1"/>
          </p:cNvSpPr>
          <p:nvPr>
            <p:ph type="dt" sz="half" idx="10"/>
          </p:nvPr>
        </p:nvSpPr>
        <p:spPr/>
        <p:txBody>
          <a:bodyPr/>
          <a:lstStyle/>
          <a:p>
            <a:r>
              <a:rPr lang="de-DE" dirty="0"/>
              <a:t>25. Februar 2022</a:t>
            </a:r>
          </a:p>
        </p:txBody>
      </p:sp>
    </p:spTree>
    <p:extLst>
      <p:ext uri="{BB962C8B-B14F-4D97-AF65-F5344CB8AC3E}">
        <p14:creationId xmlns:p14="http://schemas.microsoft.com/office/powerpoint/2010/main" val="179233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2A5DC9-5275-264A-B025-4476E7AE6EE1}"/>
              </a:ext>
            </a:extLst>
          </p:cNvPr>
          <p:cNvSpPr>
            <a:spLocks noGrp="1"/>
          </p:cNvSpPr>
          <p:nvPr>
            <p:ph type="body" sz="quarter" idx="13"/>
          </p:nvPr>
        </p:nvSpPr>
        <p:spPr>
          <a:xfrm>
            <a:off x="457200" y="1426319"/>
            <a:ext cx="3997842" cy="3244635"/>
          </a:xfrm>
        </p:spPr>
        <p:txBody>
          <a:bodyPr>
            <a:normAutofit lnSpcReduction="10000"/>
          </a:bodyPr>
          <a:lstStyle/>
          <a:p>
            <a:r>
              <a:rPr lang="de-DE" dirty="0"/>
              <a:t>Warnende: </a:t>
            </a:r>
            <a:r>
              <a:rPr lang="de-DE" b="1" dirty="0"/>
              <a:t>29,7 Mio.</a:t>
            </a:r>
            <a:endParaRPr lang="de-DE" dirty="0"/>
          </a:p>
          <a:p>
            <a:r>
              <a:rPr lang="de-DE" dirty="0"/>
              <a:t>PPA: </a:t>
            </a:r>
            <a:r>
              <a:rPr lang="de-DE" b="1" dirty="0"/>
              <a:t>29,4 Mio.</a:t>
            </a:r>
            <a:endParaRPr lang="de-DE" dirty="0"/>
          </a:p>
          <a:p>
            <a:r>
              <a:rPr lang="de-DE" dirty="0"/>
              <a:t>Heuristik: </a:t>
            </a:r>
            <a:r>
              <a:rPr lang="de-DE" b="1" dirty="0"/>
              <a:t>28,3 Mio.</a:t>
            </a:r>
            <a:endParaRPr lang="de-DE" dirty="0"/>
          </a:p>
          <a:p>
            <a:r>
              <a:rPr lang="de-DE" dirty="0"/>
              <a:t>Stores: </a:t>
            </a:r>
            <a:r>
              <a:rPr lang="de-DE" b="1" dirty="0"/>
              <a:t>25,5 Mio.</a:t>
            </a:r>
          </a:p>
          <a:p>
            <a:r>
              <a:rPr lang="de-DE" dirty="0"/>
              <a:t>Backend: </a:t>
            </a:r>
            <a:r>
              <a:rPr lang="de-DE" b="1" dirty="0"/>
              <a:t>24,9 Mio.</a:t>
            </a:r>
            <a:r>
              <a:rPr lang="de-DE" sz="1400" dirty="0"/>
              <a:t> 	(19.01.22)</a:t>
            </a:r>
          </a:p>
          <a:p>
            <a:endParaRPr lang="de-DE" sz="1400" dirty="0"/>
          </a:p>
          <a:p>
            <a:pPr marL="0" indent="0">
              <a:buNone/>
            </a:pPr>
            <a:r>
              <a:rPr lang="de-DE" dirty="0"/>
              <a:t>Ein gutes </a:t>
            </a:r>
            <a:r>
              <a:rPr lang="de-DE" b="1" dirty="0"/>
              <a:t>Drittel (35%) der </a:t>
            </a:r>
            <a:br>
              <a:rPr lang="de-DE" b="1" dirty="0"/>
            </a:br>
            <a:r>
              <a:rPr lang="de-DE" b="1" dirty="0"/>
              <a:t>Bevölkerung </a:t>
            </a:r>
            <a:r>
              <a:rPr lang="de-DE" dirty="0"/>
              <a:t>bzw. knapp </a:t>
            </a:r>
            <a:br>
              <a:rPr lang="de-DE" dirty="0"/>
            </a:br>
            <a:r>
              <a:rPr lang="de-DE" dirty="0"/>
              <a:t>die </a:t>
            </a:r>
            <a:r>
              <a:rPr lang="de-DE" b="1" dirty="0"/>
              <a:t>Hälfte (48%) der Zielgruppe </a:t>
            </a:r>
            <a:br>
              <a:rPr lang="de-DE" b="1" dirty="0"/>
            </a:br>
            <a:r>
              <a:rPr lang="de-DE" dirty="0"/>
              <a:t>nutzt die App </a:t>
            </a:r>
            <a:r>
              <a:rPr lang="de-DE" b="1" dirty="0">
                <a:solidFill>
                  <a:srgbClr val="C00000"/>
                </a:solidFill>
              </a:rPr>
              <a:t>aktiv</a:t>
            </a:r>
            <a:r>
              <a:rPr lang="de-DE" dirty="0"/>
              <a:t>.</a:t>
            </a:r>
            <a:endParaRPr lang="en-US" dirty="0"/>
          </a:p>
        </p:txBody>
      </p:sp>
      <p:sp>
        <p:nvSpPr>
          <p:cNvPr id="3" name="Date Placeholder 2">
            <a:extLst>
              <a:ext uri="{FF2B5EF4-FFF2-40B4-BE49-F238E27FC236}">
                <a16:creationId xmlns:a16="http://schemas.microsoft.com/office/drawing/2014/main" id="{3BBEE42B-6E4E-0646-88A2-F4B9C9F92122}"/>
              </a:ext>
            </a:extLst>
          </p:cNvPr>
          <p:cNvSpPr>
            <a:spLocks noGrp="1"/>
          </p:cNvSpPr>
          <p:nvPr>
            <p:ph type="dt" sz="half" idx="10"/>
          </p:nvPr>
        </p:nvSpPr>
        <p:spPr/>
        <p:txBody>
          <a:bodyPr/>
          <a:lstStyle/>
          <a:p>
            <a:r>
              <a:rPr lang="de-DE"/>
              <a:t>25. Februar 2022</a:t>
            </a:r>
            <a:endParaRPr lang="de-DE" dirty="0"/>
          </a:p>
        </p:txBody>
      </p:sp>
      <p:sp>
        <p:nvSpPr>
          <p:cNvPr id="4" name="Footer Placeholder 3">
            <a:extLst>
              <a:ext uri="{FF2B5EF4-FFF2-40B4-BE49-F238E27FC236}">
                <a16:creationId xmlns:a16="http://schemas.microsoft.com/office/drawing/2014/main" id="{70E85CBA-0581-624E-8082-D34548DBCD02}"/>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05A94D24-D68D-7B47-9476-F1B34A556184}"/>
              </a:ext>
            </a:extLst>
          </p:cNvPr>
          <p:cNvSpPr>
            <a:spLocks noGrp="1"/>
          </p:cNvSpPr>
          <p:nvPr>
            <p:ph type="sldNum" sz="quarter" idx="12"/>
          </p:nvPr>
        </p:nvSpPr>
        <p:spPr/>
        <p:txBody>
          <a:bodyPr/>
          <a:lstStyle/>
          <a:p>
            <a:fld id="{162A217B-ED1C-D84B-8478-63C77FA79618}" type="slidenum">
              <a:rPr lang="de-DE" smtClean="0"/>
              <a:t>10</a:t>
            </a:fld>
            <a:endParaRPr lang="de-DE"/>
          </a:p>
        </p:txBody>
      </p:sp>
      <p:sp>
        <p:nvSpPr>
          <p:cNvPr id="6" name="Title 5">
            <a:extLst>
              <a:ext uri="{FF2B5EF4-FFF2-40B4-BE49-F238E27FC236}">
                <a16:creationId xmlns:a16="http://schemas.microsoft.com/office/drawing/2014/main" id="{64DAFB04-AE42-8A4C-8A89-B49CCD0F7943}"/>
              </a:ext>
            </a:extLst>
          </p:cNvPr>
          <p:cNvSpPr>
            <a:spLocks noGrp="1"/>
          </p:cNvSpPr>
          <p:nvPr>
            <p:ph type="title"/>
          </p:nvPr>
        </p:nvSpPr>
        <p:spPr/>
        <p:txBody>
          <a:bodyPr/>
          <a:lstStyle/>
          <a:p>
            <a:r>
              <a:rPr lang="en-US" dirty="0" err="1"/>
              <a:t>Aktive</a:t>
            </a:r>
            <a:r>
              <a:rPr lang="en-US" dirty="0"/>
              <a:t> </a:t>
            </a:r>
            <a:r>
              <a:rPr lang="en-US" dirty="0" err="1"/>
              <a:t>Nutzende</a:t>
            </a:r>
            <a:r>
              <a:rPr lang="en-US" dirty="0"/>
              <a:t> – </a:t>
            </a:r>
            <a:r>
              <a:rPr lang="en-US" dirty="0" err="1"/>
              <a:t>Übersicht</a:t>
            </a:r>
            <a:endParaRPr lang="en-US" dirty="0"/>
          </a:p>
        </p:txBody>
      </p:sp>
      <p:pic>
        <p:nvPicPr>
          <p:cNvPr id="8" name="Picture 7">
            <a:extLst>
              <a:ext uri="{FF2B5EF4-FFF2-40B4-BE49-F238E27FC236}">
                <a16:creationId xmlns:a16="http://schemas.microsoft.com/office/drawing/2014/main" id="{236C0EDC-3621-F14A-8880-47C6249AEB6C}"/>
              </a:ext>
            </a:extLst>
          </p:cNvPr>
          <p:cNvPicPr>
            <a:picLocks noChangeAspect="1"/>
          </p:cNvPicPr>
          <p:nvPr/>
        </p:nvPicPr>
        <p:blipFill>
          <a:blip r:embed="rId2"/>
          <a:stretch>
            <a:fillRect/>
          </a:stretch>
        </p:blipFill>
        <p:spPr>
          <a:xfrm>
            <a:off x="4061636" y="1208375"/>
            <a:ext cx="5082363" cy="3518559"/>
          </a:xfrm>
          <a:prstGeom prst="rect">
            <a:avLst/>
          </a:prstGeom>
        </p:spPr>
      </p:pic>
    </p:spTree>
    <p:extLst>
      <p:ext uri="{BB962C8B-B14F-4D97-AF65-F5344CB8AC3E}">
        <p14:creationId xmlns:p14="http://schemas.microsoft.com/office/powerpoint/2010/main" val="14990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6F02C2A-C267-5742-B60F-2326A25E984B}"/>
              </a:ext>
            </a:extLst>
          </p:cNvPr>
          <p:cNvSpPr>
            <a:spLocks noGrp="1"/>
          </p:cNvSpPr>
          <p:nvPr>
            <p:ph type="dt" sz="half" idx="10"/>
          </p:nvPr>
        </p:nvSpPr>
        <p:spPr/>
        <p:txBody>
          <a:bodyPr/>
          <a:lstStyle/>
          <a:p>
            <a:r>
              <a:rPr lang="de-DE"/>
              <a:t>25. Februar 2022</a:t>
            </a:r>
            <a:endParaRPr lang="de-DE" dirty="0"/>
          </a:p>
        </p:txBody>
      </p:sp>
      <p:sp>
        <p:nvSpPr>
          <p:cNvPr id="4" name="Footer Placeholder 3">
            <a:extLst>
              <a:ext uri="{FF2B5EF4-FFF2-40B4-BE49-F238E27FC236}">
                <a16:creationId xmlns:a16="http://schemas.microsoft.com/office/drawing/2014/main" id="{7F99E090-775F-B44D-B391-C18B3BD4191D}"/>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500808BE-0871-DF43-9C6D-193D9E1A516D}"/>
              </a:ext>
            </a:extLst>
          </p:cNvPr>
          <p:cNvSpPr>
            <a:spLocks noGrp="1"/>
          </p:cNvSpPr>
          <p:nvPr>
            <p:ph type="sldNum" sz="quarter" idx="12"/>
          </p:nvPr>
        </p:nvSpPr>
        <p:spPr/>
        <p:txBody>
          <a:bodyPr/>
          <a:lstStyle/>
          <a:p>
            <a:fld id="{162A217B-ED1C-D84B-8478-63C77FA79618}" type="slidenum">
              <a:rPr lang="de-DE" smtClean="0"/>
              <a:t>11</a:t>
            </a:fld>
            <a:endParaRPr lang="de-DE"/>
          </a:p>
        </p:txBody>
      </p:sp>
      <p:sp>
        <p:nvSpPr>
          <p:cNvPr id="6" name="Title 5">
            <a:extLst>
              <a:ext uri="{FF2B5EF4-FFF2-40B4-BE49-F238E27FC236}">
                <a16:creationId xmlns:a16="http://schemas.microsoft.com/office/drawing/2014/main" id="{4A57780E-A65F-7C45-871D-25C7ED00E6C6}"/>
              </a:ext>
            </a:extLst>
          </p:cNvPr>
          <p:cNvSpPr>
            <a:spLocks noGrp="1"/>
          </p:cNvSpPr>
          <p:nvPr>
            <p:ph type="title"/>
          </p:nvPr>
        </p:nvSpPr>
        <p:spPr/>
        <p:txBody>
          <a:bodyPr/>
          <a:lstStyle/>
          <a:p>
            <a:r>
              <a:rPr lang="en-US" dirty="0"/>
              <a:t>Check-ins</a:t>
            </a:r>
          </a:p>
        </p:txBody>
      </p:sp>
      <p:pic>
        <p:nvPicPr>
          <p:cNvPr id="8" name="Picture 7">
            <a:extLst>
              <a:ext uri="{FF2B5EF4-FFF2-40B4-BE49-F238E27FC236}">
                <a16:creationId xmlns:a16="http://schemas.microsoft.com/office/drawing/2014/main" id="{4C4BA18F-2C81-AD41-9E38-1F6ACED962BC}"/>
              </a:ext>
            </a:extLst>
          </p:cNvPr>
          <p:cNvPicPr>
            <a:picLocks noChangeAspect="1"/>
          </p:cNvPicPr>
          <p:nvPr/>
        </p:nvPicPr>
        <p:blipFill>
          <a:blip r:embed="rId3"/>
          <a:stretch>
            <a:fillRect/>
          </a:stretch>
        </p:blipFill>
        <p:spPr>
          <a:xfrm>
            <a:off x="6019284" y="719650"/>
            <a:ext cx="2818651" cy="3863496"/>
          </a:xfrm>
          <a:prstGeom prst="rect">
            <a:avLst/>
          </a:prstGeom>
        </p:spPr>
      </p:pic>
      <p:pic>
        <p:nvPicPr>
          <p:cNvPr id="10" name="Picture 9">
            <a:extLst>
              <a:ext uri="{FF2B5EF4-FFF2-40B4-BE49-F238E27FC236}">
                <a16:creationId xmlns:a16="http://schemas.microsoft.com/office/drawing/2014/main" id="{B61C4835-7826-AA42-8EC9-2FBBADE88BD3}"/>
              </a:ext>
            </a:extLst>
          </p:cNvPr>
          <p:cNvPicPr>
            <a:picLocks noChangeAspect="1"/>
          </p:cNvPicPr>
          <p:nvPr/>
        </p:nvPicPr>
        <p:blipFill>
          <a:blip r:embed="rId4"/>
          <a:stretch>
            <a:fillRect/>
          </a:stretch>
        </p:blipFill>
        <p:spPr>
          <a:xfrm>
            <a:off x="457200" y="2998465"/>
            <a:ext cx="5505301" cy="1584681"/>
          </a:xfrm>
          <a:prstGeom prst="rect">
            <a:avLst/>
          </a:prstGeom>
        </p:spPr>
      </p:pic>
      <p:pic>
        <p:nvPicPr>
          <p:cNvPr id="12" name="Picture 11">
            <a:extLst>
              <a:ext uri="{FF2B5EF4-FFF2-40B4-BE49-F238E27FC236}">
                <a16:creationId xmlns:a16="http://schemas.microsoft.com/office/drawing/2014/main" id="{070857FC-DA4E-6646-A8A1-87F618E57641}"/>
              </a:ext>
            </a:extLst>
          </p:cNvPr>
          <p:cNvPicPr>
            <a:picLocks noChangeAspect="1"/>
          </p:cNvPicPr>
          <p:nvPr/>
        </p:nvPicPr>
        <p:blipFill>
          <a:blip r:embed="rId5"/>
          <a:stretch>
            <a:fillRect/>
          </a:stretch>
        </p:blipFill>
        <p:spPr>
          <a:xfrm>
            <a:off x="1917693" y="332955"/>
            <a:ext cx="3861253" cy="2582581"/>
          </a:xfrm>
          <a:prstGeom prst="rect">
            <a:avLst/>
          </a:prstGeom>
        </p:spPr>
      </p:pic>
    </p:spTree>
    <p:extLst>
      <p:ext uri="{BB962C8B-B14F-4D97-AF65-F5344CB8AC3E}">
        <p14:creationId xmlns:p14="http://schemas.microsoft.com/office/powerpoint/2010/main" val="255219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DE9C2D0-CBB0-3446-B303-D6A5B015215C}"/>
              </a:ext>
            </a:extLst>
          </p:cNvPr>
          <p:cNvSpPr>
            <a:spLocks noGrp="1"/>
          </p:cNvSpPr>
          <p:nvPr>
            <p:ph type="dt" sz="half" idx="10"/>
          </p:nvPr>
        </p:nvSpPr>
        <p:spPr/>
        <p:txBody>
          <a:bodyPr/>
          <a:lstStyle/>
          <a:p>
            <a:r>
              <a:rPr lang="de-DE" dirty="0"/>
              <a:t>25. Februar 2022</a:t>
            </a:r>
          </a:p>
        </p:txBody>
      </p:sp>
      <p:sp>
        <p:nvSpPr>
          <p:cNvPr id="4" name="Footer Placeholder 3">
            <a:extLst>
              <a:ext uri="{FF2B5EF4-FFF2-40B4-BE49-F238E27FC236}">
                <a16:creationId xmlns:a16="http://schemas.microsoft.com/office/drawing/2014/main" id="{57F1CED5-1B53-B941-9DC9-EA51B54D1632}"/>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95C42D9F-95F6-8341-A744-EDE9F7A124D0}"/>
              </a:ext>
            </a:extLst>
          </p:cNvPr>
          <p:cNvSpPr>
            <a:spLocks noGrp="1"/>
          </p:cNvSpPr>
          <p:nvPr>
            <p:ph type="sldNum" sz="quarter" idx="12"/>
          </p:nvPr>
        </p:nvSpPr>
        <p:spPr/>
        <p:txBody>
          <a:bodyPr/>
          <a:lstStyle/>
          <a:p>
            <a:fld id="{162A217B-ED1C-D84B-8478-63C77FA79618}" type="slidenum">
              <a:rPr lang="de-DE" smtClean="0"/>
              <a:t>12</a:t>
            </a:fld>
            <a:endParaRPr lang="de-DE"/>
          </a:p>
        </p:txBody>
      </p:sp>
      <p:sp>
        <p:nvSpPr>
          <p:cNvPr id="6" name="Title 5">
            <a:extLst>
              <a:ext uri="{FF2B5EF4-FFF2-40B4-BE49-F238E27FC236}">
                <a16:creationId xmlns:a16="http://schemas.microsoft.com/office/drawing/2014/main" id="{E09E0544-6129-C242-BCEB-A594208F0D8B}"/>
              </a:ext>
            </a:extLst>
          </p:cNvPr>
          <p:cNvSpPr>
            <a:spLocks noGrp="1"/>
          </p:cNvSpPr>
          <p:nvPr>
            <p:ph type="title"/>
          </p:nvPr>
        </p:nvSpPr>
        <p:spPr/>
        <p:txBody>
          <a:bodyPr/>
          <a:lstStyle/>
          <a:p>
            <a:r>
              <a:rPr lang="en-US" dirty="0" err="1"/>
              <a:t>Positivenanteil</a:t>
            </a:r>
            <a:r>
              <a:rPr lang="en-US" dirty="0"/>
              <a:t> (Update; PCR &amp; RAT)</a:t>
            </a:r>
          </a:p>
        </p:txBody>
      </p:sp>
      <p:pic>
        <p:nvPicPr>
          <p:cNvPr id="7" name="Picture 6">
            <a:extLst>
              <a:ext uri="{FF2B5EF4-FFF2-40B4-BE49-F238E27FC236}">
                <a16:creationId xmlns:a16="http://schemas.microsoft.com/office/drawing/2014/main" id="{894EA295-C68D-024D-AFFB-5A22F977EE67}"/>
              </a:ext>
            </a:extLst>
          </p:cNvPr>
          <p:cNvPicPr>
            <a:picLocks noChangeAspect="1"/>
          </p:cNvPicPr>
          <p:nvPr/>
        </p:nvPicPr>
        <p:blipFill>
          <a:blip r:embed="rId2"/>
          <a:stretch>
            <a:fillRect/>
          </a:stretch>
        </p:blipFill>
        <p:spPr>
          <a:xfrm>
            <a:off x="277911" y="1281005"/>
            <a:ext cx="4411333" cy="3054000"/>
          </a:xfrm>
          <a:prstGeom prst="rect">
            <a:avLst/>
          </a:prstGeom>
        </p:spPr>
      </p:pic>
      <p:pic>
        <p:nvPicPr>
          <p:cNvPr id="8" name="Picture 7">
            <a:extLst>
              <a:ext uri="{FF2B5EF4-FFF2-40B4-BE49-F238E27FC236}">
                <a16:creationId xmlns:a16="http://schemas.microsoft.com/office/drawing/2014/main" id="{4D8A13D9-0D6B-9E4D-9EA0-AF04917EA69B}"/>
              </a:ext>
            </a:extLst>
          </p:cNvPr>
          <p:cNvPicPr>
            <a:picLocks noChangeAspect="1"/>
          </p:cNvPicPr>
          <p:nvPr/>
        </p:nvPicPr>
        <p:blipFill>
          <a:blip r:embed="rId3"/>
          <a:stretch>
            <a:fillRect/>
          </a:stretch>
        </p:blipFill>
        <p:spPr>
          <a:xfrm>
            <a:off x="4953593" y="1147390"/>
            <a:ext cx="3818267" cy="2643416"/>
          </a:xfrm>
          <a:prstGeom prst="rect">
            <a:avLst/>
          </a:prstGeom>
        </p:spPr>
      </p:pic>
    </p:spTree>
    <p:extLst>
      <p:ext uri="{BB962C8B-B14F-4D97-AF65-F5344CB8AC3E}">
        <p14:creationId xmlns:p14="http://schemas.microsoft.com/office/powerpoint/2010/main" val="327615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CD06EBA-AAF7-C442-BC00-AA7312AFB6E0}"/>
              </a:ext>
            </a:extLst>
          </p:cNvPr>
          <p:cNvSpPr>
            <a:spLocks noGrp="1"/>
          </p:cNvSpPr>
          <p:nvPr>
            <p:ph type="sldNum" sz="quarter" idx="12"/>
          </p:nvPr>
        </p:nvSpPr>
        <p:spPr/>
        <p:txBody>
          <a:bodyPr/>
          <a:lstStyle/>
          <a:p>
            <a:fld id="{162A217B-ED1C-D84B-8478-63C77FA79618}" type="slidenum">
              <a:rPr lang="de-DE" smtClean="0"/>
              <a:pPr/>
              <a:t>13</a:t>
            </a:fld>
            <a:endParaRPr lang="de-DE" dirty="0"/>
          </a:p>
        </p:txBody>
      </p:sp>
      <p:sp>
        <p:nvSpPr>
          <p:cNvPr id="2" name="Textfeld 1">
            <a:extLst>
              <a:ext uri="{FF2B5EF4-FFF2-40B4-BE49-F238E27FC236}">
                <a16:creationId xmlns:a16="http://schemas.microsoft.com/office/drawing/2014/main" id="{F13F7C7B-F9CA-4E0C-AD9B-584780A18E11}"/>
              </a:ext>
            </a:extLst>
          </p:cNvPr>
          <p:cNvSpPr txBox="1"/>
          <p:nvPr/>
        </p:nvSpPr>
        <p:spPr>
          <a:xfrm>
            <a:off x="336097" y="1028700"/>
            <a:ext cx="4893128" cy="3416320"/>
          </a:xfrm>
          <a:prstGeom prst="rect">
            <a:avLst/>
          </a:prstGeom>
          <a:noFill/>
        </p:spPr>
        <p:txBody>
          <a:bodyPr wrap="square" rtlCol="0">
            <a:spAutoFit/>
          </a:bodyPr>
          <a:lstStyle/>
          <a:p>
            <a:r>
              <a:rPr lang="de-DE" b="1" dirty="0"/>
              <a:t>Science-Blog:</a:t>
            </a:r>
          </a:p>
          <a:p>
            <a:r>
              <a:rPr lang="de-DE" dirty="0">
                <a:hlinkClick r:id="rId2"/>
              </a:rPr>
              <a:t>https://www.coronawarn.app/de/science/</a:t>
            </a:r>
            <a:r>
              <a:rPr lang="de-DE" dirty="0"/>
              <a:t> </a:t>
            </a:r>
            <a:endParaRPr lang="de-DE" b="1" dirty="0"/>
          </a:p>
          <a:p>
            <a:endParaRPr lang="de-DE" b="1" dirty="0"/>
          </a:p>
          <a:p>
            <a:r>
              <a:rPr lang="de-DE" b="1" dirty="0"/>
              <a:t>Webseiten:</a:t>
            </a:r>
          </a:p>
          <a:p>
            <a:pPr marL="285750" indent="-285750">
              <a:buFont typeface="Arial" panose="020B0604020202020204" pitchFamily="34" charset="0"/>
              <a:buChar char="•"/>
            </a:pPr>
            <a:r>
              <a:rPr lang="de-DE" dirty="0">
                <a:hlinkClick r:id="rId3"/>
              </a:rPr>
              <a:t>www.coronawarn.app</a:t>
            </a:r>
            <a:endParaRPr lang="de-DE" dirty="0"/>
          </a:p>
          <a:p>
            <a:pPr marL="285750" indent="-285750">
              <a:buFont typeface="Arial" panose="020B0604020202020204" pitchFamily="34" charset="0"/>
              <a:buChar char="•"/>
            </a:pPr>
            <a:r>
              <a:rPr lang="de-DE" dirty="0">
                <a:hlinkClick r:id="rId4"/>
              </a:rPr>
              <a:t>www.rki.de/cwa</a:t>
            </a:r>
            <a:r>
              <a:rPr lang="de-DE" dirty="0"/>
              <a:t> </a:t>
            </a:r>
          </a:p>
          <a:p>
            <a:pPr marL="285750" indent="-285750">
              <a:buFont typeface="Arial" panose="020B0604020202020204" pitchFamily="34" charset="0"/>
              <a:buChar char="•"/>
            </a:pPr>
            <a:r>
              <a:rPr lang="de-DE" dirty="0">
                <a:hlinkClick r:id="rId5"/>
              </a:rPr>
              <a:t>https://github.com/corona-warn-app</a:t>
            </a:r>
            <a:endParaRPr lang="de-DE" dirty="0"/>
          </a:p>
          <a:p>
            <a:endParaRPr lang="de-DE" dirty="0"/>
          </a:p>
          <a:p>
            <a:r>
              <a:rPr lang="de-DE" b="1" dirty="0"/>
              <a:t>Twitter: </a:t>
            </a:r>
          </a:p>
          <a:p>
            <a:r>
              <a:rPr lang="de-DE" dirty="0"/>
              <a:t>@</a:t>
            </a:r>
            <a:r>
              <a:rPr lang="de-DE" dirty="0" err="1"/>
              <a:t>coronawarnapp</a:t>
            </a:r>
            <a:endParaRPr lang="de-DE" dirty="0"/>
          </a:p>
          <a:p>
            <a:endParaRPr lang="de-DE" dirty="0"/>
          </a:p>
          <a:p>
            <a:endParaRPr lang="de-DE" dirty="0"/>
          </a:p>
        </p:txBody>
      </p:sp>
      <p:sp>
        <p:nvSpPr>
          <p:cNvPr id="7" name="Datumsplatzhalter 3">
            <a:extLst>
              <a:ext uri="{FF2B5EF4-FFF2-40B4-BE49-F238E27FC236}">
                <a16:creationId xmlns:a16="http://schemas.microsoft.com/office/drawing/2014/main" id="{5ACF5781-6BC6-4DD7-B697-7E584A340B12}"/>
              </a:ext>
            </a:extLst>
          </p:cNvPr>
          <p:cNvSpPr>
            <a:spLocks noGrp="1"/>
          </p:cNvSpPr>
          <p:nvPr>
            <p:ph type="dt" sz="half" idx="10"/>
          </p:nvPr>
        </p:nvSpPr>
        <p:spPr>
          <a:xfrm>
            <a:off x="564826" y="4767263"/>
            <a:ext cx="1860421" cy="273844"/>
          </a:xfrm>
        </p:spPr>
        <p:txBody>
          <a:bodyPr/>
          <a:lstStyle>
            <a:lvl1pPr>
              <a:defRPr/>
            </a:lvl1pPr>
          </a:lstStyle>
          <a:p>
            <a:r>
              <a:rPr lang="de-DE" dirty="0"/>
              <a:t>25. Februar 2022</a:t>
            </a:r>
          </a:p>
        </p:txBody>
      </p:sp>
      <p:sp>
        <p:nvSpPr>
          <p:cNvPr id="10" name="Fußzeilenplatzhalter 4">
            <a:extLst>
              <a:ext uri="{FF2B5EF4-FFF2-40B4-BE49-F238E27FC236}">
                <a16:creationId xmlns:a16="http://schemas.microsoft.com/office/drawing/2014/main" id="{6D82BD8D-0057-4772-9BAE-D70E0D0A3C1B}"/>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pic>
        <p:nvPicPr>
          <p:cNvPr id="1026" name="Picture 2" descr="Ein Handy wird mit einem Virus-Symbol dargestellt. Dazu der Text: Die Corona-Warn-App: Kennt sie nicht. Hilft Ihnen trotzdem. Jetzt die Corona-Warn-App herunterladen und Corona gemeinsam bekämpfen. Die App ist im App Store und bei Google Play verfügbar. ">
            <a:extLst>
              <a:ext uri="{FF2B5EF4-FFF2-40B4-BE49-F238E27FC236}">
                <a16:creationId xmlns:a16="http://schemas.microsoft.com/office/drawing/2014/main" id="{687364E6-DA9D-AD4F-9D84-784FC09693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9575" y="2009775"/>
            <a:ext cx="4356140" cy="217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90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platzhalter 1">
                <a:extLst>
                  <a:ext uri="{FF2B5EF4-FFF2-40B4-BE49-F238E27FC236}">
                    <a16:creationId xmlns:a16="http://schemas.microsoft.com/office/drawing/2014/main" id="{1C194D43-59E8-49D3-80E1-416A49797A12}"/>
                  </a:ext>
                </a:extLst>
              </p:cNvPr>
              <p:cNvSpPr>
                <a:spLocks noGrp="1"/>
              </p:cNvSpPr>
              <p:nvPr>
                <p:ph type="body" sz="quarter" idx="13"/>
              </p:nvPr>
            </p:nvSpPr>
            <p:spPr/>
            <p:txBody>
              <a:bodyPr/>
              <a:lstStyle/>
              <a:p>
                <a:r>
                  <a:rPr lang="de-DE" dirty="0"/>
                  <a:t>„im eigentlichen Sinne“</a:t>
                </a:r>
              </a:p>
              <a:p>
                <a:pPr lvl="1"/>
                <a:r>
                  <a:rPr lang="de-DE" dirty="0"/>
                  <a:t>Nutzung der Kernfunktionalität:</a:t>
                </a:r>
                <a:br>
                  <a:rPr lang="de-DE" dirty="0"/>
                </a:br>
                <a:r>
                  <a:rPr lang="de-DE" dirty="0"/>
                  <a:t>Abruf eines Testergebnisses, Warnung Anderer, Risikoermittlung </a:t>
                </a:r>
              </a:p>
              <a:p>
                <a:r>
                  <a:rPr lang="de-DE" dirty="0"/>
                  <a:t>„im erweiterten Sinne“</a:t>
                </a:r>
              </a:p>
              <a:p>
                <a:pPr lvl="1"/>
                <a:r>
                  <a:rPr lang="de-DE" dirty="0"/>
                  <a:t>Nutzung (z.B. Zertifikate, Check-ins)</a:t>
                </a:r>
              </a:p>
              <a:p>
                <a:r>
                  <a:rPr lang="de-DE" dirty="0"/>
                  <a:t>„potentiell“</a:t>
                </a:r>
              </a:p>
              <a:p>
                <a:pPr lvl="1"/>
                <a:r>
                  <a:rPr lang="de-DE" dirty="0"/>
                  <a:t>noch installiert</a:t>
                </a:r>
              </a:p>
              <a:p>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t> Aktive Endgeräte</a:t>
                </a:r>
                <a:br>
                  <a:rPr lang="de-DE" dirty="0"/>
                </a:br>
                <a14:m>
                  <m:oMath xmlns:m="http://schemas.openxmlformats.org/officeDocument/2006/math">
                    <m:r>
                      <a:rPr lang="de-DE" i="1">
                        <a:latin typeface="Cambria Math" panose="02040503050406030204" pitchFamily="18" charset="0"/>
                        <a:ea typeface="Cambria Math" panose="02040503050406030204" pitchFamily="18" charset="0"/>
                      </a:rPr>
                      <m:t>≠ </m:t>
                    </m:r>
                  </m:oMath>
                </a14:m>
                <a:r>
                  <a:rPr lang="de-DE" dirty="0"/>
                  <a:t>Aktive Users (Accounts)</a:t>
                </a:r>
              </a:p>
            </p:txBody>
          </p:sp>
        </mc:Choice>
        <mc:Fallback xmlns="">
          <p:sp>
            <p:nvSpPr>
              <p:cNvPr id="2" name="Textplatzhalter 1">
                <a:extLst>
                  <a:ext uri="{FF2B5EF4-FFF2-40B4-BE49-F238E27FC236}">
                    <a16:creationId xmlns:a16="http://schemas.microsoft.com/office/drawing/2014/main" id="{1C194D43-59E8-49D3-80E1-416A49797A12}"/>
                  </a:ext>
                </a:extLst>
              </p:cNvPr>
              <p:cNvSpPr>
                <a:spLocks noGrp="1" noRot="1" noChangeAspect="1" noMove="1" noResize="1" noEditPoints="1" noAdjustHandles="1" noChangeArrowheads="1" noChangeShapeType="1" noTextEdit="1"/>
              </p:cNvSpPr>
              <p:nvPr>
                <p:ph type="body" sz="quarter" idx="13"/>
              </p:nvPr>
            </p:nvSpPr>
            <p:spPr>
              <a:blipFill>
                <a:blip r:embed="rId3"/>
                <a:stretch>
                  <a:fillRect l="-1908" t="-2344"/>
                </a:stretch>
              </a:blipFill>
            </p:spPr>
            <p:txBody>
              <a:bodyPr/>
              <a:lstStyle/>
              <a:p>
                <a:r>
                  <a:rPr lang="en-US">
                    <a:noFill/>
                  </a:rPr>
                  <a:t> </a:t>
                </a:r>
              </a:p>
            </p:txBody>
          </p:sp>
        </mc:Fallback>
      </mc:AlternateContent>
      <p:sp>
        <p:nvSpPr>
          <p:cNvPr id="5" name="Foliennummernplatzhalter 4">
            <a:extLst>
              <a:ext uri="{FF2B5EF4-FFF2-40B4-BE49-F238E27FC236}">
                <a16:creationId xmlns:a16="http://schemas.microsoft.com/office/drawing/2014/main" id="{8B3AB353-8DD4-41AB-B80E-7BCF134B6357}"/>
              </a:ext>
            </a:extLst>
          </p:cNvPr>
          <p:cNvSpPr>
            <a:spLocks noGrp="1"/>
          </p:cNvSpPr>
          <p:nvPr>
            <p:ph type="sldNum" sz="quarter" idx="12"/>
          </p:nvPr>
        </p:nvSpPr>
        <p:spPr/>
        <p:txBody>
          <a:bodyPr/>
          <a:lstStyle/>
          <a:p>
            <a:fld id="{162A217B-ED1C-D84B-8478-63C77FA79618}" type="slidenum">
              <a:rPr lang="de-DE" smtClean="0"/>
              <a:t>2</a:t>
            </a:fld>
            <a:endParaRPr lang="de-DE"/>
          </a:p>
        </p:txBody>
      </p:sp>
      <p:sp>
        <p:nvSpPr>
          <p:cNvPr id="6" name="Titel 5">
            <a:extLst>
              <a:ext uri="{FF2B5EF4-FFF2-40B4-BE49-F238E27FC236}">
                <a16:creationId xmlns:a16="http://schemas.microsoft.com/office/drawing/2014/main" id="{AB1AA20B-9654-40CD-9419-781579C83BB9}"/>
              </a:ext>
            </a:extLst>
          </p:cNvPr>
          <p:cNvSpPr>
            <a:spLocks noGrp="1"/>
          </p:cNvSpPr>
          <p:nvPr>
            <p:ph type="title"/>
          </p:nvPr>
        </p:nvSpPr>
        <p:spPr/>
        <p:txBody>
          <a:bodyPr/>
          <a:lstStyle/>
          <a:p>
            <a:r>
              <a:rPr lang="de-DE" dirty="0"/>
              <a:t>Aktive Nutzende – Begriffe</a:t>
            </a:r>
          </a:p>
        </p:txBody>
      </p:sp>
      <p:sp>
        <p:nvSpPr>
          <p:cNvPr id="7" name="Datumsplatzhalter 3">
            <a:extLst>
              <a:ext uri="{FF2B5EF4-FFF2-40B4-BE49-F238E27FC236}">
                <a16:creationId xmlns:a16="http://schemas.microsoft.com/office/drawing/2014/main" id="{3A07564D-6D38-4A8E-B50C-401C9FC4F89F}"/>
              </a:ext>
            </a:extLst>
          </p:cNvPr>
          <p:cNvSpPr>
            <a:spLocks noGrp="1"/>
          </p:cNvSpPr>
          <p:nvPr>
            <p:ph type="dt" sz="half" idx="10"/>
          </p:nvPr>
        </p:nvSpPr>
        <p:spPr>
          <a:xfrm>
            <a:off x="564826" y="4767263"/>
            <a:ext cx="1860421" cy="273844"/>
          </a:xfrm>
        </p:spPr>
        <p:txBody>
          <a:bodyPr/>
          <a:lstStyle>
            <a:lvl1pPr>
              <a:defRPr/>
            </a:lvl1pPr>
          </a:lstStyle>
          <a:p>
            <a:r>
              <a:rPr lang="de-DE" dirty="0"/>
              <a:t>25. Februar 2022</a:t>
            </a:r>
          </a:p>
        </p:txBody>
      </p:sp>
      <p:sp>
        <p:nvSpPr>
          <p:cNvPr id="8" name="Fußzeilenplatzhalter 4">
            <a:extLst>
              <a:ext uri="{FF2B5EF4-FFF2-40B4-BE49-F238E27FC236}">
                <a16:creationId xmlns:a16="http://schemas.microsoft.com/office/drawing/2014/main" id="{19CDFBBE-A935-4A9C-9FAD-BA76174471F5}"/>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pic>
        <p:nvPicPr>
          <p:cNvPr id="4" name="Picture 3">
            <a:extLst>
              <a:ext uri="{FF2B5EF4-FFF2-40B4-BE49-F238E27FC236}">
                <a16:creationId xmlns:a16="http://schemas.microsoft.com/office/drawing/2014/main" id="{63DD7985-F041-0F4A-8651-DB9F3F41884E}"/>
              </a:ext>
            </a:extLst>
          </p:cNvPr>
          <p:cNvPicPr>
            <a:picLocks noChangeAspect="1"/>
          </p:cNvPicPr>
          <p:nvPr/>
        </p:nvPicPr>
        <p:blipFill>
          <a:blip r:embed="rId4"/>
          <a:stretch>
            <a:fillRect/>
          </a:stretch>
        </p:blipFill>
        <p:spPr>
          <a:xfrm>
            <a:off x="5316279" y="2335196"/>
            <a:ext cx="3710763" cy="2568989"/>
          </a:xfrm>
          <a:prstGeom prst="rect">
            <a:avLst/>
          </a:prstGeom>
        </p:spPr>
      </p:pic>
    </p:spTree>
    <p:extLst>
      <p:ext uri="{BB962C8B-B14F-4D97-AF65-F5344CB8AC3E}">
        <p14:creationId xmlns:p14="http://schemas.microsoft.com/office/powerpoint/2010/main" val="149589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E6DF82B-1935-DE49-81D7-474E4C20926B}"/>
                  </a:ext>
                </a:extLst>
              </p:cNvPr>
              <p:cNvSpPr>
                <a:spLocks noGrp="1"/>
              </p:cNvSpPr>
              <p:nvPr>
                <p:ph type="body" sz="quarter" idx="13"/>
              </p:nvPr>
            </p:nvSpPr>
            <p:spPr>
              <a:xfrm>
                <a:off x="457200" y="1426319"/>
                <a:ext cx="5369442" cy="3244635"/>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n-DE" i="1" smtClean="0">
                              <a:latin typeface="Cambria Math" panose="02040503050406030204" pitchFamily="18" charset="0"/>
                            </a:rPr>
                          </m:ctrlPr>
                        </m:fPr>
                        <m:num>
                          <m:r>
                            <m:rPr>
                              <m:nor/>
                            </m:rPr>
                            <a:rPr lang="de-DE"/>
                            <m:t>aktive</m:t>
                          </m:r>
                          <m:r>
                            <m:rPr>
                              <m:nor/>
                            </m:rPr>
                            <a:rPr lang="de-DE"/>
                            <m:t> </m:t>
                          </m:r>
                          <m:r>
                            <m:rPr>
                              <m:nor/>
                            </m:rPr>
                            <a:rPr lang="de-DE"/>
                            <m:t>Nutzende</m:t>
                          </m:r>
                          <m:r>
                            <a:rPr lang="de-DE">
                              <a:latin typeface="Cambria Math" panose="02040503050406030204" pitchFamily="18" charset="0"/>
                            </a:rPr>
                            <m:t>⋅</m:t>
                          </m:r>
                          <m:r>
                            <m:rPr>
                              <m:nor/>
                            </m:rPr>
                            <a:rPr lang="de-DE"/>
                            <m:t>Teilungsrate</m:t>
                          </m:r>
                        </m:num>
                        <m:den>
                          <m:r>
                            <m:rPr>
                              <m:nor/>
                            </m:rPr>
                            <a:rPr lang="de-DE"/>
                            <m:t>Bev</m:t>
                          </m:r>
                          <m:r>
                            <m:rPr>
                              <m:nor/>
                            </m:rPr>
                            <a:rPr lang="de-DE"/>
                            <m:t>ö</m:t>
                          </m:r>
                          <m:r>
                            <m:rPr>
                              <m:nor/>
                            </m:rPr>
                            <a:rPr lang="de-DE"/>
                            <m:t>lkerung</m:t>
                          </m:r>
                        </m:den>
                      </m:f>
                      <m:r>
                        <a:rPr lang="de-DE">
                          <a:latin typeface="Cambria Math" panose="02040503050406030204" pitchFamily="18" charset="0"/>
                        </a:rPr>
                        <m:t>≃</m:t>
                      </m:r>
                      <m:f>
                        <m:fPr>
                          <m:ctrlPr>
                            <a:rPr lang="en-DE" i="1">
                              <a:latin typeface="Cambria Math" panose="02040503050406030204" pitchFamily="18" charset="0"/>
                            </a:rPr>
                          </m:ctrlPr>
                        </m:fPr>
                        <m:num>
                          <m:r>
                            <m:rPr>
                              <m:nor/>
                            </m:rPr>
                            <a:rPr lang="de-DE"/>
                            <m:t>Warnende</m:t>
                          </m:r>
                        </m:num>
                        <m:den>
                          <m:r>
                            <m:rPr>
                              <m:nor/>
                            </m:rPr>
                            <a:rPr lang="de-DE"/>
                            <m:t>Neuinfektionen</m:t>
                          </m:r>
                        </m:den>
                      </m:f>
                    </m:oMath>
                  </m:oMathPara>
                </a14:m>
                <a:endParaRPr lang="en-DE" dirty="0"/>
              </a:p>
              <a:p>
                <a:pPr marL="0" indent="0">
                  <a:buNone/>
                </a:pPr>
                <a:endParaRPr lang="de-DE" dirty="0"/>
              </a:p>
            </p:txBody>
          </p:sp>
        </mc:Choice>
        <mc:Fallback xmlns="">
          <p:sp>
            <p:nvSpPr>
              <p:cNvPr id="2" name="Text Placeholder 1">
                <a:extLst>
                  <a:ext uri="{FF2B5EF4-FFF2-40B4-BE49-F238E27FC236}">
                    <a16:creationId xmlns:a16="http://schemas.microsoft.com/office/drawing/2014/main" id="{9E6DF82B-1935-DE49-81D7-474E4C20926B}"/>
                  </a:ext>
                </a:extLst>
              </p:cNvPr>
              <p:cNvSpPr>
                <a:spLocks noGrp="1" noRot="1" noChangeAspect="1" noMove="1" noResize="1" noEditPoints="1" noAdjustHandles="1" noChangeArrowheads="1" noChangeShapeType="1" noTextEdit="1"/>
              </p:cNvSpPr>
              <p:nvPr>
                <p:ph type="body" sz="quarter" idx="13"/>
              </p:nvPr>
            </p:nvSpPr>
            <p:spPr>
              <a:xfrm>
                <a:off x="457200" y="1426319"/>
                <a:ext cx="5369442" cy="3244635"/>
              </a:xfrm>
              <a:blipFill>
                <a:blip r:embed="rId2"/>
                <a:stretch>
                  <a:fillRect t="-2734"/>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2711ED17-82F5-9045-8565-068978EF43AB}"/>
              </a:ext>
            </a:extLst>
          </p:cNvPr>
          <p:cNvSpPr>
            <a:spLocks noGrp="1"/>
          </p:cNvSpPr>
          <p:nvPr>
            <p:ph type="dt" sz="half" idx="10"/>
          </p:nvPr>
        </p:nvSpPr>
        <p:spPr/>
        <p:txBody>
          <a:bodyPr/>
          <a:lstStyle/>
          <a:p>
            <a:r>
              <a:rPr lang="de-DE" dirty="0"/>
              <a:t>25. Februar 2022</a:t>
            </a:r>
          </a:p>
        </p:txBody>
      </p:sp>
      <p:sp>
        <p:nvSpPr>
          <p:cNvPr id="4" name="Footer Placeholder 3">
            <a:extLst>
              <a:ext uri="{FF2B5EF4-FFF2-40B4-BE49-F238E27FC236}">
                <a16:creationId xmlns:a16="http://schemas.microsoft.com/office/drawing/2014/main" id="{E0CDF19D-E2CD-2248-A16C-C41ACAF9E9B4}"/>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4BB35639-0AFA-6C4C-9B14-35CCBDEEA46A}"/>
              </a:ext>
            </a:extLst>
          </p:cNvPr>
          <p:cNvSpPr>
            <a:spLocks noGrp="1"/>
          </p:cNvSpPr>
          <p:nvPr>
            <p:ph type="sldNum" sz="quarter" idx="12"/>
          </p:nvPr>
        </p:nvSpPr>
        <p:spPr/>
        <p:txBody>
          <a:bodyPr/>
          <a:lstStyle/>
          <a:p>
            <a:fld id="{162A217B-ED1C-D84B-8478-63C77FA79618}" type="slidenum">
              <a:rPr lang="de-DE" smtClean="0"/>
              <a:t>3</a:t>
            </a:fld>
            <a:endParaRPr lang="de-DE"/>
          </a:p>
        </p:txBody>
      </p:sp>
      <p:sp>
        <p:nvSpPr>
          <p:cNvPr id="6" name="Title 5">
            <a:extLst>
              <a:ext uri="{FF2B5EF4-FFF2-40B4-BE49-F238E27FC236}">
                <a16:creationId xmlns:a16="http://schemas.microsoft.com/office/drawing/2014/main" id="{B7B1274D-7C93-6D40-BF72-1731053BE449}"/>
              </a:ext>
            </a:extLst>
          </p:cNvPr>
          <p:cNvSpPr>
            <a:spLocks noGrp="1"/>
          </p:cNvSpPr>
          <p:nvPr>
            <p:ph type="title"/>
          </p:nvPr>
        </p:nvSpPr>
        <p:spPr>
          <a:xfrm>
            <a:off x="457200" y="638404"/>
            <a:ext cx="7983646" cy="714291"/>
          </a:xfrm>
        </p:spPr>
        <p:txBody>
          <a:bodyPr/>
          <a:lstStyle/>
          <a:p>
            <a:r>
              <a:rPr lang="en-US" dirty="0" err="1"/>
              <a:t>Aktive</a:t>
            </a:r>
            <a:r>
              <a:rPr lang="en-US" dirty="0"/>
              <a:t> </a:t>
            </a:r>
            <a:r>
              <a:rPr lang="en-US" dirty="0" err="1"/>
              <a:t>Nutzende</a:t>
            </a:r>
            <a:r>
              <a:rPr lang="en-US" dirty="0"/>
              <a:t> – </a:t>
            </a:r>
            <a:r>
              <a:rPr lang="en-US" dirty="0" err="1"/>
              <a:t>Warnende</a:t>
            </a:r>
            <a:endParaRPr lang="en-US" dirty="0"/>
          </a:p>
        </p:txBody>
      </p:sp>
      <p:pic>
        <p:nvPicPr>
          <p:cNvPr id="8" name="Picture 7">
            <a:extLst>
              <a:ext uri="{FF2B5EF4-FFF2-40B4-BE49-F238E27FC236}">
                <a16:creationId xmlns:a16="http://schemas.microsoft.com/office/drawing/2014/main" id="{9CF87922-BE05-A34A-A878-C428E5E1F941}"/>
              </a:ext>
            </a:extLst>
          </p:cNvPr>
          <p:cNvPicPr>
            <a:picLocks noChangeAspect="1"/>
          </p:cNvPicPr>
          <p:nvPr/>
        </p:nvPicPr>
        <p:blipFill>
          <a:blip r:embed="rId3"/>
          <a:stretch>
            <a:fillRect/>
          </a:stretch>
        </p:blipFill>
        <p:spPr>
          <a:xfrm>
            <a:off x="4997302" y="2033394"/>
            <a:ext cx="4146698" cy="2870791"/>
          </a:xfrm>
          <a:prstGeom prst="rect">
            <a:avLst/>
          </a:prstGeom>
        </p:spPr>
      </p:pic>
      <p:pic>
        <p:nvPicPr>
          <p:cNvPr id="10" name="Picture 9">
            <a:extLst>
              <a:ext uri="{FF2B5EF4-FFF2-40B4-BE49-F238E27FC236}">
                <a16:creationId xmlns:a16="http://schemas.microsoft.com/office/drawing/2014/main" id="{1288ABFE-CD9A-974A-9988-6CBA0B042CF8}"/>
              </a:ext>
            </a:extLst>
          </p:cNvPr>
          <p:cNvPicPr>
            <a:picLocks noChangeAspect="1"/>
          </p:cNvPicPr>
          <p:nvPr/>
        </p:nvPicPr>
        <p:blipFill>
          <a:blip r:embed="rId4"/>
          <a:stretch>
            <a:fillRect/>
          </a:stretch>
        </p:blipFill>
        <p:spPr>
          <a:xfrm>
            <a:off x="624798" y="2034585"/>
            <a:ext cx="3947202" cy="2732678"/>
          </a:xfrm>
          <a:prstGeom prst="rect">
            <a:avLst/>
          </a:prstGeom>
        </p:spPr>
      </p:pic>
    </p:spTree>
    <p:extLst>
      <p:ext uri="{BB962C8B-B14F-4D97-AF65-F5344CB8AC3E}">
        <p14:creationId xmlns:p14="http://schemas.microsoft.com/office/powerpoint/2010/main" val="149406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E6DF82B-1935-DE49-81D7-474E4C20926B}"/>
                  </a:ext>
                </a:extLst>
              </p:cNvPr>
              <p:cNvSpPr>
                <a:spLocks noGrp="1"/>
              </p:cNvSpPr>
              <p:nvPr>
                <p:ph type="body" sz="quarter" idx="13"/>
              </p:nvPr>
            </p:nvSpPr>
            <p:spPr>
              <a:xfrm>
                <a:off x="457200" y="1426319"/>
                <a:ext cx="5369442" cy="3244635"/>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n-DE" i="1" smtClean="0">
                              <a:latin typeface="Cambria Math" panose="02040503050406030204" pitchFamily="18" charset="0"/>
                            </a:rPr>
                          </m:ctrlPr>
                        </m:fPr>
                        <m:num>
                          <m:r>
                            <m:rPr>
                              <m:nor/>
                            </m:rPr>
                            <a:rPr lang="de-DE"/>
                            <m:t>aktive</m:t>
                          </m:r>
                          <m:r>
                            <m:rPr>
                              <m:nor/>
                            </m:rPr>
                            <a:rPr lang="de-DE"/>
                            <m:t> </m:t>
                          </m:r>
                          <m:r>
                            <m:rPr>
                              <m:nor/>
                            </m:rPr>
                            <a:rPr lang="de-DE"/>
                            <m:t>Nutzende</m:t>
                          </m:r>
                          <m:r>
                            <a:rPr lang="de-DE">
                              <a:latin typeface="Cambria Math" panose="02040503050406030204" pitchFamily="18" charset="0"/>
                            </a:rPr>
                            <m:t>⋅</m:t>
                          </m:r>
                          <m:r>
                            <m:rPr>
                              <m:nor/>
                            </m:rPr>
                            <a:rPr lang="de-DE"/>
                            <m:t>Teilungsrate</m:t>
                          </m:r>
                        </m:num>
                        <m:den>
                          <m:r>
                            <m:rPr>
                              <m:nor/>
                            </m:rPr>
                            <a:rPr lang="de-DE"/>
                            <m:t>Bev</m:t>
                          </m:r>
                          <m:r>
                            <m:rPr>
                              <m:nor/>
                            </m:rPr>
                            <a:rPr lang="de-DE"/>
                            <m:t>ö</m:t>
                          </m:r>
                          <m:r>
                            <m:rPr>
                              <m:nor/>
                            </m:rPr>
                            <a:rPr lang="de-DE"/>
                            <m:t>lkerung</m:t>
                          </m:r>
                        </m:den>
                      </m:f>
                      <m:r>
                        <a:rPr lang="de-DE">
                          <a:latin typeface="Cambria Math" panose="02040503050406030204" pitchFamily="18" charset="0"/>
                        </a:rPr>
                        <m:t>≃</m:t>
                      </m:r>
                      <m:f>
                        <m:fPr>
                          <m:ctrlPr>
                            <a:rPr lang="en-DE" i="1">
                              <a:latin typeface="Cambria Math" panose="02040503050406030204" pitchFamily="18" charset="0"/>
                            </a:rPr>
                          </m:ctrlPr>
                        </m:fPr>
                        <m:num>
                          <m:r>
                            <m:rPr>
                              <m:nor/>
                            </m:rPr>
                            <a:rPr lang="de-DE"/>
                            <m:t>Warnende</m:t>
                          </m:r>
                        </m:num>
                        <m:den>
                          <m:r>
                            <m:rPr>
                              <m:nor/>
                            </m:rPr>
                            <a:rPr lang="de-DE"/>
                            <m:t>Neuinfektionen</m:t>
                          </m:r>
                        </m:den>
                      </m:f>
                    </m:oMath>
                  </m:oMathPara>
                </a14:m>
                <a:endParaRPr lang="en-DE" dirty="0"/>
              </a:p>
              <a:p>
                <a:endParaRPr lang="de-DE" dirty="0"/>
              </a:p>
              <a:p>
                <a:r>
                  <a:rPr lang="de-DE" dirty="0"/>
                  <a:t>aktive Nutzende:</a:t>
                </a:r>
                <a:br>
                  <a:rPr lang="de-DE" dirty="0"/>
                </a:br>
                <a:r>
                  <a:rPr lang="de-DE" b="1" dirty="0"/>
                  <a:t>29,7 Mio. </a:t>
                </a:r>
              </a:p>
              <a:p>
                <a:endParaRPr lang="de-DE" dirty="0"/>
              </a:p>
              <a:p>
                <a:pPr marL="0" indent="0">
                  <a:buNone/>
                </a:pPr>
                <a:r>
                  <a:rPr lang="en-US" sz="1400" dirty="0"/>
                  <a:t>Stand: 17. Feb. 2022</a:t>
                </a:r>
                <a:br>
                  <a:rPr lang="en-US" sz="1400" dirty="0"/>
                </a:br>
                <a:r>
                  <a:rPr lang="en-US" sz="1400" dirty="0"/>
                  <a:t>KI: 23,1 Mio. – 39 Mio.</a:t>
                </a:r>
                <a:endParaRPr lang="en-DE" sz="1400" dirty="0"/>
              </a:p>
              <a:p>
                <a:endParaRPr lang="en-US" dirty="0"/>
              </a:p>
            </p:txBody>
          </p:sp>
        </mc:Choice>
        <mc:Fallback xmlns="">
          <p:sp>
            <p:nvSpPr>
              <p:cNvPr id="2" name="Text Placeholder 1">
                <a:extLst>
                  <a:ext uri="{FF2B5EF4-FFF2-40B4-BE49-F238E27FC236}">
                    <a16:creationId xmlns:a16="http://schemas.microsoft.com/office/drawing/2014/main" id="{9E6DF82B-1935-DE49-81D7-474E4C20926B}"/>
                  </a:ext>
                </a:extLst>
              </p:cNvPr>
              <p:cNvSpPr>
                <a:spLocks noGrp="1" noRot="1" noChangeAspect="1" noMove="1" noResize="1" noEditPoints="1" noAdjustHandles="1" noChangeArrowheads="1" noChangeShapeType="1" noTextEdit="1"/>
              </p:cNvSpPr>
              <p:nvPr>
                <p:ph type="body" sz="quarter" idx="13"/>
              </p:nvPr>
            </p:nvSpPr>
            <p:spPr>
              <a:xfrm>
                <a:off x="457200" y="1426319"/>
                <a:ext cx="5369442" cy="3244635"/>
              </a:xfrm>
              <a:blipFill>
                <a:blip r:embed="rId2"/>
                <a:stretch>
                  <a:fillRect l="-2837" t="-2734"/>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2711ED17-82F5-9045-8565-068978EF43AB}"/>
              </a:ext>
            </a:extLst>
          </p:cNvPr>
          <p:cNvSpPr>
            <a:spLocks noGrp="1"/>
          </p:cNvSpPr>
          <p:nvPr>
            <p:ph type="dt" sz="half" idx="10"/>
          </p:nvPr>
        </p:nvSpPr>
        <p:spPr/>
        <p:txBody>
          <a:bodyPr/>
          <a:lstStyle/>
          <a:p>
            <a:r>
              <a:rPr lang="de-DE"/>
              <a:t>25. Februar 2022</a:t>
            </a:r>
            <a:endParaRPr lang="de-DE" dirty="0"/>
          </a:p>
        </p:txBody>
      </p:sp>
      <p:sp>
        <p:nvSpPr>
          <p:cNvPr id="4" name="Footer Placeholder 3">
            <a:extLst>
              <a:ext uri="{FF2B5EF4-FFF2-40B4-BE49-F238E27FC236}">
                <a16:creationId xmlns:a16="http://schemas.microsoft.com/office/drawing/2014/main" id="{E0CDF19D-E2CD-2248-A16C-C41ACAF9E9B4}"/>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4BB35639-0AFA-6C4C-9B14-35CCBDEEA46A}"/>
              </a:ext>
            </a:extLst>
          </p:cNvPr>
          <p:cNvSpPr>
            <a:spLocks noGrp="1"/>
          </p:cNvSpPr>
          <p:nvPr>
            <p:ph type="sldNum" sz="quarter" idx="12"/>
          </p:nvPr>
        </p:nvSpPr>
        <p:spPr/>
        <p:txBody>
          <a:bodyPr/>
          <a:lstStyle/>
          <a:p>
            <a:fld id="{162A217B-ED1C-D84B-8478-63C77FA79618}" type="slidenum">
              <a:rPr lang="de-DE" smtClean="0"/>
              <a:t>4</a:t>
            </a:fld>
            <a:endParaRPr lang="de-DE"/>
          </a:p>
        </p:txBody>
      </p:sp>
      <p:sp>
        <p:nvSpPr>
          <p:cNvPr id="6" name="Title 5">
            <a:extLst>
              <a:ext uri="{FF2B5EF4-FFF2-40B4-BE49-F238E27FC236}">
                <a16:creationId xmlns:a16="http://schemas.microsoft.com/office/drawing/2014/main" id="{B7B1274D-7C93-6D40-BF72-1731053BE449}"/>
              </a:ext>
            </a:extLst>
          </p:cNvPr>
          <p:cNvSpPr>
            <a:spLocks noGrp="1"/>
          </p:cNvSpPr>
          <p:nvPr>
            <p:ph type="title"/>
          </p:nvPr>
        </p:nvSpPr>
        <p:spPr/>
        <p:txBody>
          <a:bodyPr/>
          <a:lstStyle/>
          <a:p>
            <a:r>
              <a:rPr lang="en-US" dirty="0" err="1"/>
              <a:t>Aktive</a:t>
            </a:r>
            <a:r>
              <a:rPr lang="en-US" dirty="0"/>
              <a:t> </a:t>
            </a:r>
            <a:r>
              <a:rPr lang="en-US" dirty="0" err="1"/>
              <a:t>Nutzende</a:t>
            </a:r>
            <a:r>
              <a:rPr lang="en-US" dirty="0"/>
              <a:t> – </a:t>
            </a:r>
            <a:r>
              <a:rPr lang="en-US" dirty="0" err="1"/>
              <a:t>Warnende</a:t>
            </a:r>
            <a:endParaRPr lang="en-US" dirty="0"/>
          </a:p>
        </p:txBody>
      </p:sp>
      <p:pic>
        <p:nvPicPr>
          <p:cNvPr id="9" name="Picture 8">
            <a:extLst>
              <a:ext uri="{FF2B5EF4-FFF2-40B4-BE49-F238E27FC236}">
                <a16:creationId xmlns:a16="http://schemas.microsoft.com/office/drawing/2014/main" id="{CC38FB30-3436-0648-A1A5-9782F9967ECD}"/>
              </a:ext>
            </a:extLst>
          </p:cNvPr>
          <p:cNvPicPr>
            <a:picLocks noChangeAspect="1"/>
          </p:cNvPicPr>
          <p:nvPr/>
        </p:nvPicPr>
        <p:blipFill>
          <a:blip r:embed="rId3"/>
          <a:stretch>
            <a:fillRect/>
          </a:stretch>
        </p:blipFill>
        <p:spPr>
          <a:xfrm>
            <a:off x="4805916" y="2037818"/>
            <a:ext cx="4338084" cy="3003289"/>
          </a:xfrm>
          <a:prstGeom prst="rect">
            <a:avLst/>
          </a:prstGeom>
        </p:spPr>
      </p:pic>
    </p:spTree>
    <p:extLst>
      <p:ext uri="{BB962C8B-B14F-4D97-AF65-F5344CB8AC3E}">
        <p14:creationId xmlns:p14="http://schemas.microsoft.com/office/powerpoint/2010/main" val="73153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9E6DF82B-1935-DE49-81D7-474E4C20926B}"/>
                  </a:ext>
                </a:extLst>
              </p:cNvPr>
              <p:cNvSpPr>
                <a:spLocks noGrp="1"/>
              </p:cNvSpPr>
              <p:nvPr>
                <p:ph type="body" sz="quarter" idx="13"/>
              </p:nvPr>
            </p:nvSpPr>
            <p:spPr>
              <a:xfrm>
                <a:off x="457200" y="1426319"/>
                <a:ext cx="5369442" cy="3244635"/>
              </a:xfrm>
            </p:spPr>
            <p:txBody>
              <a:bodyPr/>
              <a:lstStyle/>
              <a:p>
                <a:pPr marL="0" indent="0">
                  <a:buNone/>
                </a:pPr>
                <a14:m>
                  <m:oMath xmlns:m="http://schemas.openxmlformats.org/officeDocument/2006/math">
                    <m:r>
                      <m:rPr>
                        <m:nor/>
                      </m:rPr>
                      <a:rPr lang="de-DE" smtClean="0"/>
                      <m:t>aktive</m:t>
                    </m:r>
                    <m:r>
                      <m:rPr>
                        <m:nor/>
                      </m:rPr>
                      <a:rPr lang="de-DE" smtClean="0"/>
                      <m:t> </m:t>
                    </m:r>
                    <m:r>
                      <m:rPr>
                        <m:nor/>
                      </m:rPr>
                      <a:rPr lang="de-DE" smtClean="0"/>
                      <m:t>Nutzende</m:t>
                    </m:r>
                  </m:oMath>
                </a14:m>
                <a:r>
                  <a:rPr lang="de-DE" dirty="0"/>
                  <a:t> </a:t>
                </a:r>
                <a14:m>
                  <m:oMath xmlns:m="http://schemas.openxmlformats.org/officeDocument/2006/math">
                    <m:r>
                      <a:rPr lang="de-DE">
                        <a:latin typeface="Cambria Math" panose="02040503050406030204" pitchFamily="18" charset="0"/>
                      </a:rPr>
                      <m:t>≃</m:t>
                    </m:r>
                    <m:f>
                      <m:fPr>
                        <m:ctrlPr>
                          <a:rPr lang="en-DE" i="1">
                            <a:latin typeface="Cambria Math" panose="02040503050406030204" pitchFamily="18" charset="0"/>
                          </a:rPr>
                        </m:ctrlPr>
                      </m:fPr>
                      <m:num>
                        <m:r>
                          <m:rPr>
                            <m:nor/>
                          </m:rPr>
                          <a:rPr lang="de-DE"/>
                          <m:t>Datenspendende</m:t>
                        </m:r>
                      </m:num>
                      <m:den>
                        <m:r>
                          <m:rPr>
                            <m:nor/>
                          </m:rPr>
                          <a:rPr lang="de-DE"/>
                          <m:t>Spendera</m:t>
                        </m:r>
                        <m:r>
                          <m:rPr>
                            <m:nor/>
                          </m:rPr>
                          <a:rPr lang="de-DE" b="0" i="0" smtClean="0"/>
                          <m:t>n</m:t>
                        </m:r>
                        <m:r>
                          <m:rPr>
                            <m:nor/>
                          </m:rPr>
                          <a:rPr lang="de-DE"/>
                          <m:t>te</m:t>
                        </m:r>
                        <m:r>
                          <m:rPr>
                            <m:nor/>
                          </m:rPr>
                          <a:rPr lang="de-DE" b="0" i="0" smtClean="0"/>
                          <m:t>il</m:t>
                        </m:r>
                      </m:den>
                    </m:f>
                  </m:oMath>
                </a14:m>
                <a:endParaRPr lang="de-DE" i="1" dirty="0"/>
              </a:p>
              <a:p>
                <a:pPr marL="0" indent="0">
                  <a:buNone/>
                </a:pPr>
                <a14:m>
                  <m:oMathPara xmlns:m="http://schemas.openxmlformats.org/officeDocument/2006/math">
                    <m:oMathParaPr>
                      <m:jc m:val="left"/>
                    </m:oMathParaPr>
                    <m:oMath xmlns:m="http://schemas.openxmlformats.org/officeDocument/2006/math">
                      <m:r>
                        <a:rPr lang="de-DE">
                          <a:latin typeface="Cambria Math" panose="02040503050406030204" pitchFamily="18" charset="0"/>
                        </a:rPr>
                        <m:t>≃</m:t>
                      </m:r>
                      <m:r>
                        <m:rPr>
                          <m:nor/>
                        </m:rPr>
                        <a:rPr lang="de-DE"/>
                        <m:t>Datenspendende</m:t>
                      </m:r>
                      <m:r>
                        <a:rPr lang="de-DE">
                          <a:latin typeface="Cambria Math" panose="02040503050406030204" pitchFamily="18" charset="0"/>
                        </a:rPr>
                        <m:t>⋅</m:t>
                      </m:r>
                      <m:f>
                        <m:fPr>
                          <m:ctrlPr>
                            <a:rPr lang="en-DE" i="1">
                              <a:latin typeface="Cambria Math" panose="02040503050406030204" pitchFamily="18" charset="0"/>
                            </a:rPr>
                          </m:ctrlPr>
                        </m:fPr>
                        <m:num>
                          <m:r>
                            <m:rPr>
                              <m:nor/>
                            </m:rPr>
                            <a:rPr lang="de-DE"/>
                            <m:t>reg</m:t>
                          </m:r>
                          <m:r>
                            <m:rPr>
                              <m:nor/>
                            </m:rPr>
                            <a:rPr lang="de-DE" b="0" i="0" smtClean="0"/>
                            <m:t>.</m:t>
                          </m:r>
                          <m:r>
                            <m:rPr>
                              <m:nor/>
                            </m:rPr>
                            <a:rPr lang="de-DE"/>
                            <m:t> </m:t>
                          </m:r>
                          <m:r>
                            <m:rPr>
                              <m:nor/>
                            </m:rPr>
                            <a:rPr lang="de-DE"/>
                            <m:t>Testergebnisse</m:t>
                          </m:r>
                        </m:num>
                        <m:den>
                          <m:r>
                            <m:rPr>
                              <m:nor/>
                            </m:rPr>
                            <a:rPr lang="de-DE"/>
                            <m:t>gesp</m:t>
                          </m:r>
                          <m:r>
                            <m:rPr>
                              <m:nor/>
                            </m:rPr>
                            <a:rPr lang="de-DE" b="0" i="0" smtClean="0"/>
                            <m:t>.</m:t>
                          </m:r>
                          <m:r>
                            <m:rPr>
                              <m:nor/>
                            </m:rPr>
                            <a:rPr lang="de-DE"/>
                            <m:t> </m:t>
                          </m:r>
                          <m:r>
                            <m:rPr>
                              <m:nor/>
                            </m:rPr>
                            <a:rPr lang="de-DE"/>
                            <m:t>Testergebnisse</m:t>
                          </m:r>
                        </m:den>
                      </m:f>
                    </m:oMath>
                  </m:oMathPara>
                </a14:m>
                <a:endParaRPr lang="de-DE" dirty="0"/>
              </a:p>
              <a:p>
                <a:pPr marL="0" indent="0">
                  <a:buNone/>
                </a:pPr>
                <a:endParaRPr lang="de-DE" dirty="0"/>
              </a:p>
              <a:p>
                <a:r>
                  <a:rPr lang="de-DE" dirty="0"/>
                  <a:t>aktive Nutzende:</a:t>
                </a:r>
                <a:br>
                  <a:rPr lang="de-DE" dirty="0"/>
                </a:br>
                <a:r>
                  <a:rPr lang="de-DE" b="1" dirty="0"/>
                  <a:t>29,4 Mio. </a:t>
                </a:r>
              </a:p>
              <a:p>
                <a:endParaRPr lang="de-DE" dirty="0"/>
              </a:p>
              <a:p>
                <a:pPr marL="0" indent="0">
                  <a:buNone/>
                </a:pPr>
                <a:r>
                  <a:rPr lang="en-US" sz="1400" dirty="0"/>
                  <a:t>Stand: 17. Feb. 2022</a:t>
                </a:r>
                <a:br>
                  <a:rPr lang="en-US" sz="1400" dirty="0"/>
                </a:br>
                <a:r>
                  <a:rPr lang="en-US" sz="1400" dirty="0"/>
                  <a:t>KI: </a:t>
                </a:r>
                <a:r>
                  <a:rPr lang="de-DE" sz="1400" dirty="0"/>
                  <a:t>25,8 Mio. – 33,6 Mio.</a:t>
                </a:r>
                <a:r>
                  <a:rPr lang="en-DE" sz="1400" dirty="0"/>
                  <a:t> </a:t>
                </a:r>
                <a:endParaRPr lang="de-DE" sz="1400" dirty="0"/>
              </a:p>
            </p:txBody>
          </p:sp>
        </mc:Choice>
        <mc:Fallback>
          <p:sp>
            <p:nvSpPr>
              <p:cNvPr id="2" name="Text Placeholder 1">
                <a:extLst>
                  <a:ext uri="{FF2B5EF4-FFF2-40B4-BE49-F238E27FC236}">
                    <a16:creationId xmlns:a16="http://schemas.microsoft.com/office/drawing/2014/main" id="{9E6DF82B-1935-DE49-81D7-474E4C20926B}"/>
                  </a:ext>
                </a:extLst>
              </p:cNvPr>
              <p:cNvSpPr>
                <a:spLocks noGrp="1" noRot="1" noChangeAspect="1" noMove="1" noResize="1" noEditPoints="1" noAdjustHandles="1" noChangeArrowheads="1" noChangeShapeType="1" noTextEdit="1"/>
              </p:cNvSpPr>
              <p:nvPr>
                <p:ph type="body" sz="quarter" idx="13"/>
              </p:nvPr>
            </p:nvSpPr>
            <p:spPr>
              <a:xfrm>
                <a:off x="457200" y="1426319"/>
                <a:ext cx="5369442" cy="3244635"/>
              </a:xfrm>
              <a:blipFill>
                <a:blip r:embed="rId2"/>
                <a:stretch>
                  <a:fillRect l="-2724"/>
                </a:stretch>
              </a:blipFill>
            </p:spPr>
            <p:txBody>
              <a:bodyPr/>
              <a:lstStyle/>
              <a:p>
                <a:r>
                  <a:rPr lang="de-DE">
                    <a:noFill/>
                  </a:rPr>
                  <a:t> </a:t>
                </a:r>
              </a:p>
            </p:txBody>
          </p:sp>
        </mc:Fallback>
      </mc:AlternateContent>
      <p:sp>
        <p:nvSpPr>
          <p:cNvPr id="3" name="Date Placeholder 2">
            <a:extLst>
              <a:ext uri="{FF2B5EF4-FFF2-40B4-BE49-F238E27FC236}">
                <a16:creationId xmlns:a16="http://schemas.microsoft.com/office/drawing/2014/main" id="{2711ED17-82F5-9045-8565-068978EF43AB}"/>
              </a:ext>
            </a:extLst>
          </p:cNvPr>
          <p:cNvSpPr>
            <a:spLocks noGrp="1"/>
          </p:cNvSpPr>
          <p:nvPr>
            <p:ph type="dt" sz="half" idx="10"/>
          </p:nvPr>
        </p:nvSpPr>
        <p:spPr/>
        <p:txBody>
          <a:bodyPr/>
          <a:lstStyle/>
          <a:p>
            <a:r>
              <a:rPr lang="de-DE"/>
              <a:t>25. Februar 2022</a:t>
            </a:r>
            <a:endParaRPr lang="de-DE" dirty="0"/>
          </a:p>
        </p:txBody>
      </p:sp>
      <p:sp>
        <p:nvSpPr>
          <p:cNvPr id="4" name="Footer Placeholder 3">
            <a:extLst>
              <a:ext uri="{FF2B5EF4-FFF2-40B4-BE49-F238E27FC236}">
                <a16:creationId xmlns:a16="http://schemas.microsoft.com/office/drawing/2014/main" id="{E0CDF19D-E2CD-2248-A16C-C41ACAF9E9B4}"/>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4BB35639-0AFA-6C4C-9B14-35CCBDEEA46A}"/>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6" name="Title 5">
            <a:extLst>
              <a:ext uri="{FF2B5EF4-FFF2-40B4-BE49-F238E27FC236}">
                <a16:creationId xmlns:a16="http://schemas.microsoft.com/office/drawing/2014/main" id="{B7B1274D-7C93-6D40-BF72-1731053BE449}"/>
              </a:ext>
            </a:extLst>
          </p:cNvPr>
          <p:cNvSpPr>
            <a:spLocks noGrp="1"/>
          </p:cNvSpPr>
          <p:nvPr>
            <p:ph type="title"/>
          </p:nvPr>
        </p:nvSpPr>
        <p:spPr/>
        <p:txBody>
          <a:bodyPr/>
          <a:lstStyle/>
          <a:p>
            <a:r>
              <a:rPr lang="en-US" dirty="0" err="1"/>
              <a:t>Aktive</a:t>
            </a:r>
            <a:r>
              <a:rPr lang="en-US" dirty="0"/>
              <a:t> </a:t>
            </a:r>
            <a:r>
              <a:rPr lang="en-US" dirty="0" err="1"/>
              <a:t>Nutzende</a:t>
            </a:r>
            <a:r>
              <a:rPr lang="en-US" dirty="0"/>
              <a:t> – CWA-</a:t>
            </a:r>
            <a:r>
              <a:rPr lang="en-US" dirty="0" err="1"/>
              <a:t>Datenspende</a:t>
            </a:r>
            <a:endParaRPr lang="en-US" dirty="0"/>
          </a:p>
        </p:txBody>
      </p:sp>
      <p:pic>
        <p:nvPicPr>
          <p:cNvPr id="9" name="Picture 8">
            <a:extLst>
              <a:ext uri="{FF2B5EF4-FFF2-40B4-BE49-F238E27FC236}">
                <a16:creationId xmlns:a16="http://schemas.microsoft.com/office/drawing/2014/main" id="{4D780675-FECD-E149-9FB0-7EAE792C18FB}"/>
              </a:ext>
            </a:extLst>
          </p:cNvPr>
          <p:cNvPicPr>
            <a:picLocks noChangeAspect="1"/>
          </p:cNvPicPr>
          <p:nvPr/>
        </p:nvPicPr>
        <p:blipFill>
          <a:blip r:embed="rId3"/>
          <a:stretch>
            <a:fillRect/>
          </a:stretch>
        </p:blipFill>
        <p:spPr>
          <a:xfrm>
            <a:off x="4777579" y="1881278"/>
            <a:ext cx="4366421" cy="3022907"/>
          </a:xfrm>
          <a:prstGeom prst="rect">
            <a:avLst/>
          </a:prstGeom>
        </p:spPr>
      </p:pic>
    </p:spTree>
    <p:extLst>
      <p:ext uri="{BB962C8B-B14F-4D97-AF65-F5344CB8AC3E}">
        <p14:creationId xmlns:p14="http://schemas.microsoft.com/office/powerpoint/2010/main" val="215111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069C1-0C5A-9444-9171-E4501A775D3C}"/>
              </a:ext>
            </a:extLst>
          </p:cNvPr>
          <p:cNvSpPr>
            <a:spLocks noGrp="1"/>
          </p:cNvSpPr>
          <p:nvPr>
            <p:ph type="body" sz="quarter" idx="13"/>
          </p:nvPr>
        </p:nvSpPr>
        <p:spPr>
          <a:xfrm>
            <a:off x="457200" y="1426319"/>
            <a:ext cx="3690392" cy="3244635"/>
          </a:xfrm>
        </p:spPr>
        <p:txBody>
          <a:bodyPr>
            <a:normAutofit lnSpcReduction="10000"/>
          </a:bodyPr>
          <a:lstStyle/>
          <a:p>
            <a:r>
              <a:rPr lang="de-DE" dirty="0"/>
              <a:t>Wechsel des Smartphones </a:t>
            </a:r>
            <a:br>
              <a:rPr lang="de-DE" dirty="0"/>
            </a:br>
            <a:r>
              <a:rPr lang="de-DE" dirty="0"/>
              <a:t>nach ca. 2,6 Jahren</a:t>
            </a:r>
          </a:p>
          <a:p>
            <a:r>
              <a:rPr lang="de-DE" dirty="0"/>
              <a:t>1,7 Jahre (620 Tage) </a:t>
            </a:r>
            <a:br>
              <a:rPr lang="de-DE" dirty="0"/>
            </a:br>
            <a:r>
              <a:rPr lang="de-DE" dirty="0"/>
              <a:t>CWA-Betrieb</a:t>
            </a:r>
          </a:p>
          <a:p>
            <a:r>
              <a:rPr lang="de-DE" dirty="0"/>
              <a:t>ergibt </a:t>
            </a:r>
            <a:br>
              <a:rPr lang="de-DE" dirty="0"/>
            </a:br>
            <a:r>
              <a:rPr lang="de-DE" dirty="0"/>
              <a:t>39,3% „Neuinstallationen“</a:t>
            </a:r>
          </a:p>
          <a:p>
            <a:r>
              <a:rPr lang="de-DE" dirty="0"/>
              <a:t>davon angenommene</a:t>
            </a:r>
            <a:br>
              <a:rPr lang="de-DE" dirty="0"/>
            </a:br>
            <a:r>
              <a:rPr lang="de-DE" dirty="0"/>
              <a:t>2/3 „Neu-Accounts“</a:t>
            </a:r>
          </a:p>
          <a:p>
            <a:r>
              <a:rPr lang="de-DE" dirty="0"/>
              <a:t>aktive Nutzende:</a:t>
            </a:r>
            <a:br>
              <a:rPr lang="de-DE" dirty="0"/>
            </a:br>
            <a:r>
              <a:rPr lang="de-DE" b="1" dirty="0"/>
              <a:t>28,3 Mio.</a:t>
            </a:r>
            <a:endParaRPr lang="en-US" b="1" dirty="0"/>
          </a:p>
        </p:txBody>
      </p:sp>
      <p:sp>
        <p:nvSpPr>
          <p:cNvPr id="3" name="Date Placeholder 2">
            <a:extLst>
              <a:ext uri="{FF2B5EF4-FFF2-40B4-BE49-F238E27FC236}">
                <a16:creationId xmlns:a16="http://schemas.microsoft.com/office/drawing/2014/main" id="{AE36B6C1-79E7-E54B-9392-820DFB05E695}"/>
              </a:ext>
            </a:extLst>
          </p:cNvPr>
          <p:cNvSpPr>
            <a:spLocks noGrp="1"/>
          </p:cNvSpPr>
          <p:nvPr>
            <p:ph type="dt" sz="half" idx="10"/>
          </p:nvPr>
        </p:nvSpPr>
        <p:spPr/>
        <p:txBody>
          <a:bodyPr/>
          <a:lstStyle/>
          <a:p>
            <a:r>
              <a:rPr lang="de-DE"/>
              <a:t>25. Februar 2022</a:t>
            </a:r>
            <a:endParaRPr lang="de-DE" dirty="0"/>
          </a:p>
        </p:txBody>
      </p:sp>
      <p:sp>
        <p:nvSpPr>
          <p:cNvPr id="4" name="Footer Placeholder 3">
            <a:extLst>
              <a:ext uri="{FF2B5EF4-FFF2-40B4-BE49-F238E27FC236}">
                <a16:creationId xmlns:a16="http://schemas.microsoft.com/office/drawing/2014/main" id="{5C0920EF-7B50-364E-AF3D-0966FCE75167}"/>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1DED6226-3218-1F46-8123-189064D7A4F0}"/>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6" name="Title 5">
            <a:extLst>
              <a:ext uri="{FF2B5EF4-FFF2-40B4-BE49-F238E27FC236}">
                <a16:creationId xmlns:a16="http://schemas.microsoft.com/office/drawing/2014/main" id="{91952D52-CB7F-1546-9C51-00DD9E98A184}"/>
              </a:ext>
            </a:extLst>
          </p:cNvPr>
          <p:cNvSpPr>
            <a:spLocks noGrp="1"/>
          </p:cNvSpPr>
          <p:nvPr>
            <p:ph type="title"/>
          </p:nvPr>
        </p:nvSpPr>
        <p:spPr/>
        <p:txBody>
          <a:bodyPr/>
          <a:lstStyle/>
          <a:p>
            <a:r>
              <a:rPr lang="en-US" dirty="0" err="1"/>
              <a:t>Aktive</a:t>
            </a:r>
            <a:r>
              <a:rPr lang="en-US" dirty="0"/>
              <a:t> </a:t>
            </a:r>
            <a:r>
              <a:rPr lang="en-US" dirty="0" err="1"/>
              <a:t>Nutzende</a:t>
            </a:r>
            <a:r>
              <a:rPr lang="en-US" dirty="0"/>
              <a:t> – </a:t>
            </a:r>
            <a:r>
              <a:rPr lang="en-US" dirty="0" err="1"/>
              <a:t>Heuristik</a:t>
            </a:r>
            <a:endParaRPr lang="en-US" dirty="0"/>
          </a:p>
        </p:txBody>
      </p:sp>
      <p:pic>
        <p:nvPicPr>
          <p:cNvPr id="8" name="Picture 7">
            <a:extLst>
              <a:ext uri="{FF2B5EF4-FFF2-40B4-BE49-F238E27FC236}">
                <a16:creationId xmlns:a16="http://schemas.microsoft.com/office/drawing/2014/main" id="{5334D6AE-56FD-044C-AB17-5283FD71C901}"/>
              </a:ext>
            </a:extLst>
          </p:cNvPr>
          <p:cNvPicPr>
            <a:picLocks noChangeAspect="1"/>
          </p:cNvPicPr>
          <p:nvPr/>
        </p:nvPicPr>
        <p:blipFill>
          <a:blip r:embed="rId2"/>
          <a:stretch>
            <a:fillRect/>
          </a:stretch>
        </p:blipFill>
        <p:spPr>
          <a:xfrm>
            <a:off x="4147592" y="1304540"/>
            <a:ext cx="4862598" cy="3366414"/>
          </a:xfrm>
          <a:prstGeom prst="rect">
            <a:avLst/>
          </a:prstGeom>
        </p:spPr>
      </p:pic>
    </p:spTree>
    <p:extLst>
      <p:ext uri="{BB962C8B-B14F-4D97-AF65-F5344CB8AC3E}">
        <p14:creationId xmlns:p14="http://schemas.microsoft.com/office/powerpoint/2010/main" val="394165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0017B-269F-144D-B6FE-328C5C501860}"/>
              </a:ext>
            </a:extLst>
          </p:cNvPr>
          <p:cNvSpPr>
            <a:spLocks noGrp="1"/>
          </p:cNvSpPr>
          <p:nvPr>
            <p:ph type="body" sz="quarter" idx="13"/>
          </p:nvPr>
        </p:nvSpPr>
        <p:spPr>
          <a:xfrm>
            <a:off x="457200" y="1426319"/>
            <a:ext cx="3785191" cy="3244635"/>
          </a:xfrm>
        </p:spPr>
        <p:txBody>
          <a:bodyPr/>
          <a:lstStyle/>
          <a:p>
            <a:r>
              <a:rPr lang="de-DE" dirty="0"/>
              <a:t>aktive Apps/Endgeräte:</a:t>
            </a:r>
            <a:br>
              <a:rPr lang="de-DE" dirty="0"/>
            </a:br>
            <a:r>
              <a:rPr lang="de-DE" dirty="0"/>
              <a:t>16,5 Mio.</a:t>
            </a:r>
          </a:p>
          <a:p>
            <a:r>
              <a:rPr lang="de-DE" dirty="0"/>
              <a:t>“aktive Nutzende” (nach Definition von Google):</a:t>
            </a:r>
            <a:br>
              <a:rPr lang="de-DE" dirty="0"/>
            </a:br>
            <a:r>
              <a:rPr lang="de-DE" dirty="0"/>
              <a:t>15,2 Mio. </a:t>
            </a:r>
          </a:p>
          <a:p>
            <a:r>
              <a:rPr lang="de-DE" dirty="0"/>
              <a:t>(monatlich) aktive Nutzende: </a:t>
            </a:r>
            <a:r>
              <a:rPr lang="de-DE" b="1" dirty="0"/>
              <a:t>13,8 Mio.</a:t>
            </a:r>
          </a:p>
          <a:p>
            <a:pPr marL="0" indent="0">
              <a:buNone/>
            </a:pPr>
            <a:endParaRPr lang="de-DE" dirty="0"/>
          </a:p>
          <a:p>
            <a:pPr marL="0" indent="0">
              <a:buNone/>
            </a:pPr>
            <a:r>
              <a:rPr lang="en-US" sz="1400" dirty="0"/>
              <a:t>Stand: 18. Feb. 2022</a:t>
            </a:r>
          </a:p>
        </p:txBody>
      </p:sp>
      <p:sp>
        <p:nvSpPr>
          <p:cNvPr id="3" name="Date Placeholder 2">
            <a:extLst>
              <a:ext uri="{FF2B5EF4-FFF2-40B4-BE49-F238E27FC236}">
                <a16:creationId xmlns:a16="http://schemas.microsoft.com/office/drawing/2014/main" id="{1FBF2C6A-8D41-894C-AA8D-10C9935F589F}"/>
              </a:ext>
            </a:extLst>
          </p:cNvPr>
          <p:cNvSpPr>
            <a:spLocks noGrp="1"/>
          </p:cNvSpPr>
          <p:nvPr>
            <p:ph type="dt" sz="half" idx="10"/>
          </p:nvPr>
        </p:nvSpPr>
        <p:spPr/>
        <p:txBody>
          <a:bodyPr/>
          <a:lstStyle/>
          <a:p>
            <a:r>
              <a:rPr lang="de-DE" dirty="0"/>
              <a:t>25. Februar 2022</a:t>
            </a:r>
          </a:p>
        </p:txBody>
      </p:sp>
      <p:sp>
        <p:nvSpPr>
          <p:cNvPr id="4" name="Footer Placeholder 3">
            <a:extLst>
              <a:ext uri="{FF2B5EF4-FFF2-40B4-BE49-F238E27FC236}">
                <a16:creationId xmlns:a16="http://schemas.microsoft.com/office/drawing/2014/main" id="{85CE1BE1-0CCB-D845-A336-0B70B40BAA29}"/>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FC4EEF94-B0C3-5749-BF4D-8298C9EBEB5F}"/>
              </a:ext>
            </a:extLst>
          </p:cNvPr>
          <p:cNvSpPr>
            <a:spLocks noGrp="1"/>
          </p:cNvSpPr>
          <p:nvPr>
            <p:ph type="sldNum" sz="quarter" idx="12"/>
          </p:nvPr>
        </p:nvSpPr>
        <p:spPr/>
        <p:txBody>
          <a:bodyPr/>
          <a:lstStyle/>
          <a:p>
            <a:fld id="{162A217B-ED1C-D84B-8478-63C77FA79618}" type="slidenum">
              <a:rPr lang="de-DE" smtClean="0"/>
              <a:t>7</a:t>
            </a:fld>
            <a:endParaRPr lang="de-DE"/>
          </a:p>
        </p:txBody>
      </p:sp>
      <p:sp>
        <p:nvSpPr>
          <p:cNvPr id="6" name="Title 5">
            <a:extLst>
              <a:ext uri="{FF2B5EF4-FFF2-40B4-BE49-F238E27FC236}">
                <a16:creationId xmlns:a16="http://schemas.microsoft.com/office/drawing/2014/main" id="{F2C3216F-072E-E94F-9FE1-EF5C5A3BD01D}"/>
              </a:ext>
            </a:extLst>
          </p:cNvPr>
          <p:cNvSpPr>
            <a:spLocks noGrp="1"/>
          </p:cNvSpPr>
          <p:nvPr>
            <p:ph type="title"/>
          </p:nvPr>
        </p:nvSpPr>
        <p:spPr/>
        <p:txBody>
          <a:bodyPr/>
          <a:lstStyle/>
          <a:p>
            <a:r>
              <a:rPr lang="en-US" dirty="0" err="1"/>
              <a:t>Aktive</a:t>
            </a:r>
            <a:r>
              <a:rPr lang="en-US" dirty="0"/>
              <a:t> </a:t>
            </a:r>
            <a:r>
              <a:rPr lang="en-US" dirty="0" err="1"/>
              <a:t>Nutzende</a:t>
            </a:r>
            <a:r>
              <a:rPr lang="en-US" dirty="0"/>
              <a:t> – Google Play Store</a:t>
            </a:r>
          </a:p>
        </p:txBody>
      </p:sp>
      <p:pic>
        <p:nvPicPr>
          <p:cNvPr id="8" name="Picture 7">
            <a:extLst>
              <a:ext uri="{FF2B5EF4-FFF2-40B4-BE49-F238E27FC236}">
                <a16:creationId xmlns:a16="http://schemas.microsoft.com/office/drawing/2014/main" id="{0D7D90F0-A1F5-AB4C-8B0F-434EAB2DDEE7}"/>
              </a:ext>
            </a:extLst>
          </p:cNvPr>
          <p:cNvPicPr>
            <a:picLocks noChangeAspect="1"/>
          </p:cNvPicPr>
          <p:nvPr/>
        </p:nvPicPr>
        <p:blipFill>
          <a:blip r:embed="rId3"/>
          <a:stretch>
            <a:fillRect/>
          </a:stretch>
        </p:blipFill>
        <p:spPr>
          <a:xfrm>
            <a:off x="4463558" y="1158949"/>
            <a:ext cx="4510393" cy="3608314"/>
          </a:xfrm>
          <a:prstGeom prst="rect">
            <a:avLst/>
          </a:prstGeom>
        </p:spPr>
      </p:pic>
    </p:spTree>
    <p:extLst>
      <p:ext uri="{BB962C8B-B14F-4D97-AF65-F5344CB8AC3E}">
        <p14:creationId xmlns:p14="http://schemas.microsoft.com/office/powerpoint/2010/main" val="229820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CC989-0483-274A-9571-DF86CF869233}"/>
              </a:ext>
            </a:extLst>
          </p:cNvPr>
          <p:cNvSpPr>
            <a:spLocks noGrp="1"/>
          </p:cNvSpPr>
          <p:nvPr>
            <p:ph type="body" sz="quarter" idx="13"/>
          </p:nvPr>
        </p:nvSpPr>
        <p:spPr>
          <a:xfrm>
            <a:off x="457200" y="1426319"/>
            <a:ext cx="3530009" cy="3244635"/>
          </a:xfrm>
        </p:spPr>
        <p:txBody>
          <a:bodyPr>
            <a:normAutofit/>
          </a:bodyPr>
          <a:lstStyle/>
          <a:p>
            <a:pPr lvl="0"/>
            <a:r>
              <a:rPr lang="de-DE" dirty="0"/>
              <a:t>(monatlich) aktive Nutzende:</a:t>
            </a:r>
            <a:br>
              <a:rPr lang="de-DE" dirty="0"/>
            </a:br>
            <a:r>
              <a:rPr lang="de-DE" b="1" dirty="0"/>
              <a:t>11,7 Mio. </a:t>
            </a:r>
            <a:endParaRPr lang="en-DE" b="1" dirty="0"/>
          </a:p>
          <a:p>
            <a:pPr marL="0" indent="0">
              <a:buNone/>
            </a:pPr>
            <a:endParaRPr lang="de-DE" dirty="0"/>
          </a:p>
          <a:p>
            <a:pPr marL="0" indent="0">
              <a:buNone/>
            </a:pPr>
            <a:r>
              <a:rPr lang="de-DE" sz="1400" dirty="0"/>
              <a:t> </a:t>
            </a:r>
            <a:r>
              <a:rPr lang="en-US" sz="1400" dirty="0"/>
              <a:t>Stand: 16. Feb. 2022</a:t>
            </a:r>
          </a:p>
        </p:txBody>
      </p:sp>
      <p:sp>
        <p:nvSpPr>
          <p:cNvPr id="3" name="Date Placeholder 2">
            <a:extLst>
              <a:ext uri="{FF2B5EF4-FFF2-40B4-BE49-F238E27FC236}">
                <a16:creationId xmlns:a16="http://schemas.microsoft.com/office/drawing/2014/main" id="{8BEDA595-06AD-8047-9F54-1DD5FA84D9C6}"/>
              </a:ext>
            </a:extLst>
          </p:cNvPr>
          <p:cNvSpPr>
            <a:spLocks noGrp="1"/>
          </p:cNvSpPr>
          <p:nvPr>
            <p:ph type="dt" sz="half" idx="10"/>
          </p:nvPr>
        </p:nvSpPr>
        <p:spPr/>
        <p:txBody>
          <a:bodyPr/>
          <a:lstStyle/>
          <a:p>
            <a:r>
              <a:rPr lang="de-DE"/>
              <a:t>25. Februar 2022</a:t>
            </a:r>
            <a:endParaRPr lang="de-DE" dirty="0"/>
          </a:p>
        </p:txBody>
      </p:sp>
      <p:sp>
        <p:nvSpPr>
          <p:cNvPr id="4" name="Footer Placeholder 3">
            <a:extLst>
              <a:ext uri="{FF2B5EF4-FFF2-40B4-BE49-F238E27FC236}">
                <a16:creationId xmlns:a16="http://schemas.microsoft.com/office/drawing/2014/main" id="{9FB118E0-BC9C-AD4A-9E72-A522DDB934CC}"/>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541B827B-549F-A64E-A759-4234D37ADB0D}"/>
              </a:ext>
            </a:extLst>
          </p:cNvPr>
          <p:cNvSpPr>
            <a:spLocks noGrp="1"/>
          </p:cNvSpPr>
          <p:nvPr>
            <p:ph type="sldNum" sz="quarter" idx="12"/>
          </p:nvPr>
        </p:nvSpPr>
        <p:spPr/>
        <p:txBody>
          <a:bodyPr/>
          <a:lstStyle/>
          <a:p>
            <a:fld id="{162A217B-ED1C-D84B-8478-63C77FA79618}" type="slidenum">
              <a:rPr lang="de-DE" smtClean="0"/>
              <a:t>8</a:t>
            </a:fld>
            <a:endParaRPr lang="de-DE"/>
          </a:p>
        </p:txBody>
      </p:sp>
      <p:sp>
        <p:nvSpPr>
          <p:cNvPr id="6" name="Title 5">
            <a:extLst>
              <a:ext uri="{FF2B5EF4-FFF2-40B4-BE49-F238E27FC236}">
                <a16:creationId xmlns:a16="http://schemas.microsoft.com/office/drawing/2014/main" id="{B443DD00-94B6-624D-8D7C-757A9A6DEAF9}"/>
              </a:ext>
            </a:extLst>
          </p:cNvPr>
          <p:cNvSpPr>
            <a:spLocks noGrp="1"/>
          </p:cNvSpPr>
          <p:nvPr>
            <p:ph type="title"/>
          </p:nvPr>
        </p:nvSpPr>
        <p:spPr/>
        <p:txBody>
          <a:bodyPr/>
          <a:lstStyle/>
          <a:p>
            <a:r>
              <a:rPr lang="en-US" dirty="0" err="1"/>
              <a:t>Aktive</a:t>
            </a:r>
            <a:r>
              <a:rPr lang="en-US" dirty="0"/>
              <a:t> </a:t>
            </a:r>
            <a:r>
              <a:rPr lang="en-US" dirty="0" err="1"/>
              <a:t>Nutzende</a:t>
            </a:r>
            <a:r>
              <a:rPr lang="en-US" dirty="0"/>
              <a:t> – Apple App Store</a:t>
            </a:r>
          </a:p>
        </p:txBody>
      </p:sp>
      <p:pic>
        <p:nvPicPr>
          <p:cNvPr id="8" name="Picture 7">
            <a:extLst>
              <a:ext uri="{FF2B5EF4-FFF2-40B4-BE49-F238E27FC236}">
                <a16:creationId xmlns:a16="http://schemas.microsoft.com/office/drawing/2014/main" id="{B358704E-B3FE-AD47-AD3E-68350C26CCD2}"/>
              </a:ext>
            </a:extLst>
          </p:cNvPr>
          <p:cNvPicPr>
            <a:picLocks noChangeAspect="1"/>
          </p:cNvPicPr>
          <p:nvPr/>
        </p:nvPicPr>
        <p:blipFill>
          <a:blip r:embed="rId2"/>
          <a:stretch>
            <a:fillRect/>
          </a:stretch>
        </p:blipFill>
        <p:spPr>
          <a:xfrm>
            <a:off x="3987209" y="1170796"/>
            <a:ext cx="5055782" cy="3500157"/>
          </a:xfrm>
          <a:prstGeom prst="rect">
            <a:avLst/>
          </a:prstGeom>
        </p:spPr>
      </p:pic>
    </p:spTree>
    <p:extLst>
      <p:ext uri="{BB962C8B-B14F-4D97-AF65-F5344CB8AC3E}">
        <p14:creationId xmlns:p14="http://schemas.microsoft.com/office/powerpoint/2010/main" val="300514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BE754-4D37-2B48-B999-9BC08ED870EF}"/>
              </a:ext>
            </a:extLst>
          </p:cNvPr>
          <p:cNvSpPr>
            <a:spLocks noGrp="1"/>
          </p:cNvSpPr>
          <p:nvPr>
            <p:ph type="body" sz="quarter" idx="13"/>
          </p:nvPr>
        </p:nvSpPr>
        <p:spPr>
          <a:xfrm>
            <a:off x="457200" y="1426319"/>
            <a:ext cx="4561367" cy="3244635"/>
          </a:xfrm>
        </p:spPr>
        <p:txBody>
          <a:bodyPr/>
          <a:lstStyle/>
          <a:p>
            <a:r>
              <a:rPr lang="de-DE" dirty="0"/>
              <a:t>Auswertung von CWA-Backend-Daten</a:t>
            </a:r>
          </a:p>
          <a:p>
            <a:pPr lvl="1"/>
            <a:r>
              <a:rPr lang="de-DE" dirty="0"/>
              <a:t>File-Downloads (Tagesschlüssel)</a:t>
            </a:r>
          </a:p>
          <a:p>
            <a:pPr lvl="1"/>
            <a:r>
              <a:rPr lang="de-DE" dirty="0"/>
              <a:t>46 Tage </a:t>
            </a:r>
            <a:br>
              <a:rPr lang="de-DE" dirty="0"/>
            </a:br>
            <a:r>
              <a:rPr lang="de-DE" dirty="0"/>
              <a:t>4. Dez. 2021 – 19. Januar 2022</a:t>
            </a:r>
          </a:p>
          <a:p>
            <a:r>
              <a:rPr lang="de-DE" dirty="0"/>
              <a:t>aktive Nutzende:</a:t>
            </a:r>
            <a:br>
              <a:rPr lang="de-DE" dirty="0"/>
            </a:br>
            <a:r>
              <a:rPr lang="de-DE" b="1" dirty="0"/>
              <a:t>24,9 Mio.</a:t>
            </a:r>
          </a:p>
          <a:p>
            <a:pPr marL="0" indent="0">
              <a:buNone/>
            </a:pPr>
            <a:endParaRPr lang="de-DE" dirty="0"/>
          </a:p>
          <a:p>
            <a:pPr marL="0" indent="0">
              <a:buNone/>
            </a:pPr>
            <a:r>
              <a:rPr lang="de-DE" sz="1400" dirty="0"/>
              <a:t>Stand: 19. </a:t>
            </a:r>
            <a:r>
              <a:rPr lang="en-US" sz="1400" dirty="0"/>
              <a:t>Jan. 2022</a:t>
            </a:r>
          </a:p>
          <a:p>
            <a:pPr marL="0" indent="0">
              <a:buNone/>
            </a:pPr>
            <a:r>
              <a:rPr lang="en-US" sz="1400" dirty="0"/>
              <a:t>112 </a:t>
            </a:r>
            <a:r>
              <a:rPr lang="en-US" sz="1400" dirty="0" err="1"/>
              <a:t>Endgeräte</a:t>
            </a:r>
            <a:r>
              <a:rPr lang="en-US" sz="1400" dirty="0"/>
              <a:t> pro 100 </a:t>
            </a:r>
            <a:r>
              <a:rPr lang="en-US" sz="1400" dirty="0" err="1"/>
              <a:t>Nutzende</a:t>
            </a:r>
            <a:endParaRPr lang="en-DE" sz="1400" dirty="0"/>
          </a:p>
          <a:p>
            <a:endParaRPr lang="en-US" dirty="0"/>
          </a:p>
        </p:txBody>
      </p:sp>
      <p:sp>
        <p:nvSpPr>
          <p:cNvPr id="3" name="Date Placeholder 2">
            <a:extLst>
              <a:ext uri="{FF2B5EF4-FFF2-40B4-BE49-F238E27FC236}">
                <a16:creationId xmlns:a16="http://schemas.microsoft.com/office/drawing/2014/main" id="{A5198DF8-1409-0844-A88C-96842696DF84}"/>
              </a:ext>
            </a:extLst>
          </p:cNvPr>
          <p:cNvSpPr>
            <a:spLocks noGrp="1"/>
          </p:cNvSpPr>
          <p:nvPr>
            <p:ph type="dt" sz="half" idx="10"/>
          </p:nvPr>
        </p:nvSpPr>
        <p:spPr/>
        <p:txBody>
          <a:bodyPr/>
          <a:lstStyle/>
          <a:p>
            <a:r>
              <a:rPr lang="de-DE"/>
              <a:t>25. Februar 2022</a:t>
            </a:r>
            <a:endParaRPr lang="de-DE" dirty="0"/>
          </a:p>
        </p:txBody>
      </p:sp>
      <p:sp>
        <p:nvSpPr>
          <p:cNvPr id="4" name="Footer Placeholder 3">
            <a:extLst>
              <a:ext uri="{FF2B5EF4-FFF2-40B4-BE49-F238E27FC236}">
                <a16:creationId xmlns:a16="http://schemas.microsoft.com/office/drawing/2014/main" id="{AEFBED5B-F9BD-284F-A17C-43A62EA31754}"/>
              </a:ext>
            </a:extLst>
          </p:cNvPr>
          <p:cNvSpPr>
            <a:spLocks noGrp="1"/>
          </p:cNvSpPr>
          <p:nvPr>
            <p:ph type="ftr" sz="quarter" idx="11"/>
          </p:nvPr>
        </p:nvSpPr>
        <p:spPr/>
        <p:txBody>
          <a:bodyPr/>
          <a:lstStyle/>
          <a:p>
            <a:r>
              <a:rPr lang="de-DE" dirty="0"/>
              <a:t>Krisenstab</a:t>
            </a:r>
          </a:p>
        </p:txBody>
      </p:sp>
      <p:sp>
        <p:nvSpPr>
          <p:cNvPr id="5" name="Slide Number Placeholder 4">
            <a:extLst>
              <a:ext uri="{FF2B5EF4-FFF2-40B4-BE49-F238E27FC236}">
                <a16:creationId xmlns:a16="http://schemas.microsoft.com/office/drawing/2014/main" id="{1CFD0261-FE09-A442-BD1F-2B586087792C}"/>
              </a:ext>
            </a:extLst>
          </p:cNvPr>
          <p:cNvSpPr>
            <a:spLocks noGrp="1"/>
          </p:cNvSpPr>
          <p:nvPr>
            <p:ph type="sldNum" sz="quarter" idx="12"/>
          </p:nvPr>
        </p:nvSpPr>
        <p:spPr/>
        <p:txBody>
          <a:bodyPr/>
          <a:lstStyle/>
          <a:p>
            <a:fld id="{162A217B-ED1C-D84B-8478-63C77FA79618}" type="slidenum">
              <a:rPr lang="de-DE" smtClean="0"/>
              <a:t>9</a:t>
            </a:fld>
            <a:endParaRPr lang="de-DE"/>
          </a:p>
        </p:txBody>
      </p:sp>
      <p:sp>
        <p:nvSpPr>
          <p:cNvPr id="6" name="Title 5">
            <a:extLst>
              <a:ext uri="{FF2B5EF4-FFF2-40B4-BE49-F238E27FC236}">
                <a16:creationId xmlns:a16="http://schemas.microsoft.com/office/drawing/2014/main" id="{EA92EFF7-A885-8642-849E-CFE4C5A20405}"/>
              </a:ext>
            </a:extLst>
          </p:cNvPr>
          <p:cNvSpPr>
            <a:spLocks noGrp="1"/>
          </p:cNvSpPr>
          <p:nvPr>
            <p:ph type="title"/>
          </p:nvPr>
        </p:nvSpPr>
        <p:spPr/>
        <p:txBody>
          <a:bodyPr/>
          <a:lstStyle/>
          <a:p>
            <a:r>
              <a:rPr lang="en-US" dirty="0" err="1"/>
              <a:t>Aktive</a:t>
            </a:r>
            <a:r>
              <a:rPr lang="en-US" dirty="0"/>
              <a:t> </a:t>
            </a:r>
            <a:r>
              <a:rPr lang="en-US" dirty="0" err="1"/>
              <a:t>Nutzende</a:t>
            </a:r>
            <a:r>
              <a:rPr lang="en-US" dirty="0"/>
              <a:t> – </a:t>
            </a:r>
            <a:r>
              <a:rPr lang="de-DE" dirty="0"/>
              <a:t>CWA-Backend-Daten</a:t>
            </a:r>
            <a:endParaRPr lang="en-US" dirty="0"/>
          </a:p>
        </p:txBody>
      </p:sp>
      <p:pic>
        <p:nvPicPr>
          <p:cNvPr id="8" name="Picture 7">
            <a:extLst>
              <a:ext uri="{FF2B5EF4-FFF2-40B4-BE49-F238E27FC236}">
                <a16:creationId xmlns:a16="http://schemas.microsoft.com/office/drawing/2014/main" id="{0E3D4ABF-59CD-D446-B285-504BF6F79E2C}"/>
              </a:ext>
            </a:extLst>
          </p:cNvPr>
          <p:cNvPicPr>
            <a:picLocks noChangeAspect="1"/>
          </p:cNvPicPr>
          <p:nvPr/>
        </p:nvPicPr>
        <p:blipFill>
          <a:blip r:embed="rId2"/>
          <a:stretch>
            <a:fillRect/>
          </a:stretch>
        </p:blipFill>
        <p:spPr>
          <a:xfrm>
            <a:off x="4449023" y="1330010"/>
            <a:ext cx="4765424" cy="3299140"/>
          </a:xfrm>
          <a:prstGeom prst="rect">
            <a:avLst/>
          </a:prstGeom>
        </p:spPr>
      </p:pic>
    </p:spTree>
    <p:extLst>
      <p:ext uri="{BB962C8B-B14F-4D97-AF65-F5344CB8AC3E}">
        <p14:creationId xmlns:p14="http://schemas.microsoft.com/office/powerpoint/2010/main" val="2498050968"/>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595</Words>
  <Application>Microsoft Office PowerPoint</Application>
  <PresentationFormat>Bildschirmpräsentation (16:9)</PresentationFormat>
  <Paragraphs>118</Paragraphs>
  <Slides>13</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Cambria Math</vt:lpstr>
      <vt:lpstr>ＭＳ 明朝</vt:lpstr>
      <vt:lpstr>Wingdings</vt:lpstr>
      <vt:lpstr>Office-Design</vt:lpstr>
      <vt:lpstr>Corona-Warn-App (CWA)  Evaluation (hier: Aktive Nutzende)</vt:lpstr>
      <vt:lpstr>Aktive Nutzende – Begriffe</vt:lpstr>
      <vt:lpstr>Aktive Nutzende – Warnende</vt:lpstr>
      <vt:lpstr>Aktive Nutzende – Warnende</vt:lpstr>
      <vt:lpstr>Aktive Nutzende – CWA-Datenspende</vt:lpstr>
      <vt:lpstr>Aktive Nutzende – Heuristik</vt:lpstr>
      <vt:lpstr>Aktive Nutzende – Google Play Store</vt:lpstr>
      <vt:lpstr>Aktive Nutzende – Apple App Store</vt:lpstr>
      <vt:lpstr>Aktive Nutzende – CWA-Backend-Daten</vt:lpstr>
      <vt:lpstr>Aktive Nutzende – Übersicht</vt:lpstr>
      <vt:lpstr>Check-ins</vt:lpstr>
      <vt:lpstr>Positivenanteil (Update; PCR &amp; RAT)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Benzler, Justus</cp:lastModifiedBy>
  <cp:revision>308</cp:revision>
  <dcterms:created xsi:type="dcterms:W3CDTF">2015-11-02T12:29:13Z</dcterms:created>
  <dcterms:modified xsi:type="dcterms:W3CDTF">2022-02-25T00:25:02Z</dcterms:modified>
</cp:coreProperties>
</file>