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98" r:id="rId3"/>
    <p:sldId id="813" r:id="rId4"/>
    <p:sldId id="259" r:id="rId5"/>
    <p:sldId id="261" r:id="rId6"/>
    <p:sldId id="814" r:id="rId7"/>
    <p:sldId id="815" r:id="rId8"/>
    <p:sldId id="807" r:id="rId9"/>
    <p:sldId id="810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171" autoAdjust="0"/>
  </p:normalViewPr>
  <p:slideViewPr>
    <p:cSldViewPr snapToGrid="0" snapToObjects="1">
      <p:cViewPr varScale="1">
        <p:scale>
          <a:sx n="104" d="100"/>
          <a:sy n="104" d="100"/>
        </p:scale>
        <p:origin x="157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2-KW08\Daten\2022-02-28_sequencing_desh_report_2022-KW07_cs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und Anzahl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3"/>
          <c:tx>
            <c:strRef>
              <c:f>'Datenquellen (2)'!$F$1</c:f>
              <c:strCache>
                <c:ptCount val="1"/>
                <c:pt idx="0">
                  <c:v>Anzahl der Sequenzierungen in der Stichprobe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'Datenquellen (2)'!$F$2:$F$60</c:f>
              <c:numCache>
                <c:formatCode>General</c:formatCode>
                <c:ptCount val="59"/>
                <c:pt idx="0">
                  <c:v>189</c:v>
                </c:pt>
                <c:pt idx="1">
                  <c:v>567</c:v>
                </c:pt>
                <c:pt idx="2">
                  <c:v>1701</c:v>
                </c:pt>
                <c:pt idx="3">
                  <c:v>2660</c:v>
                </c:pt>
                <c:pt idx="4">
                  <c:v>3076</c:v>
                </c:pt>
                <c:pt idx="5">
                  <c:v>3372</c:v>
                </c:pt>
                <c:pt idx="6">
                  <c:v>3630</c:v>
                </c:pt>
                <c:pt idx="7">
                  <c:v>4251</c:v>
                </c:pt>
                <c:pt idx="8">
                  <c:v>3696</c:v>
                </c:pt>
                <c:pt idx="9">
                  <c:v>3823</c:v>
                </c:pt>
                <c:pt idx="10">
                  <c:v>4078</c:v>
                </c:pt>
                <c:pt idx="11">
                  <c:v>3621</c:v>
                </c:pt>
                <c:pt idx="12">
                  <c:v>3754</c:v>
                </c:pt>
                <c:pt idx="13">
                  <c:v>3971</c:v>
                </c:pt>
                <c:pt idx="14">
                  <c:v>4461</c:v>
                </c:pt>
                <c:pt idx="15">
                  <c:v>4815</c:v>
                </c:pt>
                <c:pt idx="16">
                  <c:v>3894</c:v>
                </c:pt>
                <c:pt idx="17">
                  <c:v>4885</c:v>
                </c:pt>
                <c:pt idx="18">
                  <c:v>3942</c:v>
                </c:pt>
                <c:pt idx="19">
                  <c:v>4002</c:v>
                </c:pt>
                <c:pt idx="20">
                  <c:v>2885</c:v>
                </c:pt>
                <c:pt idx="21">
                  <c:v>2295</c:v>
                </c:pt>
                <c:pt idx="22">
                  <c:v>1658</c:v>
                </c:pt>
                <c:pt idx="23">
                  <c:v>1049</c:v>
                </c:pt>
                <c:pt idx="24">
                  <c:v>788</c:v>
                </c:pt>
                <c:pt idx="25">
                  <c:v>889</c:v>
                </c:pt>
                <c:pt idx="26">
                  <c:v>899</c:v>
                </c:pt>
                <c:pt idx="27">
                  <c:v>1135</c:v>
                </c:pt>
                <c:pt idx="28">
                  <c:v>1954</c:v>
                </c:pt>
                <c:pt idx="29">
                  <c:v>1632</c:v>
                </c:pt>
                <c:pt idx="30">
                  <c:v>2076</c:v>
                </c:pt>
                <c:pt idx="31">
                  <c:v>2730</c:v>
                </c:pt>
                <c:pt idx="32">
                  <c:v>3819</c:v>
                </c:pt>
                <c:pt idx="33">
                  <c:v>4488</c:v>
                </c:pt>
                <c:pt idx="34">
                  <c:v>4425</c:v>
                </c:pt>
                <c:pt idx="35">
                  <c:v>4687</c:v>
                </c:pt>
                <c:pt idx="36">
                  <c:v>4252</c:v>
                </c:pt>
                <c:pt idx="37">
                  <c:v>3961</c:v>
                </c:pt>
                <c:pt idx="38">
                  <c:v>3833</c:v>
                </c:pt>
                <c:pt idx="39">
                  <c:v>4178</c:v>
                </c:pt>
                <c:pt idx="40">
                  <c:v>2754</c:v>
                </c:pt>
                <c:pt idx="41">
                  <c:v>3688</c:v>
                </c:pt>
                <c:pt idx="42">
                  <c:v>3828</c:v>
                </c:pt>
                <c:pt idx="43">
                  <c:v>4181</c:v>
                </c:pt>
                <c:pt idx="44">
                  <c:v>4878</c:v>
                </c:pt>
                <c:pt idx="45">
                  <c:v>6528</c:v>
                </c:pt>
                <c:pt idx="46">
                  <c:v>8668</c:v>
                </c:pt>
                <c:pt idx="47">
                  <c:v>8514</c:v>
                </c:pt>
                <c:pt idx="48">
                  <c:v>8782</c:v>
                </c:pt>
                <c:pt idx="49">
                  <c:v>8369</c:v>
                </c:pt>
                <c:pt idx="50">
                  <c:v>5659</c:v>
                </c:pt>
                <c:pt idx="51">
                  <c:v>7266</c:v>
                </c:pt>
                <c:pt idx="52">
                  <c:v>7368</c:v>
                </c:pt>
                <c:pt idx="53">
                  <c:v>9832</c:v>
                </c:pt>
                <c:pt idx="54">
                  <c:v>11087</c:v>
                </c:pt>
                <c:pt idx="55">
                  <c:v>10738</c:v>
                </c:pt>
                <c:pt idx="56">
                  <c:v>10390</c:v>
                </c:pt>
                <c:pt idx="57">
                  <c:v>12377</c:v>
                </c:pt>
                <c:pt idx="58">
                  <c:v>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6-47D0-908A-5FE7E25667C6}"/>
            </c:ext>
          </c:extLst>
        </c:ser>
        <c:ser>
          <c:idx val="4"/>
          <c:order val="4"/>
          <c:tx>
            <c:strRef>
              <c:f>'Datenquellen (2)'!$L$1</c:f>
              <c:strCache>
                <c:ptCount val="1"/>
                <c:pt idx="0">
                  <c:v>Anzahl aller DESH-Sequenzen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'Datenquellen (2)'!$L$2:$L$60</c:f>
              <c:numCache>
                <c:formatCode>General</c:formatCode>
                <c:ptCount val="59"/>
                <c:pt idx="0">
                  <c:v>322</c:v>
                </c:pt>
                <c:pt idx="1">
                  <c:v>964</c:v>
                </c:pt>
                <c:pt idx="2">
                  <c:v>2275</c:v>
                </c:pt>
                <c:pt idx="3">
                  <c:v>3593</c:v>
                </c:pt>
                <c:pt idx="4">
                  <c:v>4427</c:v>
                </c:pt>
                <c:pt idx="5">
                  <c:v>6030</c:v>
                </c:pt>
                <c:pt idx="6">
                  <c:v>6785</c:v>
                </c:pt>
                <c:pt idx="7">
                  <c:v>7202</c:v>
                </c:pt>
                <c:pt idx="8">
                  <c:v>7856</c:v>
                </c:pt>
                <c:pt idx="9">
                  <c:v>9378</c:v>
                </c:pt>
                <c:pt idx="10">
                  <c:v>10862</c:v>
                </c:pt>
                <c:pt idx="11">
                  <c:v>11013</c:v>
                </c:pt>
                <c:pt idx="12">
                  <c:v>11802</c:v>
                </c:pt>
                <c:pt idx="13">
                  <c:v>11717</c:v>
                </c:pt>
                <c:pt idx="14">
                  <c:v>15548</c:v>
                </c:pt>
                <c:pt idx="15">
                  <c:v>14856</c:v>
                </c:pt>
                <c:pt idx="16">
                  <c:v>13497</c:v>
                </c:pt>
                <c:pt idx="17">
                  <c:v>12645</c:v>
                </c:pt>
                <c:pt idx="18">
                  <c:v>9181</c:v>
                </c:pt>
                <c:pt idx="19">
                  <c:v>8303</c:v>
                </c:pt>
                <c:pt idx="20">
                  <c:v>6022</c:v>
                </c:pt>
                <c:pt idx="21">
                  <c:v>4764</c:v>
                </c:pt>
                <c:pt idx="22">
                  <c:v>3402</c:v>
                </c:pt>
                <c:pt idx="23">
                  <c:v>2104</c:v>
                </c:pt>
                <c:pt idx="24">
                  <c:v>1582</c:v>
                </c:pt>
                <c:pt idx="25">
                  <c:v>1692</c:v>
                </c:pt>
                <c:pt idx="26">
                  <c:v>1877</c:v>
                </c:pt>
                <c:pt idx="27">
                  <c:v>2555</c:v>
                </c:pt>
                <c:pt idx="28">
                  <c:v>3949</c:v>
                </c:pt>
                <c:pt idx="29">
                  <c:v>4074</c:v>
                </c:pt>
                <c:pt idx="30">
                  <c:v>4908</c:v>
                </c:pt>
                <c:pt idx="31">
                  <c:v>7315</c:v>
                </c:pt>
                <c:pt idx="32">
                  <c:v>9644</c:v>
                </c:pt>
                <c:pt idx="33">
                  <c:v>12370</c:v>
                </c:pt>
                <c:pt idx="34">
                  <c:v>12533</c:v>
                </c:pt>
                <c:pt idx="35">
                  <c:v>13549</c:v>
                </c:pt>
                <c:pt idx="36">
                  <c:v>11677</c:v>
                </c:pt>
                <c:pt idx="37">
                  <c:v>10773</c:v>
                </c:pt>
                <c:pt idx="38">
                  <c:v>9435</c:v>
                </c:pt>
                <c:pt idx="39">
                  <c:v>8821</c:v>
                </c:pt>
                <c:pt idx="40">
                  <c:v>7810</c:v>
                </c:pt>
                <c:pt idx="41">
                  <c:v>10457</c:v>
                </c:pt>
                <c:pt idx="42">
                  <c:v>10642</c:v>
                </c:pt>
                <c:pt idx="43">
                  <c:v>10893</c:v>
                </c:pt>
                <c:pt idx="44">
                  <c:v>12564</c:v>
                </c:pt>
                <c:pt idx="45">
                  <c:v>15718</c:v>
                </c:pt>
                <c:pt idx="46">
                  <c:v>16052</c:v>
                </c:pt>
                <c:pt idx="47">
                  <c:v>15895</c:v>
                </c:pt>
                <c:pt idx="48">
                  <c:v>16484</c:v>
                </c:pt>
                <c:pt idx="49">
                  <c:v>16470</c:v>
                </c:pt>
                <c:pt idx="50">
                  <c:v>14664</c:v>
                </c:pt>
                <c:pt idx="51">
                  <c:v>16979</c:v>
                </c:pt>
                <c:pt idx="52">
                  <c:v>21401</c:v>
                </c:pt>
                <c:pt idx="53">
                  <c:v>21619</c:v>
                </c:pt>
                <c:pt idx="54">
                  <c:v>24920</c:v>
                </c:pt>
                <c:pt idx="55">
                  <c:v>23592</c:v>
                </c:pt>
                <c:pt idx="56">
                  <c:v>19062</c:v>
                </c:pt>
                <c:pt idx="57">
                  <c:v>21531</c:v>
                </c:pt>
                <c:pt idx="58">
                  <c:v>12460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6-47D0-908A-5FE7E2566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07400"/>
        <c:axId val="692105104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'Datenquellen (2)'!$K$1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'Datenquellen (2)'!$K$2:$K$56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659</c:v>
                      </c:pt>
                      <c:pt idx="1">
                        <c:v>1335</c:v>
                      </c:pt>
                      <c:pt idx="2">
                        <c:v>2655</c:v>
                      </c:pt>
                      <c:pt idx="3">
                        <c:v>3972</c:v>
                      </c:pt>
                      <c:pt idx="4">
                        <c:v>5264</c:v>
                      </c:pt>
                      <c:pt idx="5">
                        <c:v>6466</c:v>
                      </c:pt>
                      <c:pt idx="6">
                        <c:v>7476</c:v>
                      </c:pt>
                      <c:pt idx="7">
                        <c:v>7797</c:v>
                      </c:pt>
                      <c:pt idx="8">
                        <c:v>8711</c:v>
                      </c:pt>
                      <c:pt idx="9">
                        <c:v>10165</c:v>
                      </c:pt>
                      <c:pt idx="10">
                        <c:v>11590</c:v>
                      </c:pt>
                      <c:pt idx="11">
                        <c:v>11811</c:v>
                      </c:pt>
                      <c:pt idx="12">
                        <c:v>12351</c:v>
                      </c:pt>
                      <c:pt idx="13">
                        <c:v>12369</c:v>
                      </c:pt>
                      <c:pt idx="14">
                        <c:v>16386</c:v>
                      </c:pt>
                      <c:pt idx="15">
                        <c:v>15861</c:v>
                      </c:pt>
                      <c:pt idx="16">
                        <c:v>14449</c:v>
                      </c:pt>
                      <c:pt idx="17">
                        <c:v>13432</c:v>
                      </c:pt>
                      <c:pt idx="18">
                        <c:v>9895</c:v>
                      </c:pt>
                      <c:pt idx="19">
                        <c:v>8878</c:v>
                      </c:pt>
                      <c:pt idx="20">
                        <c:v>6462</c:v>
                      </c:pt>
                      <c:pt idx="21">
                        <c:v>4999</c:v>
                      </c:pt>
                      <c:pt idx="22">
                        <c:v>3650</c:v>
                      </c:pt>
                      <c:pt idx="23">
                        <c:v>2271</c:v>
                      </c:pt>
                      <c:pt idx="24">
                        <c:v>1691</c:v>
                      </c:pt>
                      <c:pt idx="25">
                        <c:v>1846</c:v>
                      </c:pt>
                      <c:pt idx="26">
                        <c:v>2096</c:v>
                      </c:pt>
                      <c:pt idx="27">
                        <c:v>2832</c:v>
                      </c:pt>
                      <c:pt idx="28">
                        <c:v>4290</c:v>
                      </c:pt>
                      <c:pt idx="29">
                        <c:v>4418</c:v>
                      </c:pt>
                      <c:pt idx="30">
                        <c:v>5246</c:v>
                      </c:pt>
                      <c:pt idx="31">
                        <c:v>7818</c:v>
                      </c:pt>
                      <c:pt idx="32">
                        <c:v>10260</c:v>
                      </c:pt>
                      <c:pt idx="33">
                        <c:v>12950</c:v>
                      </c:pt>
                      <c:pt idx="34">
                        <c:v>13329</c:v>
                      </c:pt>
                      <c:pt idx="35">
                        <c:v>14168</c:v>
                      </c:pt>
                      <c:pt idx="36">
                        <c:v>12172</c:v>
                      </c:pt>
                      <c:pt idx="37">
                        <c:v>11297</c:v>
                      </c:pt>
                      <c:pt idx="38">
                        <c:v>9836</c:v>
                      </c:pt>
                      <c:pt idx="39">
                        <c:v>9234</c:v>
                      </c:pt>
                      <c:pt idx="40">
                        <c:v>8264</c:v>
                      </c:pt>
                      <c:pt idx="41">
                        <c:v>11012</c:v>
                      </c:pt>
                      <c:pt idx="42">
                        <c:v>11396</c:v>
                      </c:pt>
                      <c:pt idx="43">
                        <c:v>11761</c:v>
                      </c:pt>
                      <c:pt idx="44">
                        <c:v>13480</c:v>
                      </c:pt>
                      <c:pt idx="45">
                        <c:v>16719</c:v>
                      </c:pt>
                      <c:pt idx="46">
                        <c:v>16839</c:v>
                      </c:pt>
                      <c:pt idx="47">
                        <c:v>16985</c:v>
                      </c:pt>
                      <c:pt idx="48">
                        <c:v>17530</c:v>
                      </c:pt>
                      <c:pt idx="49">
                        <c:v>17352</c:v>
                      </c:pt>
                      <c:pt idx="50">
                        <c:v>15344</c:v>
                      </c:pt>
                      <c:pt idx="51">
                        <c:v>17662</c:v>
                      </c:pt>
                      <c:pt idx="52">
                        <c:v>22057</c:v>
                      </c:pt>
                      <c:pt idx="53">
                        <c:v>22260</c:v>
                      </c:pt>
                      <c:pt idx="54">
                        <c:v>25400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D16-47D0-908A-5FE7E25667C6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(2)'!$M$1</c15:sqref>
                        </c15:formulaRef>
                      </c:ext>
                    </c:extLst>
                    <c:strCache>
                      <c:ptCount val="1"/>
                      <c:pt idx="0">
                        <c:v>Anzahl der COVID19-Fälle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(2)'!$M$2:$M$56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145481</c:v>
                      </c:pt>
                      <c:pt idx="1">
                        <c:v>118908</c:v>
                      </c:pt>
                      <c:pt idx="2">
                        <c:v>95547</c:v>
                      </c:pt>
                      <c:pt idx="3">
                        <c:v>78170</c:v>
                      </c:pt>
                      <c:pt idx="4">
                        <c:v>64587</c:v>
                      </c:pt>
                      <c:pt idx="5">
                        <c:v>50816</c:v>
                      </c:pt>
                      <c:pt idx="6">
                        <c:v>52416</c:v>
                      </c:pt>
                      <c:pt idx="7">
                        <c:v>56347</c:v>
                      </c:pt>
                      <c:pt idx="8">
                        <c:v>58377</c:v>
                      </c:pt>
                      <c:pt idx="9">
                        <c:v>71337</c:v>
                      </c:pt>
                      <c:pt idx="10">
                        <c:v>92593</c:v>
                      </c:pt>
                      <c:pt idx="11">
                        <c:v>116276</c:v>
                      </c:pt>
                      <c:pt idx="12">
                        <c:v>110095</c:v>
                      </c:pt>
                      <c:pt idx="13">
                        <c:v>118254</c:v>
                      </c:pt>
                      <c:pt idx="14">
                        <c:v>142058</c:v>
                      </c:pt>
                      <c:pt idx="15">
                        <c:v>144743</c:v>
                      </c:pt>
                      <c:pt idx="16">
                        <c:v>124795</c:v>
                      </c:pt>
                      <c:pt idx="17">
                        <c:v>100970</c:v>
                      </c:pt>
                      <c:pt idx="18">
                        <c:v>70809</c:v>
                      </c:pt>
                      <c:pt idx="19">
                        <c:v>52691</c:v>
                      </c:pt>
                      <c:pt idx="20">
                        <c:v>29887</c:v>
                      </c:pt>
                      <c:pt idx="21">
                        <c:v>20684</c:v>
                      </c:pt>
                      <c:pt idx="22">
                        <c:v>14050</c:v>
                      </c:pt>
                      <c:pt idx="23">
                        <c:v>7275</c:v>
                      </c:pt>
                      <c:pt idx="24">
                        <c:v>4844</c:v>
                      </c:pt>
                      <c:pt idx="25">
                        <c:v>4375</c:v>
                      </c:pt>
                      <c:pt idx="26">
                        <c:v>5581</c:v>
                      </c:pt>
                      <c:pt idx="27">
                        <c:v>9102</c:v>
                      </c:pt>
                      <c:pt idx="28">
                        <c:v>12628</c:v>
                      </c:pt>
                      <c:pt idx="29">
                        <c:v>15507</c:v>
                      </c:pt>
                      <c:pt idx="30">
                        <c:v>20416</c:v>
                      </c:pt>
                      <c:pt idx="31">
                        <c:v>32069</c:v>
                      </c:pt>
                      <c:pt idx="32">
                        <c:v>49639</c:v>
                      </c:pt>
                      <c:pt idx="33">
                        <c:v>66359</c:v>
                      </c:pt>
                      <c:pt idx="34">
                        <c:v>74701</c:v>
                      </c:pt>
                      <c:pt idx="35">
                        <c:v>71680</c:v>
                      </c:pt>
                      <c:pt idx="36">
                        <c:v>61457</c:v>
                      </c:pt>
                      <c:pt idx="37">
                        <c:v>53613</c:v>
                      </c:pt>
                      <c:pt idx="38">
                        <c:v>56484</c:v>
                      </c:pt>
                      <c:pt idx="39">
                        <c:v>58006</c:v>
                      </c:pt>
                      <c:pt idx="40">
                        <c:v>65352</c:v>
                      </c:pt>
                      <c:pt idx="41">
                        <c:v>97729</c:v>
                      </c:pt>
                      <c:pt idx="42">
                        <c:v>137039</c:v>
                      </c:pt>
                      <c:pt idx="43">
                        <c:v>177891</c:v>
                      </c:pt>
                      <c:pt idx="44">
                        <c:v>271377</c:v>
                      </c:pt>
                      <c:pt idx="45">
                        <c:v>351794</c:v>
                      </c:pt>
                      <c:pt idx="46">
                        <c:v>403360</c:v>
                      </c:pt>
                      <c:pt idx="47">
                        <c:v>388354</c:v>
                      </c:pt>
                      <c:pt idx="48">
                        <c:v>338220</c:v>
                      </c:pt>
                      <c:pt idx="49">
                        <c:v>273620</c:v>
                      </c:pt>
                      <c:pt idx="50">
                        <c:v>193942</c:v>
                      </c:pt>
                      <c:pt idx="51">
                        <c:v>208658</c:v>
                      </c:pt>
                      <c:pt idx="52">
                        <c:v>337999</c:v>
                      </c:pt>
                      <c:pt idx="53">
                        <c:v>485882</c:v>
                      </c:pt>
                      <c:pt idx="54">
                        <c:v>795139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D16-47D0-908A-5FE7E25667C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'Datenquellen (2)'!$O$1</c:f>
              <c:strCache>
                <c:ptCount val="1"/>
                <c:pt idx="0">
                  <c:v>Anteil der Stichprobe an COVID-19-Fällen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'Datenquellen (2)'!$P$2:$P$60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</c:numCache>
            </c:numRef>
          </c:cat>
          <c:val>
            <c:numRef>
              <c:f>'Datenquellen (2)'!$O$2:$O$60</c:f>
              <c:numCache>
                <c:formatCode>0.0%</c:formatCode>
                <c:ptCount val="59"/>
                <c:pt idx="0">
                  <c:v>1.2991387191454555E-3</c:v>
                </c:pt>
                <c:pt idx="1">
                  <c:v>4.7683923705722072E-3</c:v>
                </c:pt>
                <c:pt idx="2">
                  <c:v>1.7802756758453955E-2</c:v>
                </c:pt>
                <c:pt idx="3">
                  <c:v>3.4028399641806317E-2</c:v>
                </c:pt>
                <c:pt idx="4">
                  <c:v>4.7625683187019062E-2</c:v>
                </c:pt>
                <c:pt idx="5">
                  <c:v>6.6357052896725444E-2</c:v>
                </c:pt>
                <c:pt idx="6">
                  <c:v>6.9253663003663007E-2</c:v>
                </c:pt>
                <c:pt idx="7">
                  <c:v>7.5443235664720387E-2</c:v>
                </c:pt>
                <c:pt idx="8">
                  <c:v>6.3312605992085921E-2</c:v>
                </c:pt>
                <c:pt idx="9">
                  <c:v>5.3590703281607019E-2</c:v>
                </c:pt>
                <c:pt idx="10">
                  <c:v>4.404220621429266E-2</c:v>
                </c:pt>
                <c:pt idx="11">
                  <c:v>3.1141422133544327E-2</c:v>
                </c:pt>
                <c:pt idx="12">
                  <c:v>3.4097824606022072E-2</c:v>
                </c:pt>
                <c:pt idx="13">
                  <c:v>3.358025944154109E-2</c:v>
                </c:pt>
                <c:pt idx="14">
                  <c:v>3.1402666516493261E-2</c:v>
                </c:pt>
                <c:pt idx="15">
                  <c:v>3.3265857416248108E-2</c:v>
                </c:pt>
                <c:pt idx="16">
                  <c:v>3.1203173204054649E-2</c:v>
                </c:pt>
                <c:pt idx="17">
                  <c:v>4.838070714073487E-2</c:v>
                </c:pt>
                <c:pt idx="18">
                  <c:v>5.5670889293733844E-2</c:v>
                </c:pt>
                <c:pt idx="19">
                  <c:v>7.5952249909851777E-2</c:v>
                </c:pt>
                <c:pt idx="20">
                  <c:v>9.653026399437882E-2</c:v>
                </c:pt>
                <c:pt idx="21">
                  <c:v>0.11095532778959583</c:v>
                </c:pt>
                <c:pt idx="22">
                  <c:v>0.11800711743772242</c:v>
                </c:pt>
                <c:pt idx="23">
                  <c:v>0.14419243986254296</c:v>
                </c:pt>
                <c:pt idx="24">
                  <c:v>0.16267547481420314</c:v>
                </c:pt>
                <c:pt idx="25">
                  <c:v>0.20319999999999999</c:v>
                </c:pt>
                <c:pt idx="26">
                  <c:v>0.16108224332556889</c:v>
                </c:pt>
                <c:pt idx="27">
                  <c:v>0.12469786860030763</c:v>
                </c:pt>
                <c:pt idx="28">
                  <c:v>0.15473550839404498</c:v>
                </c:pt>
                <c:pt idx="29">
                  <c:v>0.10524279357709422</c:v>
                </c:pt>
                <c:pt idx="30">
                  <c:v>0.10168495297805642</c:v>
                </c:pt>
                <c:pt idx="31">
                  <c:v>8.512894072156911E-2</c:v>
                </c:pt>
                <c:pt idx="32">
                  <c:v>7.6935474123169284E-2</c:v>
                </c:pt>
                <c:pt idx="33">
                  <c:v>6.7632122244156781E-2</c:v>
                </c:pt>
                <c:pt idx="34">
                  <c:v>5.9236154803817886E-2</c:v>
                </c:pt>
                <c:pt idx="35">
                  <c:v>6.538783482142857E-2</c:v>
                </c:pt>
                <c:pt idx="36">
                  <c:v>6.918658574287713E-2</c:v>
                </c:pt>
                <c:pt idx="37">
                  <c:v>7.3881334750899974E-2</c:v>
                </c:pt>
                <c:pt idx="38">
                  <c:v>6.785992493449472E-2</c:v>
                </c:pt>
                <c:pt idx="39">
                  <c:v>7.2027031686377266E-2</c:v>
                </c:pt>
                <c:pt idx="40">
                  <c:v>4.2141020932794711E-2</c:v>
                </c:pt>
                <c:pt idx="41">
                  <c:v>3.7737007438938291E-2</c:v>
                </c:pt>
                <c:pt idx="42">
                  <c:v>2.7933653923335692E-2</c:v>
                </c:pt>
                <c:pt idx="43">
                  <c:v>2.3503156427250396E-2</c:v>
                </c:pt>
                <c:pt idx="44">
                  <c:v>1.7974994196265713E-2</c:v>
                </c:pt>
                <c:pt idx="45">
                  <c:v>1.855631420660955E-2</c:v>
                </c:pt>
                <c:pt idx="46">
                  <c:v>2.1489488298294328E-2</c:v>
                </c:pt>
                <c:pt idx="47">
                  <c:v>2.1923296785922121E-2</c:v>
                </c:pt>
                <c:pt idx="48">
                  <c:v>2.5965347998344272E-2</c:v>
                </c:pt>
                <c:pt idx="49">
                  <c:v>3.0586214458007455E-2</c:v>
                </c:pt>
                <c:pt idx="50">
                  <c:v>2.9178826659516762E-2</c:v>
                </c:pt>
                <c:pt idx="51">
                  <c:v>3.4822532565250315E-2</c:v>
                </c:pt>
                <c:pt idx="52">
                  <c:v>2.179888106177829E-2</c:v>
                </c:pt>
                <c:pt idx="53">
                  <c:v>2.0235365788401301E-2</c:v>
                </c:pt>
                <c:pt idx="54">
                  <c:v>1.3943474034099698E-2</c:v>
                </c:pt>
                <c:pt idx="55">
                  <c:v>9.7200396839765089E-3</c:v>
                </c:pt>
                <c:pt idx="56">
                  <c:v>8.1455058602171605E-3</c:v>
                </c:pt>
                <c:pt idx="57">
                  <c:v>9.5247329850345411E-3</c:v>
                </c:pt>
                <c:pt idx="58">
                  <c:v>5.4420264326998161E-3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16-47D0-908A-5FE7E2566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2021/2022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921051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107400"/>
        <c:crosses val="max"/>
        <c:crossBetween val="between"/>
      </c:valAx>
      <c:catAx>
        <c:axId val="69210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921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0.86266</cdr:x>
      <cdr:y>0.13259</cdr:y>
    </cdr:from>
    <cdr:to>
      <cdr:x>0.8908</cdr:x>
      <cdr:y>0.74722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278EF7A0-AE04-484E-8E7F-8564ACA0F23E}"/>
            </a:ext>
          </a:extLst>
        </cdr:cNvPr>
        <cdr:cNvSpPr/>
      </cdr:nvSpPr>
      <cdr:spPr>
        <a:xfrm xmlns:a="http://schemas.openxmlformats.org/drawingml/2006/main">
          <a:off x="5978636" y="453395"/>
          <a:ext cx="195054" cy="21017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Testzahlerfassung, Anzahl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PCR+Seq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KW02:146287</a:t>
            </a:r>
            <a:r>
              <a:rPr lang="de-DE" dirty="0"/>
              <a:t> KW03: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164137</a:t>
            </a:r>
            <a:r>
              <a:rPr lang="de-DE" dirty="0"/>
              <a:t> KW04: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146331,</a:t>
            </a:r>
            <a:r>
              <a:rPr lang="de-DE" dirty="0"/>
              <a:t> KW05: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144651</a:t>
            </a:r>
            <a:r>
              <a:rPr lang="de-DE" dirty="0"/>
              <a:t> KW06: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134881</a:t>
            </a:r>
            <a:r>
              <a:rPr lang="de-DE" dirty="0"/>
              <a:t> KW07: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22190</a:t>
            </a:r>
            <a:r>
              <a:rPr lang="de-DE" dirty="0"/>
              <a:t> </a:t>
            </a:r>
          </a:p>
          <a:p>
            <a:r>
              <a:rPr lang="de-DE" dirty="0"/>
              <a:t>Nur PCR: 02: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135983</a:t>
            </a:r>
            <a:r>
              <a:rPr lang="de-DE" dirty="0"/>
              <a:t> 03: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154641,7</a:t>
            </a:r>
            <a:r>
              <a:rPr lang="de-DE" dirty="0"/>
              <a:t> 04: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131810</a:t>
            </a:r>
            <a:r>
              <a:rPr lang="de-DE" dirty="0"/>
              <a:t> 05: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127863</a:t>
            </a:r>
            <a:r>
              <a:rPr lang="de-DE" dirty="0"/>
              <a:t> 06: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119833</a:t>
            </a:r>
            <a:r>
              <a:rPr lang="de-DE" dirty="0"/>
              <a:t> 07: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623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3B5A-DAF6-4FEA-892D-BAF7BA498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E4F33-A6F0-4134-B62A-BEDC379FC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BD77-B458-44ED-8C94-D90DB5EC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C9BA-78F3-4A06-8382-EA85D4AEA72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F730-A8BB-4C07-82B2-390A238E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2E434-67B7-4B30-9301-9B63D943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E104-6527-484B-A1F8-1656081A92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02.03.2022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02.03.2022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02.03.2022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02.03.2022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02.03.2022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DBDF-05DD-4513-8E17-F3D548F711E5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7903-7284-4EF8-9250-A058C48180F4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Stichprobe - Genomsequenzierung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5A5F955-55A5-4C29-B497-464E8570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7" y="676268"/>
            <a:ext cx="5866638" cy="23964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FD808C-399A-444F-AC45-16930668A0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25" y="663094"/>
            <a:ext cx="3135794" cy="2280294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263A8BD-C958-432E-BB76-A67D939DC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51653"/>
              </p:ext>
            </p:extLst>
          </p:nvPr>
        </p:nvGraphicFramePr>
        <p:xfrm>
          <a:off x="342877" y="2943388"/>
          <a:ext cx="3485827" cy="2103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139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1168981054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721038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Anteile  der </a:t>
                      </a:r>
                      <a:r>
                        <a:rPr lang="de-DE" sz="1100" dirty="0" err="1">
                          <a:effectLst/>
                        </a:rPr>
                        <a:t>Sublinen</a:t>
                      </a:r>
                      <a:r>
                        <a:rPr lang="de-DE" sz="1100" dirty="0">
                          <a:effectLst/>
                        </a:rPr>
                        <a:t> von Omikron in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23598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98618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65764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B633C272-9099-4CFB-BC04-D3C0A70CD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828" y="2956562"/>
            <a:ext cx="1659956" cy="220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767DED-B476-491D-8A72-D279E57D7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Zahl der Übermittlungen sinkt weiter</a:t>
            </a:r>
          </a:p>
          <a:p>
            <a:r>
              <a:rPr lang="de-DE" dirty="0"/>
              <a:t>-60%  seit KW6/22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große Schwankung durch kleine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Änderungen</a:t>
            </a:r>
          </a:p>
          <a:p>
            <a:endParaRPr lang="de-DE" dirty="0"/>
          </a:p>
          <a:p>
            <a:r>
              <a:rPr lang="de-DE" dirty="0"/>
              <a:t>Var.-</a:t>
            </a:r>
            <a:r>
              <a:rPr lang="de-DE" dirty="0" err="1"/>
              <a:t>spec</a:t>
            </a:r>
            <a:r>
              <a:rPr lang="de-DE" dirty="0"/>
              <a:t>. PCR in Testzahlerfassung:</a:t>
            </a:r>
            <a:br>
              <a:rPr lang="de-DE" dirty="0"/>
            </a:br>
            <a:r>
              <a:rPr lang="de-DE" dirty="0"/>
              <a:t>KW06: 120.739</a:t>
            </a:r>
            <a:br>
              <a:rPr lang="de-DE" dirty="0"/>
            </a:br>
            <a:r>
              <a:rPr lang="de-DE" dirty="0"/>
              <a:t>KW07: 1076</a:t>
            </a:r>
            <a:br>
              <a:rPr lang="de-DE" dirty="0"/>
            </a:br>
            <a:r>
              <a:rPr lang="de-DE" dirty="0"/>
              <a:t>KW08: 560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62BF7-7E01-427A-B468-A8FB934B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872C44-868F-49B2-9909-04913460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BD8475-E54A-4CB8-BE7B-6793B580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IfSG-Daten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1F05293-1F7E-4BDD-8EFA-E9A3FA726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369"/>
              </p:ext>
            </p:extLst>
          </p:nvPr>
        </p:nvGraphicFramePr>
        <p:xfrm>
          <a:off x="4777333" y="638404"/>
          <a:ext cx="4219829" cy="4219321"/>
        </p:xfrm>
        <a:graphic>
          <a:graphicData uri="http://schemas.openxmlformats.org/drawingml/2006/table">
            <a:tbl>
              <a:tblPr firstRow="1" firstCol="1" bandRow="1"/>
              <a:tblGrid>
                <a:gridCol w="1559535">
                  <a:extLst>
                    <a:ext uri="{9D8B030D-6E8A-4147-A177-3AD203B41FA5}">
                      <a16:colId xmlns:a16="http://schemas.microsoft.com/office/drawing/2014/main" val="3024228865"/>
                    </a:ext>
                  </a:extLst>
                </a:gridCol>
                <a:gridCol w="557193">
                  <a:extLst>
                    <a:ext uri="{9D8B030D-6E8A-4147-A177-3AD203B41FA5}">
                      <a16:colId xmlns:a16="http://schemas.microsoft.com/office/drawing/2014/main" val="870675499"/>
                    </a:ext>
                  </a:extLst>
                </a:gridCol>
                <a:gridCol w="543566">
                  <a:extLst>
                    <a:ext uri="{9D8B030D-6E8A-4147-A177-3AD203B41FA5}">
                      <a16:colId xmlns:a16="http://schemas.microsoft.com/office/drawing/2014/main" val="2488152634"/>
                    </a:ext>
                  </a:extLst>
                </a:gridCol>
                <a:gridCol w="885755">
                  <a:extLst>
                    <a:ext uri="{9D8B030D-6E8A-4147-A177-3AD203B41FA5}">
                      <a16:colId xmlns:a16="http://schemas.microsoft.com/office/drawing/2014/main" val="2148778729"/>
                    </a:ext>
                  </a:extLst>
                </a:gridCol>
                <a:gridCol w="673780">
                  <a:extLst>
                    <a:ext uri="{9D8B030D-6E8A-4147-A177-3AD203B41FA5}">
                      <a16:colId xmlns:a16="http://schemas.microsoft.com/office/drawing/2014/main" val="1073402390"/>
                    </a:ext>
                  </a:extLst>
                </a:gridCol>
              </a:tblGrid>
              <a:tr h="304242">
                <a:tc>
                  <a:txBody>
                    <a:bodyPr/>
                    <a:lstStyle/>
                    <a:p>
                      <a:r>
                        <a:rPr lang="de-DE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Bundesland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</a:t>
                      </a:r>
                      <a:b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(B.1.617.2)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Omikron</a:t>
                      </a:r>
                      <a:b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(B.1.1.529)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038480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25096"/>
                  </a:ext>
                </a:extLst>
              </a:tr>
              <a:tr h="30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Baden-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Württemberg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1.125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24084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Bayern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97,6%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18.116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20842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99,3%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49509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Brandenburg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94,8%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95717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Bremen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22354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Hamburg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28485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Hessen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98,3%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85941"/>
                  </a:ext>
                </a:extLst>
              </a:tr>
              <a:tr h="30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Mecklenburg-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Vorpommern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99,9%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3.012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20467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Niedersachsen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96,4%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98492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Nordrhein-Westfalen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99,5%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14.117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0711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Rheinland-Pfalz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99,9%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46902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Saarland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44603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Sachsen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99,9%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5.577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40175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Sachsen-Anhalt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98,3%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24816"/>
                  </a:ext>
                </a:extLst>
              </a:tr>
              <a:tr h="30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Schleswig-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Holstein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97,3%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63244"/>
                  </a:ext>
                </a:extLst>
              </a:tr>
              <a:tr h="147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Thüringen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53177"/>
                  </a:ext>
                </a:extLst>
              </a:tr>
              <a:tr h="16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Gesamt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98,7%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45.219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26" marR="543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91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464686-80B3-4D8A-9922-74798A79C9CC}"/>
              </a:ext>
            </a:extLst>
          </p:cNvPr>
          <p:cNvSpPr txBox="1"/>
          <p:nvPr/>
        </p:nvSpPr>
        <p:spPr>
          <a:xfrm>
            <a:off x="293664" y="390383"/>
            <a:ext cx="8374673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Recombinant</a:t>
            </a:r>
            <a:r>
              <a:rPr lang="de-DE" sz="2200" b="1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200" b="1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mutation</a:t>
            </a:r>
            <a:r>
              <a:rPr lang="de-DE" sz="2200" b="1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200" b="1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profiles</a:t>
            </a:r>
            <a:r>
              <a:rPr lang="de-DE" sz="2200" b="1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de-DE" sz="2200" b="1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pango</a:t>
            </a:r>
            <a:r>
              <a:rPr lang="de-DE" sz="2200" b="1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-designation </a:t>
            </a:r>
            <a:r>
              <a:rPr lang="de-DE" sz="2200" b="1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issues</a:t>
            </a:r>
            <a:endParaRPr lang="de-DE" sz="2200" b="1" dirty="0">
              <a:solidFill>
                <a:srgbClr val="045AA6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de-DE" sz="1350" dirty="0"/>
          </a:p>
          <a:p>
            <a:r>
              <a:rPr lang="de-DE" sz="1350" dirty="0" err="1"/>
              <a:t>Issue</a:t>
            </a:r>
            <a:r>
              <a:rPr lang="de-DE" sz="1350" dirty="0"/>
              <a:t> #422    -&gt;  </a:t>
            </a:r>
            <a:r>
              <a:rPr lang="en-US" sz="1350" dirty="0"/>
              <a:t>Possible English recombinant descended from Omicron and Delta (UKHSA "signal under monitoring")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sz="1350" dirty="0"/>
              <a:t>Genomes from England / Australia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sz="1350" dirty="0"/>
              <a:t>Breakpoint between ORF1a and Spike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sz="1350" dirty="0"/>
              <a:t>Table from </a:t>
            </a:r>
            <a:r>
              <a:rPr lang="en-US" sz="1350" dirty="0" err="1"/>
              <a:t>pango</a:t>
            </a:r>
            <a:r>
              <a:rPr lang="en-US" sz="1350" dirty="0"/>
              <a:t>-designation (Son Nguyen)</a:t>
            </a:r>
          </a:p>
          <a:p>
            <a:pPr lvl="2"/>
            <a:endParaRPr lang="en-US" sz="135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Issue #444     -&gt; Potential Delta (AY.4) and BA.1 recombinant in European countries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sz="1350" dirty="0"/>
              <a:t>Genomes from Netherlands / Denmark / France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en-US" sz="1350" dirty="0"/>
              <a:t>Two breakpoints: one </a:t>
            </a:r>
            <a:r>
              <a:rPr lang="de-DE" sz="1350" dirty="0" err="1"/>
              <a:t>between</a:t>
            </a:r>
            <a:r>
              <a:rPr lang="de-DE" sz="1350" dirty="0"/>
              <a:t> S:158 - S:211 and </a:t>
            </a:r>
            <a:r>
              <a:rPr lang="de-DE" sz="1350" dirty="0" err="1"/>
              <a:t>one</a:t>
            </a:r>
            <a:r>
              <a:rPr lang="de-DE" sz="1350" dirty="0"/>
              <a:t> at </a:t>
            </a:r>
            <a:r>
              <a:rPr lang="de-DE" sz="1350" dirty="0" err="1"/>
              <a:t>the</a:t>
            </a:r>
            <a:r>
              <a:rPr lang="de-DE" sz="1350" dirty="0"/>
              <a:t> </a:t>
            </a:r>
            <a:r>
              <a:rPr lang="de-DE" sz="1350" dirty="0" err="1"/>
              <a:t>beginning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ORF3a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63A78E-7341-439D-ADBE-CA956B4C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494"/>
            <a:ext cx="9144000" cy="16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464686-80B3-4D8A-9922-74798A79C9CC}"/>
              </a:ext>
            </a:extLst>
          </p:cNvPr>
          <p:cNvSpPr txBox="1"/>
          <p:nvPr/>
        </p:nvSpPr>
        <p:spPr>
          <a:xfrm>
            <a:off x="316524" y="257175"/>
            <a:ext cx="8374673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Searching DESH via </a:t>
            </a:r>
            <a:r>
              <a:rPr lang="en-US" sz="2200" b="1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CovSonar</a:t>
            </a:r>
            <a:endParaRPr lang="en-US" sz="2200" b="1" dirty="0">
              <a:solidFill>
                <a:srgbClr val="045AA6"/>
              </a:solidFill>
              <a:latin typeface="+mj-lt"/>
              <a:ea typeface="+mj-ea"/>
              <a:cs typeface="+mj-cs"/>
            </a:endParaRPr>
          </a:p>
          <a:p>
            <a:endParaRPr lang="en-US" sz="1350" dirty="0"/>
          </a:p>
          <a:p>
            <a:r>
              <a:rPr lang="en-US" sz="1350" dirty="0"/>
              <a:t>Idea: search Delta-specific ORF1a changes and Omicron-specific Spike changes. Changes selected based on </a:t>
            </a:r>
            <a:r>
              <a:rPr lang="en-US" sz="1350" dirty="0" err="1"/>
              <a:t>pango</a:t>
            </a:r>
            <a:r>
              <a:rPr lang="en-US" sz="1350" dirty="0"/>
              <a:t>-designation issues for recombinant SARS-CoV-2 genomes</a:t>
            </a:r>
          </a:p>
          <a:p>
            <a:endParaRPr lang="en-US" sz="1350" dirty="0"/>
          </a:p>
          <a:p>
            <a:r>
              <a:rPr lang="en-US" sz="1350" dirty="0">
                <a:solidFill>
                  <a:schemeClr val="accent1"/>
                </a:solidFill>
              </a:rPr>
              <a:t>DELTA_CHANGES </a:t>
            </a:r>
            <a:r>
              <a:rPr lang="en-US" sz="1350" dirty="0"/>
              <a:t>= ORF1a:A1306S ORF1a:P2046L ORF1a:P2287S ORF1a:I2820V ORF1a:V2930L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OMICRON_CHANGES </a:t>
            </a:r>
            <a:r>
              <a:rPr lang="en-US" sz="1350" dirty="0"/>
              <a:t>= S:A27S S:E484A S:N501Y S:P681H S:D796Y</a:t>
            </a:r>
          </a:p>
          <a:p>
            <a:endParaRPr lang="en-US" sz="1350" dirty="0"/>
          </a:p>
          <a:p>
            <a:r>
              <a:rPr lang="en-US" sz="1350" b="1" dirty="0"/>
              <a:t>One hit  -&gt;  IMS-10087-CVDP-BB77B028-14F9-43F9-A030-77979390ECA8 // AY.4 // 2022-02-21</a:t>
            </a:r>
            <a:endParaRPr lang="en-US" sz="1350" dirty="0"/>
          </a:p>
          <a:p>
            <a:endParaRPr lang="pt-BR" sz="1350" dirty="0">
              <a:solidFill>
                <a:srgbClr val="FF0000"/>
              </a:solidFill>
            </a:endParaRPr>
          </a:p>
          <a:p>
            <a:r>
              <a:rPr lang="pt-BR" sz="1350" dirty="0">
                <a:solidFill>
                  <a:schemeClr val="accent1"/>
                </a:solidFill>
              </a:rPr>
              <a:t>ORF1a:A1306S ORF1a:P2046L ORF1a:P2287S</a:t>
            </a:r>
            <a:r>
              <a:rPr lang="pt-BR" sz="1350" dirty="0">
                <a:solidFill>
                  <a:srgbClr val="FF0000"/>
                </a:solidFill>
              </a:rPr>
              <a:t> </a:t>
            </a:r>
            <a:r>
              <a:rPr lang="pt-BR" sz="1350" dirty="0">
                <a:solidFill>
                  <a:schemeClr val="accent1"/>
                </a:solidFill>
              </a:rPr>
              <a:t>ORF1a:A2529V </a:t>
            </a:r>
            <a:r>
              <a:rPr lang="pt-BR" sz="1350" dirty="0"/>
              <a:t>ORF1a:I2820V </a:t>
            </a:r>
            <a:r>
              <a:rPr lang="pt-BR" sz="1350" dirty="0">
                <a:solidFill>
                  <a:schemeClr val="accent1"/>
                </a:solidFill>
              </a:rPr>
              <a:t>ORF1a:V2930L </a:t>
            </a:r>
            <a:r>
              <a:rPr lang="pt-BR" sz="1350" dirty="0"/>
              <a:t>ORF1a:T3255I </a:t>
            </a:r>
            <a:r>
              <a:rPr lang="pt-BR" sz="1350" dirty="0">
                <a:solidFill>
                  <a:schemeClr val="accent1"/>
                </a:solidFill>
              </a:rPr>
              <a:t>ORF1a:T3646A </a:t>
            </a:r>
          </a:p>
          <a:p>
            <a:endParaRPr lang="pt-BR" sz="1350" dirty="0">
              <a:solidFill>
                <a:srgbClr val="FF0000"/>
              </a:solidFill>
            </a:endParaRPr>
          </a:p>
          <a:p>
            <a:r>
              <a:rPr lang="pt-BR" sz="1350" dirty="0"/>
              <a:t>ORF1b:A1306S ORF1b:P2046L ORF1b:P2287S ORF1b:A2529V ORF1b:I2820V ORF1b:V2930L ORF1b:T3255I ORF1b:T3646A ORF1b:P4715F ORF1b:G5063S ORF1b:P5401L ORF1b:A6319V</a:t>
            </a:r>
          </a:p>
          <a:p>
            <a:endParaRPr lang="pt-BR" sz="1350" dirty="0">
              <a:solidFill>
                <a:srgbClr val="FF0000"/>
              </a:solidFill>
            </a:endParaRPr>
          </a:p>
          <a:p>
            <a:r>
              <a:rPr lang="pt-BR" sz="1350" dirty="0">
                <a:solidFill>
                  <a:schemeClr val="accent1"/>
                </a:solidFill>
              </a:rPr>
              <a:t>S:T19R </a:t>
            </a:r>
            <a:r>
              <a:rPr lang="pt-BR" sz="1350" dirty="0">
                <a:solidFill>
                  <a:srgbClr val="FF0000"/>
                </a:solidFill>
              </a:rPr>
              <a:t>S:A27S S:T95I </a:t>
            </a:r>
            <a:r>
              <a:rPr lang="pt-BR" sz="1350" dirty="0">
                <a:solidFill>
                  <a:schemeClr val="accent1"/>
                </a:solidFill>
              </a:rPr>
              <a:t>S:del:156:3 </a:t>
            </a:r>
            <a:r>
              <a:rPr lang="pt-BR" sz="1350" dirty="0">
                <a:solidFill>
                  <a:srgbClr val="FF0000"/>
                </a:solidFill>
              </a:rPr>
              <a:t>S:del:211:2 S:G339D S:S371L S:S373P S:S375F S:K417N S:N440K S:G446S S:S477N</a:t>
            </a:r>
          </a:p>
          <a:p>
            <a:r>
              <a:rPr lang="pt-BR" sz="1350" dirty="0"/>
              <a:t>S:T478K </a:t>
            </a:r>
            <a:r>
              <a:rPr lang="pt-BR" sz="1350" dirty="0">
                <a:solidFill>
                  <a:srgbClr val="FF0000"/>
                </a:solidFill>
              </a:rPr>
              <a:t>S:E484A S:Q493R S:G496S S:Q498R S:N501Y S:Y505H S:T547K </a:t>
            </a:r>
            <a:r>
              <a:rPr lang="pt-BR" sz="1350" dirty="0"/>
              <a:t>S:D614G </a:t>
            </a:r>
            <a:r>
              <a:rPr lang="pt-BR" sz="1350" dirty="0">
                <a:solidFill>
                  <a:srgbClr val="FF0000"/>
                </a:solidFill>
              </a:rPr>
              <a:t>S:H655Y S:N679K </a:t>
            </a:r>
            <a:r>
              <a:rPr lang="pt-BR" sz="1350" dirty="0"/>
              <a:t>S:P681H </a:t>
            </a:r>
            <a:r>
              <a:rPr lang="pt-BR" sz="1350" dirty="0">
                <a:solidFill>
                  <a:srgbClr val="FF0000"/>
                </a:solidFill>
              </a:rPr>
              <a:t>S:N764K S:D796Y S:N856K S:Q954H S:N969K S:L981F</a:t>
            </a:r>
          </a:p>
          <a:p>
            <a:endParaRPr lang="pt-BR" sz="1350" dirty="0">
              <a:solidFill>
                <a:srgbClr val="FF0000"/>
              </a:solidFill>
            </a:endParaRPr>
          </a:p>
          <a:p>
            <a:r>
              <a:rPr lang="pt-BR" sz="1350" dirty="0"/>
              <a:t>ORF3a:D155Y </a:t>
            </a:r>
            <a:r>
              <a:rPr lang="pt-BR" sz="1350" dirty="0">
                <a:solidFill>
                  <a:schemeClr val="accent1"/>
                </a:solidFill>
              </a:rPr>
              <a:t>M:I82T ORF7a:V82A ORF7a:T120I </a:t>
            </a:r>
            <a:r>
              <a:rPr lang="pt-BR" sz="1350" dirty="0"/>
              <a:t>ORF7b:T40I ORF8:del:119:2 N:D63G </a:t>
            </a:r>
            <a:r>
              <a:rPr lang="pt-BR" sz="1350" dirty="0">
                <a:solidFill>
                  <a:schemeClr val="accent1"/>
                </a:solidFill>
              </a:rPr>
              <a:t>N:R203M N:G215C N:D377Y </a:t>
            </a:r>
            <a:r>
              <a:rPr lang="pt-BR" sz="1350" dirty="0"/>
              <a:t>ORF10:V30L</a:t>
            </a:r>
            <a:endParaRPr lang="en-US" sz="1350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D1E37F7-F33D-478B-A968-C4ADDD69FBCE}"/>
              </a:ext>
            </a:extLst>
          </p:cNvPr>
          <p:cNvSpPr/>
          <p:nvPr/>
        </p:nvSpPr>
        <p:spPr>
          <a:xfrm>
            <a:off x="160020" y="2356656"/>
            <a:ext cx="7757160" cy="5638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0721EB3-98BD-4B56-8503-F6D39213072F}"/>
              </a:ext>
            </a:extLst>
          </p:cNvPr>
          <p:cNvSpPr/>
          <p:nvPr/>
        </p:nvSpPr>
        <p:spPr>
          <a:xfrm>
            <a:off x="166028" y="4470223"/>
            <a:ext cx="8276932" cy="5638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B4DB5AB-E1FD-44DA-A2AD-E63078737D48}"/>
              </a:ext>
            </a:extLst>
          </p:cNvPr>
          <p:cNvSpPr/>
          <p:nvPr/>
        </p:nvSpPr>
        <p:spPr>
          <a:xfrm>
            <a:off x="166027" y="3659271"/>
            <a:ext cx="8444573" cy="7219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C8B476-6761-4EB8-BE0D-9C6CCDBB14B8}"/>
              </a:ext>
            </a:extLst>
          </p:cNvPr>
          <p:cNvSpPr txBox="1"/>
          <p:nvPr/>
        </p:nvSpPr>
        <p:spPr>
          <a:xfrm>
            <a:off x="7924799" y="2403916"/>
            <a:ext cx="57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AY.4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811460-C519-4931-8F60-8541E4E3B9F4}"/>
              </a:ext>
            </a:extLst>
          </p:cNvPr>
          <p:cNvSpPr txBox="1"/>
          <p:nvPr/>
        </p:nvSpPr>
        <p:spPr>
          <a:xfrm>
            <a:off x="8446577" y="4431260"/>
            <a:ext cx="57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AY.4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C3F682-23F5-4D5F-ADAB-CE1D162C7604}"/>
              </a:ext>
            </a:extLst>
          </p:cNvPr>
          <p:cNvSpPr txBox="1"/>
          <p:nvPr/>
        </p:nvSpPr>
        <p:spPr>
          <a:xfrm>
            <a:off x="8604124" y="3636645"/>
            <a:ext cx="63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BA.1</a:t>
            </a:r>
          </a:p>
        </p:txBody>
      </p:sp>
    </p:spTree>
    <p:extLst>
      <p:ext uri="{BB962C8B-B14F-4D97-AF65-F5344CB8AC3E}">
        <p14:creationId xmlns:p14="http://schemas.microsoft.com/office/powerpoint/2010/main" val="181294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EF8A144-3D7D-4F62-95A5-A05EFCE5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8" y="112869"/>
            <a:ext cx="4917762" cy="491776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0596323-5D28-4D90-92A5-9794449FF990}"/>
              </a:ext>
            </a:extLst>
          </p:cNvPr>
          <p:cNvSpPr txBox="1"/>
          <p:nvPr/>
        </p:nvSpPr>
        <p:spPr>
          <a:xfrm>
            <a:off x="5050651" y="1082041"/>
            <a:ext cx="7925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 err="1">
                <a:solidFill>
                  <a:srgbClr val="FF66FF"/>
                </a:solidFill>
              </a:rPr>
              <a:t>Omicron</a:t>
            </a:r>
            <a:endParaRPr lang="de-DE" sz="1350" dirty="0">
              <a:solidFill>
                <a:srgbClr val="FF66FF"/>
              </a:solidFill>
            </a:endParaRPr>
          </a:p>
          <a:p>
            <a:pPr algn="ctr"/>
            <a:r>
              <a:rPr lang="de-DE" sz="1350" dirty="0">
                <a:solidFill>
                  <a:srgbClr val="FF66FF"/>
                </a:solidFill>
              </a:rPr>
              <a:t>BA.1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230324-F17B-4AF6-8E28-8618F69ABD28}"/>
              </a:ext>
            </a:extLst>
          </p:cNvPr>
          <p:cNvSpPr txBox="1"/>
          <p:nvPr/>
        </p:nvSpPr>
        <p:spPr>
          <a:xfrm>
            <a:off x="1918270" y="3406141"/>
            <a:ext cx="5945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>
                <a:solidFill>
                  <a:srgbClr val="33CCCC"/>
                </a:solidFill>
              </a:rPr>
              <a:t>Delta </a:t>
            </a:r>
          </a:p>
          <a:p>
            <a:pPr algn="ctr"/>
            <a:r>
              <a:rPr lang="de-DE" sz="1350" dirty="0">
                <a:solidFill>
                  <a:srgbClr val="33CCCC"/>
                </a:solidFill>
              </a:rPr>
              <a:t>AY.4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B25F04-3995-4B63-BA1C-DBEFE727E5E8}"/>
              </a:ext>
            </a:extLst>
          </p:cNvPr>
          <p:cNvSpPr txBox="1"/>
          <p:nvPr/>
        </p:nvSpPr>
        <p:spPr>
          <a:xfrm>
            <a:off x="3534696" y="2017752"/>
            <a:ext cx="10850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solidFill>
                  <a:srgbClr val="C00000"/>
                </a:solidFill>
              </a:rPr>
              <a:t>recombinant</a:t>
            </a:r>
            <a:endParaRPr lang="de-DE" sz="1350" dirty="0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F1E4253-5026-4FED-A9E9-A61ABFD2E1E6}"/>
              </a:ext>
            </a:extLst>
          </p:cNvPr>
          <p:cNvSpPr txBox="1"/>
          <p:nvPr/>
        </p:nvSpPr>
        <p:spPr>
          <a:xfrm>
            <a:off x="3779028" y="2210931"/>
            <a:ext cx="19862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 err="1">
                <a:solidFill>
                  <a:schemeClr val="bg1">
                    <a:lumMod val="50000"/>
                  </a:schemeClr>
                </a:solidFill>
              </a:rPr>
              <a:t>mixed</a:t>
            </a:r>
            <a:r>
              <a:rPr lang="de-DE" sz="13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50" dirty="0" err="1">
                <a:solidFill>
                  <a:schemeClr val="bg1">
                    <a:lumMod val="50000"/>
                  </a:schemeClr>
                </a:solidFill>
              </a:rPr>
              <a:t>infection</a:t>
            </a:r>
            <a:r>
              <a:rPr lang="de-DE" sz="135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1350" dirty="0" err="1">
                <a:solidFill>
                  <a:schemeClr val="bg1">
                    <a:lumMod val="50000"/>
                  </a:schemeClr>
                </a:solidFill>
              </a:rPr>
              <a:t>assembly</a:t>
            </a:r>
            <a:endParaRPr lang="de-DE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A84933C-48DA-4229-BBEE-494787DA3DDA}"/>
              </a:ext>
            </a:extLst>
          </p:cNvPr>
          <p:cNvSpPr txBox="1"/>
          <p:nvPr/>
        </p:nvSpPr>
        <p:spPr>
          <a:xfrm>
            <a:off x="494808" y="363081"/>
            <a:ext cx="338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Phylogeny</a:t>
            </a:r>
            <a:r>
              <a:rPr lang="de-DE" b="1" dirty="0"/>
              <a:t>: BA.1 and AY.4 in DESH</a:t>
            </a:r>
          </a:p>
        </p:txBody>
      </p:sp>
    </p:spTree>
    <p:extLst>
      <p:ext uri="{BB962C8B-B14F-4D97-AF65-F5344CB8AC3E}">
        <p14:creationId xmlns:p14="http://schemas.microsoft.com/office/powerpoint/2010/main" val="367395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418CD9-3B74-4C43-A6CC-4D7403BA4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A09553-405B-4449-99BB-E78F296E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B0FB36-204B-43E2-952D-3B8FF9AD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E36A77-2F02-4574-B35A-AC18EA27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zusatz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87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5AAB7E-1741-47DB-AA50-93BB7F2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F7A3-A90E-4388-BB4C-10EC2C7A0419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51FDB6-88E4-4BFC-984A-2B35BE2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0ED01-3135-429C-A048-4543C65E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Omikron in Stichprobe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63B46D9-0A4F-479E-B63B-854144AB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0798"/>
              </p:ext>
            </p:extLst>
          </p:nvPr>
        </p:nvGraphicFramePr>
        <p:xfrm>
          <a:off x="682333" y="1155246"/>
          <a:ext cx="3485827" cy="3192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139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1168981054"/>
                    </a:ext>
                  </a:extLst>
                </a:gridCol>
                <a:gridCol w="701550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721038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Anteile  der </a:t>
                      </a:r>
                      <a:r>
                        <a:rPr lang="de-DE" sz="1100" dirty="0" err="1">
                          <a:effectLst/>
                        </a:rPr>
                        <a:t>Sublinen</a:t>
                      </a:r>
                      <a:r>
                        <a:rPr lang="de-DE" sz="1100" dirty="0">
                          <a:effectLst/>
                        </a:rPr>
                        <a:t> von Omikron in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25712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23549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62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252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6708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23598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98618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6576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047678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EC87CF2-A7FE-41D0-A992-CCBE61158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42" y="571221"/>
            <a:ext cx="3010320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3A1A0-C5BC-4A56-9E79-D6626D56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39B2-4FC0-46D8-AAC0-2F6CFCFABEB8}" type="datetime1">
              <a:rPr lang="de-DE" smtClean="0"/>
              <a:t>02.03.2022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768BDC-4785-4A89-B62C-EF148935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669F948-A09E-471A-B19A-41E246674023}"/>
              </a:ext>
            </a:extLst>
          </p:cNvPr>
          <p:cNvGraphicFramePr>
            <a:graphicFrameLocks/>
          </p:cNvGraphicFramePr>
          <p:nvPr/>
        </p:nvGraphicFramePr>
        <p:xfrm>
          <a:off x="17929" y="856817"/>
          <a:ext cx="9108141" cy="342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Bildschirmpräsentation (16:9)</PresentationFormat>
  <Paragraphs>303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ＭＳ 明朝</vt:lpstr>
      <vt:lpstr>Times New Roman</vt:lpstr>
      <vt:lpstr>Wingdings</vt:lpstr>
      <vt:lpstr>Office-Design</vt:lpstr>
      <vt:lpstr>VOC/VOI in Deutschland  aktuelle Situation  </vt:lpstr>
      <vt:lpstr>Übersicht VOC/VOI in Stichprobe - Genomsequenzierung</vt:lpstr>
      <vt:lpstr>IfSG-Daten</vt:lpstr>
      <vt:lpstr>PowerPoint-Präsentation</vt:lpstr>
      <vt:lpstr>PowerPoint-Präsentation</vt:lpstr>
      <vt:lpstr>PowerPoint-Präsentation</vt:lpstr>
      <vt:lpstr>zusatz</vt:lpstr>
      <vt:lpstr>Omikron in Stichprobe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893</cp:revision>
  <dcterms:created xsi:type="dcterms:W3CDTF">2015-11-02T12:29:13Z</dcterms:created>
  <dcterms:modified xsi:type="dcterms:W3CDTF">2022-03-02T10:12:06Z</dcterms:modified>
</cp:coreProperties>
</file>