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576" r:id="rId2"/>
    <p:sldId id="588" r:id="rId3"/>
    <p:sldId id="1013" r:id="rId4"/>
    <p:sldId id="578" r:id="rId5"/>
    <p:sldId id="1011" r:id="rId6"/>
    <p:sldId id="655" r:id="rId7"/>
    <p:sldId id="656" r:id="rId8"/>
    <p:sldId id="1012" r:id="rId9"/>
    <p:sldId id="662" r:id="rId10"/>
    <p:sldId id="657" r:id="rId11"/>
    <p:sldId id="667" r:id="rId12"/>
    <p:sldId id="638" r:id="rId13"/>
    <p:sldId id="283" r:id="rId14"/>
    <p:sldId id="285" r:id="rId15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9" clrIdx="3"/>
  <p:cmAuthor id="4" name="Tolksdorf, Kristin" initials="TK" lastIdx="2" clrIdx="4"/>
  <p:cmAuthor id="5" name="Preuß, Ute" initials="PU" lastIdx="34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C7"/>
    <a:srgbClr val="FFFFFF"/>
    <a:srgbClr val="058C94"/>
    <a:srgbClr val="64AFF5"/>
    <a:srgbClr val="E6E6E6"/>
    <a:srgbClr val="66A8DD"/>
    <a:srgbClr val="045AA6"/>
    <a:srgbClr val="D0D8E8"/>
    <a:srgbClr val="E9EDF4"/>
    <a:srgbClr val="367B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76197" autoAdjust="0"/>
  </p:normalViewPr>
  <p:slideViewPr>
    <p:cSldViewPr snapToGrid="0" snapToObjects="1">
      <p:cViewPr varScale="1">
        <p:scale>
          <a:sx n="51" d="100"/>
          <a:sy n="51" d="100"/>
        </p:scale>
        <p:origin x="1628" y="52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02.03.2022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\\rki.local\daten\Projekte\FG36_INV_ICOSARI\Arbeitsordner\Wochenbericht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833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dirty="0"/>
              <a:t>Anteil COVID-19 an SARI 48% (KW 7: 49%)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/>
              <a:t>Anteil COVID an SARI mit Intensivbehandlung 52% (KW 7: 53%)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Krisenstab_AnteilCOVID_alle_inkl_letzte.png und Krisenstab_AnteilCOVID_Intensiv_inkl_letzte.png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 dem Ordner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S:\Projekte\FG36_INV_ICOSARI\Arbeitsordner\Wochenbericht</a:t>
            </a:r>
            <a:endParaRPr lang="de-DE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3134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Vergleich COVID-SARI, COVID-SARI mit Intensivbehandlungen, und verstorbene COVID-SARI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b="0" dirty="0"/>
              <a:t>Relativ Stabiles Niveau seit Jahreswechsel, in AG 80+ deutet sich (bei COVID-SARI-Fällen gesamt und </a:t>
            </a:r>
            <a:r>
              <a:rPr lang="de-DE" b="0"/>
              <a:t>bei Verstorbenen</a:t>
            </a:r>
            <a:r>
              <a:rPr lang="de-DE" b="0" dirty="0"/>
              <a:t>) </a:t>
            </a:r>
            <a:r>
              <a:rPr lang="de-DE" b="0" u="none" dirty="0"/>
              <a:t>ein leichter </a:t>
            </a:r>
            <a:r>
              <a:rPr lang="de-DE" b="0" dirty="0"/>
              <a:t>Anstieg an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b="1" i="1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</a:t>
            </a:r>
          </a:p>
          <a:p>
            <a:pPr marL="0" indent="0">
              <a:buFontTx/>
              <a:buNone/>
            </a:pP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Krisenstab_COVID-SARI_FB_all_Vgl2021.png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,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Krisenstab_Intensiv_COVID_inkl_letzte_FB_VGL2021.png </a:t>
            </a:r>
            <a:r>
              <a:rPr lang="de-DE" sz="1200" b="0" i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 </a:t>
            </a:r>
            <a:r>
              <a:rPr lang="de-DE" sz="1200" b="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Kvielleicht_Tod_COVID_inkl_letzte_FB_VGL2021.png</a:t>
            </a:r>
            <a:endParaRPr lang="de-DE" b="0" dirty="0"/>
          </a:p>
          <a:p>
            <a:pPr marL="0" indent="0">
              <a:buFontTx/>
              <a:buNone/>
            </a:pPr>
            <a:r>
              <a:rPr lang="de-DE" b="1" dirty="0"/>
              <a:t> </a:t>
            </a:r>
          </a:p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493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de-DE" b="1" u="none" dirty="0"/>
              <a:t>Kitas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Seit Mitte Jan 2022 Rückgang zu verzeichnen, aber weiterhin auf hohem Niveau (letzten 4 Wochen bisher 746 Ausbrüche)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Anteil AG 0-5 nahm von 62 auf etwa 56% ab -&gt; höherer Anteil unter Erwachsenen steht evtl. mit niedrigerem Schutz der Impfung vor Infektionen mit der Omikron-Variante im Zusammenhang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0" indent="0">
              <a:buFontTx/>
              <a:buNone/>
            </a:pPr>
            <a:r>
              <a:rPr lang="de-DE" b="1" u="none" dirty="0"/>
              <a:t>Schulen </a:t>
            </a: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Ebenfalls Rückgang seit Mitte Januar; letzten 4 </a:t>
            </a:r>
            <a:r>
              <a:rPr lang="de-DE" b="0" u="none"/>
              <a:t>Wochen = 847 </a:t>
            </a:r>
            <a:r>
              <a:rPr lang="de-DE" b="0" u="none" dirty="0"/>
              <a:t>Ausbrüche</a:t>
            </a:r>
          </a:p>
          <a:p>
            <a:pPr marL="171450" indent="-171450">
              <a:buFontTx/>
              <a:buChar char="-"/>
            </a:pPr>
            <a:r>
              <a:rPr lang="de-DE" b="0" u="none" dirty="0"/>
              <a:t>Fälle im Alter 6-10 überwiegen mit 52% weiterhin (AG 11-14: 29%; AG 15-20: 14%, AG 21+: 5%)</a:t>
            </a:r>
          </a:p>
          <a:p>
            <a:pPr marL="0" indent="0">
              <a:buFontTx/>
              <a:buNone/>
            </a:pPr>
            <a:endParaRPr lang="de-DE" b="0" u="none" dirty="0"/>
          </a:p>
          <a:p>
            <a:pPr marL="171450" indent="-171450">
              <a:buFontTx/>
              <a:buChar char="-"/>
            </a:pPr>
            <a:r>
              <a:rPr lang="de-DE" b="0" u="none" dirty="0"/>
              <a:t>Durchschnittliche Ausbruchsgröße ähnlich bei 5 Fällen/Ausbruch (Median Kita= 4, Schule =3)</a:t>
            </a: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180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6800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/>
              <a:t>ARE-Rate in KW8 relativ stabil 4,8 % (Vorwoche auf 4,7 %); Vorwochenwerte haben sich nochmal erhöht. </a:t>
            </a:r>
          </a:p>
          <a:p>
            <a:pPr marL="171450" indent="-171450">
              <a:buFontTx/>
              <a:buChar char="-"/>
            </a:pPr>
            <a:r>
              <a:rPr lang="de-DE" dirty="0"/>
              <a:t>Kinder leicht gesunken (von 11,8 % auf 10,9 %), </a:t>
            </a:r>
            <a:r>
              <a:rPr lang="de-DE" dirty="0" err="1"/>
              <a:t>Erw</a:t>
            </a:r>
            <a:r>
              <a:rPr lang="de-DE" dirty="0"/>
              <a:t>. leicht gestiegen (von 3,6 % auf 3,9 %). </a:t>
            </a:r>
          </a:p>
          <a:p>
            <a:pPr marL="171450" indent="-171450">
              <a:buFontTx/>
              <a:buChar char="-"/>
            </a:pPr>
            <a:r>
              <a:rPr lang="de-DE" dirty="0"/>
              <a:t>Bei 5 AGs: Anstieg nur bei den ab 35. Jährigen (35-59J: v. 4,2 auf 4,9 %; 60+J: v. 1,9 auf 2,7 %), alle anderen AGs (leicht) gesunken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insgesamt gesunken: in KW 8: 1.336 (Vorwoche: 1.582)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KonsInz</a:t>
            </a:r>
            <a:r>
              <a:rPr lang="de-DE" dirty="0"/>
              <a:t> (gesamt) liegt höher als letztes Jahr, aber durch den weiteren Rückgang etwas unter dem Wertebereich der vorpandemischen Saisons</a:t>
            </a:r>
          </a:p>
          <a:p>
            <a:pPr marL="171450" indent="-171450">
              <a:buFontTx/>
              <a:buChar char="-"/>
            </a:pPr>
            <a:r>
              <a:rPr lang="de-DE" dirty="0"/>
              <a:t>0-4J./ 5-14J.: Dort liegt die KI aktuell (8. KW) niedriger als vor der Pandemie </a:t>
            </a:r>
          </a:p>
          <a:p>
            <a:pPr marL="171450" indent="-171450">
              <a:buFontTx/>
              <a:buChar char="-"/>
            </a:pPr>
            <a:r>
              <a:rPr lang="de-DE" dirty="0"/>
              <a:t> Tendenz in den BL: KI insgesamt geht nach unten, in einigen Anstieg der Raten bei den </a:t>
            </a:r>
            <a:r>
              <a:rPr lang="de-DE"/>
              <a:t>Kindern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57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seit KW 6/2022 insgesamt Rückgang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Arztkonsultationen wegen COVID-ARE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de-DE" dirty="0">
                <a:sym typeface="Wingdings" panose="05000000000000000000" pitchFamily="2" charset="2"/>
              </a:rPr>
              <a:t>seit KW 6/2022 stetiger Rückgang der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Arztkonsultationen wegen </a:t>
            </a:r>
            <a:r>
              <a:rPr lang="de-DE" dirty="0">
                <a:sym typeface="Wingdings" panose="05000000000000000000" pitchFamily="2" charset="2"/>
              </a:rPr>
              <a:t>COVID-ARE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den unter 60-Jährigen</a:t>
            </a:r>
          </a:p>
          <a:p>
            <a:pPr marL="171450" indent="-171450">
              <a:buFontTx/>
              <a:buChar char="-"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8081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Seit KW 52/2021 unter vor-pandemischen Niveau, aktuell etwa auf Niveau der Vorsaison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AG 0-14: seit Wochen weitestgehend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15-59: Rückgang in den letzten Wochen, in AG 35- 59 aber Stabilisierung in KW 8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leichter Anstieg setzt sich fort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\Krisenstab_3Saisons_AGI6_allVWD_inkl_letzte_FB.png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 \Vorsaisons_allVWD_S5.png</a:t>
            </a:r>
            <a:endParaRPr lang="de-DE" i="1" dirty="0"/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dirty="0">
              <a:sym typeface="Wingdings" panose="05000000000000000000" pitchFamily="2" charset="2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SARI-Fallzahlen sind insgesamt seit KW 2/2022 stabil geblieben; </a:t>
            </a:r>
            <a:r>
              <a:rPr lang="de-DE" dirty="0">
                <a:sym typeface="Wingdings" panose="05000000000000000000" pitchFamily="2" charset="2"/>
              </a:rPr>
              <a:t>Seit KW 52/2021 unter vor-pandemischen Niveau, aktuell etwa auf Niveau der Vorsaison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AG 0-14: seit Wochen weitestgehend stabil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15-59: Rückgang in den letzten Wochen, in AG 35- 59 aber Stabilisierung in KW 8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AG 80+ leichter Anstieg setzt sich fort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Zahl der COVID-19-Fälle wieder zurück gegangen in AG 0-4 (deutlich höhere Werte in KW 2-6/2022, siehe COVID-SARI Inzidenz)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COVID-SARI Hospitalisierungsinzidenz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Stabilisierung : 5,8 je 100T in KW 8/2022 (5,6 je 100T in KW 7/2022)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Hospitalisierungsinzidenz für AG 0-4  wieder gesunken auf 2 je 100T (von KW 2 bis KW 6/2022: zwischen 5 und 7 COVID-SARI je 100T);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Rückgang bzw. Stabilisierung in den AG unter 80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leichter Anstieg in AG 80+ setzt sich fort (KW 8: 36/100T, KW 7: 32 je 100T), liegt aber weiterhin noch im moderaten Bereich der 3. Welle (3. Welle: zwischen 30 und 39 je 100T in AG 80+)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\\rki.local\daten\OE\FG36\nCoV\Surveillance\Syndromische Surveillance\ICOSARI, Dateien </a:t>
            </a:r>
            <a:r>
              <a:rPr lang="de-DE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</a:t>
            </a:r>
            <a:r>
              <a:rPr lang="de-DE" sz="1200" b="1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Vgl_abKW10_2020.png</a:t>
            </a:r>
            <a:r>
              <a:rPr lang="de-DE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und </a:t>
            </a:r>
            <a:r>
              <a:rPr lang="de-DE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_Krisenstab_Combine_1.png</a:t>
            </a:r>
            <a:endParaRPr lang="de-DE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84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Zur Ansicht: Anzahl </a:t>
            </a:r>
            <a:r>
              <a:rPr lang="de-DE" b="1" u="sng" dirty="0"/>
              <a:t>SARI</a:t>
            </a:r>
            <a:r>
              <a:rPr lang="de-DE" dirty="0"/>
              <a:t> mit Intensivbehandlung nach Altersgruppe (Verlauf im Vergleich zu den Vorsaisons)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sym typeface="Wingdings" panose="05000000000000000000" pitchFamily="2" charset="2"/>
              </a:rPr>
              <a:t> In AG 80+: SARI-ICU unter den Fallzahlen der Vorsaison, SARI etwa auf Niveau der Vorsaison</a:t>
            </a:r>
            <a:endParaRPr lang="de-DE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sym typeface="Wingdings" panose="05000000000000000000" pitchFamily="2" charset="2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à"/>
              <a:tabLst/>
              <a:defRPr/>
            </a:pPr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S:\Projekte\FG36_INV_ICOSARI\Arbeitsordner\Wochenbericht\Krisenstab-AG_separat_alleVWD 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6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000" dirty="0"/>
              <a:t>Ergebnisse der syndromischen und virologischen ARE-Surveillance </a:t>
            </a:r>
            <a:br>
              <a:rPr lang="de-DE" dirty="0"/>
            </a:br>
            <a:r>
              <a:rPr lang="de-DE" sz="1600" b="0" dirty="0"/>
              <a:t>GrippeWeb, </a:t>
            </a:r>
            <a:br>
              <a:rPr lang="de-DE" sz="1600" b="0" dirty="0"/>
            </a:br>
            <a:r>
              <a:rPr lang="de-DE" sz="1600" b="0" dirty="0"/>
              <a:t>Arbeitsgemeinschaft Influenza / SEED</a:t>
            </a:r>
            <a:r>
              <a:rPr lang="de-DE" sz="1600" b="0" baseline="30000" dirty="0"/>
              <a:t>ARE</a:t>
            </a:r>
            <a:r>
              <a:rPr lang="de-DE" sz="1600" b="0" dirty="0"/>
              <a:t>,</a:t>
            </a:r>
            <a:br>
              <a:rPr lang="de-DE" sz="1600" b="0" dirty="0"/>
            </a:br>
            <a:r>
              <a:rPr lang="de-DE" sz="1600" b="0" dirty="0"/>
              <a:t>ICOSARI</a:t>
            </a:r>
            <a:br>
              <a:rPr lang="de-DE" sz="1600" b="0" dirty="0"/>
            </a:br>
            <a:r>
              <a:rPr lang="de-DE" sz="1600" b="0" dirty="0"/>
              <a:t>KiTa- und Schulausbrüche (Meldedaten)</a:t>
            </a:r>
            <a:br>
              <a:rPr lang="de-DE" sz="1600" b="0" dirty="0"/>
            </a:br>
            <a:r>
              <a:rPr lang="de-DE" sz="1600" b="0" dirty="0"/>
              <a:t>Daten NRZ Influenzaviren</a:t>
            </a:r>
            <a:br>
              <a:rPr lang="de-DE" sz="1600" b="0" dirty="0"/>
            </a:br>
            <a:br>
              <a:rPr lang="de-DE" sz="1800" b="0" dirty="0">
                <a:highlight>
                  <a:srgbClr val="FFFF00"/>
                </a:highlight>
              </a:rPr>
            </a:br>
            <a:r>
              <a:rPr lang="de-DE" sz="1800" b="0" dirty="0"/>
              <a:t>Datenstand 1.3.2022</a:t>
            </a:r>
          </a:p>
        </p:txBody>
      </p:sp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F82510A2-D823-445C-ADD9-D973AB583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521" y="3967406"/>
            <a:ext cx="7690560" cy="2819872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C2B4799-9BB0-4650-BC0C-600DB5E57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346" y="661003"/>
            <a:ext cx="7690560" cy="281987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27007" y="193570"/>
            <a:ext cx="8522785" cy="36283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ICOSARI-KH-Surveillance – Anteil COVID-19 an SARI-Fällen bis zur 8. KW 2022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itel 2">
            <a:extLst>
              <a:ext uri="{FF2B5EF4-FFF2-40B4-BE49-F238E27FC236}">
                <a16:creationId xmlns:a16="http://schemas.microsoft.com/office/drawing/2014/main" id="{8AE8A852-A401-4BE7-9323-67100302F0A2}"/>
              </a:ext>
            </a:extLst>
          </p:cNvPr>
          <p:cNvSpPr txBox="1">
            <a:spLocks/>
          </p:cNvSpPr>
          <p:nvPr/>
        </p:nvSpPr>
        <p:spPr>
          <a:xfrm>
            <a:off x="-196885" y="3564221"/>
            <a:ext cx="9190733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ICOSARI: SARI-Fälle in </a:t>
            </a:r>
            <a:r>
              <a:rPr lang="de-DE" sz="2000" dirty="0">
                <a:solidFill>
                  <a:srgbClr val="FF0000"/>
                </a:solidFill>
              </a:rPr>
              <a:t>Intensivbehandlung</a:t>
            </a:r>
            <a:r>
              <a:rPr lang="de-DE" sz="2000" dirty="0"/>
              <a:t>, Anteil mit COVID-19 bis 8. KW 2022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2C524D2-1793-437E-846A-1257980F2395}"/>
              </a:ext>
            </a:extLst>
          </p:cNvPr>
          <p:cNvSpPr txBox="1"/>
          <p:nvPr/>
        </p:nvSpPr>
        <p:spPr>
          <a:xfrm>
            <a:off x="8656351" y="152383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48%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D307726B-4B46-4EB9-8550-2E99B6F8EBCA}"/>
              </a:ext>
            </a:extLst>
          </p:cNvPr>
          <p:cNvCxnSpPr>
            <a:cxnSpLocks/>
          </p:cNvCxnSpPr>
          <p:nvPr/>
        </p:nvCxnSpPr>
        <p:spPr>
          <a:xfrm flipH="1">
            <a:off x="7638962" y="1679418"/>
            <a:ext cx="1017389" cy="0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64898357-39ED-48CA-B57A-A272C16F167A}"/>
              </a:ext>
            </a:extLst>
          </p:cNvPr>
          <p:cNvSpPr txBox="1"/>
          <p:nvPr/>
        </p:nvSpPr>
        <p:spPr>
          <a:xfrm>
            <a:off x="8625207" y="4654460"/>
            <a:ext cx="792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52%</a:t>
            </a:r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FCE7D7C-634B-4C6A-984A-2C2CAF2F755C}"/>
              </a:ext>
            </a:extLst>
          </p:cNvPr>
          <p:cNvCxnSpPr>
            <a:cxnSpLocks/>
          </p:cNvCxnSpPr>
          <p:nvPr/>
        </p:nvCxnSpPr>
        <p:spPr>
          <a:xfrm flipH="1" flipV="1">
            <a:off x="7907686" y="4862948"/>
            <a:ext cx="773885" cy="5861"/>
          </a:xfrm>
          <a:prstGeom prst="straightConnector1">
            <a:avLst/>
          </a:prstGeom>
          <a:ln w="2857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E453283B-7B32-4443-B07C-3D953F5BBA07}"/>
              </a:ext>
            </a:extLst>
          </p:cNvPr>
          <p:cNvGrpSpPr/>
          <p:nvPr/>
        </p:nvGrpSpPr>
        <p:grpSpPr>
          <a:xfrm>
            <a:off x="2035174" y="1270346"/>
            <a:ext cx="5783258" cy="1146175"/>
            <a:chOff x="2035174" y="1065802"/>
            <a:chExt cx="5783258" cy="1146175"/>
          </a:xfrm>
        </p:grpSpPr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4A650DB2-D823-427A-94C8-F3D30C3FF347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2211977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F61D898-E386-4817-B995-D61A48E053B5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5" y="150395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BB6AC65E-DC78-4F39-8C83-C7990049E19E}"/>
                </a:ext>
              </a:extLst>
            </p:cNvPr>
            <p:cNvCxnSpPr>
              <a:cxnSpLocks/>
            </p:cNvCxnSpPr>
            <p:nvPr/>
          </p:nvCxnSpPr>
          <p:spPr>
            <a:xfrm>
              <a:off x="2035174" y="1065802"/>
              <a:ext cx="5783257" cy="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114D7546-8245-4A13-B390-3D13F7D3D406}"/>
              </a:ext>
            </a:extLst>
          </p:cNvPr>
          <p:cNvGrpSpPr/>
          <p:nvPr/>
        </p:nvGrpSpPr>
        <p:grpSpPr>
          <a:xfrm>
            <a:off x="2035175" y="4540734"/>
            <a:ext cx="5914197" cy="1050231"/>
            <a:chOff x="2223540" y="4540734"/>
            <a:chExt cx="5561559" cy="1050231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AF15E6D-1E11-4473-8FBF-19F501960B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940090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8CC6832B-64C1-4D06-84B7-755E88FB9A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1" y="4540734"/>
              <a:ext cx="5561557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AA6009E-0477-4476-BD7E-04E873A1AC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3540" y="5590965"/>
              <a:ext cx="5561558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627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A198F89-3987-4262-83C8-1FEC72C23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114" y="518227"/>
            <a:ext cx="3530545" cy="211832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678329" y="160170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Vgl. Winter 2020/21 und 2021/22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0FE4B7-8DD2-4130-9754-FA1C1B17C980}"/>
              </a:ext>
            </a:extLst>
          </p:cNvPr>
          <p:cNvSpPr txBox="1"/>
          <p:nvPr/>
        </p:nvSpPr>
        <p:spPr>
          <a:xfrm>
            <a:off x="4083148" y="563526"/>
            <a:ext cx="2567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2021/22: KW 50 - KW 8</a:t>
            </a:r>
          </a:p>
        </p:txBody>
      </p:sp>
      <p:pic>
        <p:nvPicPr>
          <p:cNvPr id="30" name="Grafik 29">
            <a:extLst>
              <a:ext uri="{FF2B5EF4-FFF2-40B4-BE49-F238E27FC236}">
                <a16:creationId xmlns:a16="http://schemas.microsoft.com/office/drawing/2014/main" id="{C8388101-484D-4229-B3A8-83497E6DB9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18227"/>
            <a:ext cx="3530545" cy="2118327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BAA6E89F-ADEA-463E-B170-06075A8AC293}"/>
              </a:ext>
            </a:extLst>
          </p:cNvPr>
          <p:cNvSpPr txBox="1"/>
          <p:nvPr/>
        </p:nvSpPr>
        <p:spPr>
          <a:xfrm>
            <a:off x="492403" y="579031"/>
            <a:ext cx="2930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2020/21: KW 51 - KW 8</a:t>
            </a:r>
          </a:p>
        </p:txBody>
      </p:sp>
      <p:pic>
        <p:nvPicPr>
          <p:cNvPr id="38" name="Grafik 37">
            <a:extLst>
              <a:ext uri="{FF2B5EF4-FFF2-40B4-BE49-F238E27FC236}">
                <a16:creationId xmlns:a16="http://schemas.microsoft.com/office/drawing/2014/main" id="{3B893A93-CC8F-4056-ABC1-79BF1DD38C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6374" y="2491801"/>
            <a:ext cx="3530125" cy="211807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533CE499-CFAD-4DF1-95FA-F974B966ED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3" y="2511304"/>
            <a:ext cx="3530545" cy="211832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79594C8-560C-433E-84DD-3233683E11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1" y="4524137"/>
            <a:ext cx="3530125" cy="2118075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1F4B972-A565-4BD0-A116-B18BC73207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96375" y="4524889"/>
            <a:ext cx="3530125" cy="2118075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AC0A3C2A-2020-4A05-A02D-2AB33EA1693B}"/>
              </a:ext>
            </a:extLst>
          </p:cNvPr>
          <p:cNvSpPr txBox="1"/>
          <p:nvPr/>
        </p:nvSpPr>
        <p:spPr>
          <a:xfrm>
            <a:off x="649666" y="2534081"/>
            <a:ext cx="130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2020/21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AA5E872B-48A8-4CEA-B1F3-0FA21AFC5406}"/>
              </a:ext>
            </a:extLst>
          </p:cNvPr>
          <p:cNvSpPr txBox="1"/>
          <p:nvPr/>
        </p:nvSpPr>
        <p:spPr>
          <a:xfrm>
            <a:off x="564825" y="4523228"/>
            <a:ext cx="1038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/>
              <a:t>2020/21</a:t>
            </a:r>
            <a:endParaRPr lang="de-DE" b="1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D693BB8-D336-4790-8C88-D02F364999CA}"/>
              </a:ext>
            </a:extLst>
          </p:cNvPr>
          <p:cNvSpPr txBox="1"/>
          <p:nvPr/>
        </p:nvSpPr>
        <p:spPr>
          <a:xfrm>
            <a:off x="4126757" y="2539639"/>
            <a:ext cx="1086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A1145AC-8EE7-4231-AF3F-2C53D64A837E}"/>
              </a:ext>
            </a:extLst>
          </p:cNvPr>
          <p:cNvSpPr txBox="1"/>
          <p:nvPr/>
        </p:nvSpPr>
        <p:spPr>
          <a:xfrm>
            <a:off x="4064119" y="4549683"/>
            <a:ext cx="1016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2021/22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60E27C4-2983-4CC2-82D5-A7EEC0FA27CE}"/>
              </a:ext>
            </a:extLst>
          </p:cNvPr>
          <p:cNvSpPr txBox="1"/>
          <p:nvPr/>
        </p:nvSpPr>
        <p:spPr>
          <a:xfrm>
            <a:off x="7099662" y="1116053"/>
            <a:ext cx="265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40A79BE-55C4-45D4-B43C-87BB06725B7F}"/>
              </a:ext>
            </a:extLst>
          </p:cNvPr>
          <p:cNvSpPr txBox="1"/>
          <p:nvPr/>
        </p:nvSpPr>
        <p:spPr>
          <a:xfrm>
            <a:off x="6952960" y="2903413"/>
            <a:ext cx="23955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COVID-SARI-Fälle </a:t>
            </a:r>
            <a:r>
              <a:rPr lang="de-DE" b="1" u="sng" dirty="0"/>
              <a:t>mit</a:t>
            </a:r>
            <a:r>
              <a:rPr lang="de-DE" b="1" dirty="0"/>
              <a:t> Intensivbehandlung</a:t>
            </a:r>
            <a:endParaRPr lang="de-DE" dirty="0"/>
          </a:p>
          <a:p>
            <a:endParaRPr lang="de-DE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9C138DD6-689C-49F3-B329-969BB10693AD}"/>
              </a:ext>
            </a:extLst>
          </p:cNvPr>
          <p:cNvSpPr txBox="1"/>
          <p:nvPr/>
        </p:nvSpPr>
        <p:spPr>
          <a:xfrm>
            <a:off x="7030251" y="4876777"/>
            <a:ext cx="2395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Verstorbene</a:t>
            </a:r>
          </a:p>
          <a:p>
            <a:r>
              <a:rPr lang="de-DE" b="1" dirty="0"/>
              <a:t>COVID-SARI-Fälle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703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55C2B0-2861-4E51-96B9-F3B6FF289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33" y="374303"/>
            <a:ext cx="8092592" cy="307777"/>
          </a:xfrm>
        </p:spPr>
        <p:txBody>
          <a:bodyPr/>
          <a:lstStyle/>
          <a:p>
            <a:r>
              <a:rPr lang="de-DE" sz="2000" dirty="0"/>
              <a:t>Ausbrüche in Kindergärten/Horte (n=8.772), letzten 4 Wo = 746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0BB9B1-98A3-4516-ACAC-65BDA62471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/>
              <a:t>Stand: 1.3.2022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6FA966-741C-491F-92E0-648BD9E3D3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AF04F-E8C9-4F5E-9366-02512A40B1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B98E20C2-31F3-412E-AEFA-FDEFD358D5A4}"/>
              </a:ext>
            </a:extLst>
          </p:cNvPr>
          <p:cNvSpPr txBox="1">
            <a:spLocks/>
          </p:cNvSpPr>
          <p:nvPr/>
        </p:nvSpPr>
        <p:spPr>
          <a:xfrm>
            <a:off x="2217107" y="3651281"/>
            <a:ext cx="6332685" cy="30777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/>
              <a:t>Ausbrüche in Schulen (n=13.555), letzten 4 Wo = 847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811A50FE-0EE9-4337-9B95-C6F148BA5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33" y="682080"/>
            <a:ext cx="5956293" cy="317259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BE871F5-F15D-47A5-A7E8-B1F4ECAC3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107" y="3953346"/>
            <a:ext cx="5512116" cy="286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5474" y="6356350"/>
            <a:ext cx="1818207" cy="365125"/>
          </a:xfrm>
        </p:spPr>
        <p:txBody>
          <a:bodyPr/>
          <a:lstStyle/>
          <a:p>
            <a:r>
              <a:rPr lang="de-DE" dirty="0"/>
              <a:t>02.03.2022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/>
              <a:t>Virologisches Sentinel AGI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13</a:t>
            </a:fld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DB5AAA9-AD9B-4E74-9B65-5CCC27722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173" y="3276587"/>
            <a:ext cx="609653" cy="30482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90B85264-A615-4A3D-A9EE-B32E93CD8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22" y="1335345"/>
            <a:ext cx="8665771" cy="217124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D59D9EB-BDB9-4044-A083-C9B3D8C2F7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6996" y="818686"/>
            <a:ext cx="2545866" cy="1530228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59E800B-6EC3-412E-9717-A82509D095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3989" y="1044838"/>
            <a:ext cx="2965960" cy="137781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620799A-4809-4F6F-9C13-BF135E448A18}"/>
              </a:ext>
            </a:extLst>
          </p:cNvPr>
          <p:cNvSpPr txBox="1"/>
          <p:nvPr/>
        </p:nvSpPr>
        <p:spPr>
          <a:xfrm>
            <a:off x="1348966" y="1036100"/>
            <a:ext cx="5709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65000"/>
                  </a:schemeClr>
                </a:solidFill>
              </a:rPr>
              <a:t>n = 303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D014C3-30FB-4F83-84A6-77D44B3C74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922" y="3622331"/>
            <a:ext cx="8665771" cy="220052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14A7510-A77D-46A3-BB17-B0B6AE7C8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3084" y="3703538"/>
            <a:ext cx="2042337" cy="122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50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02.03.2022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/>
              <a:t>Virologisches Sentinel AGI</a:t>
            </a:r>
            <a:endParaRPr lang="de-DE" dirty="0"/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14</a:t>
            </a:fld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3D5D94A-0D71-424B-8EA3-1E7F19E7E0E9}"/>
              </a:ext>
            </a:extLst>
          </p:cNvPr>
          <p:cNvSpPr txBox="1"/>
          <p:nvPr/>
        </p:nvSpPr>
        <p:spPr>
          <a:xfrm>
            <a:off x="4697413" y="850391"/>
            <a:ext cx="3148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>
                <a:latin typeface="Symbol" panose="05050102010706020507" pitchFamily="18" charset="2"/>
              </a:rPr>
              <a:t>b</a:t>
            </a:r>
            <a:r>
              <a:rPr lang="de-DE" sz="1400" dirty="0"/>
              <a:t>-Coronaviren: SARS-CoV-2, HKU1, OC43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EE6F803-6D25-473B-9752-A89F76E0E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3" y="1210869"/>
            <a:ext cx="8633680" cy="218256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DA89B94-D3E0-470A-99A0-45B3CA2485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63" y="3553551"/>
            <a:ext cx="8633680" cy="21837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B5DD5A5D-4911-40EC-AFD5-69C2A8545B79}"/>
              </a:ext>
            </a:extLst>
          </p:cNvPr>
          <p:cNvSpPr txBox="1"/>
          <p:nvPr/>
        </p:nvSpPr>
        <p:spPr>
          <a:xfrm>
            <a:off x="8369863" y="5103080"/>
            <a:ext cx="4587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>
                <a:solidFill>
                  <a:schemeClr val="accent6">
                    <a:lumMod val="75000"/>
                  </a:schemeClr>
                </a:solidFill>
              </a:rPr>
              <a:t>PIV-4</a:t>
            </a:r>
          </a:p>
        </p:txBody>
      </p:sp>
    </p:spTree>
    <p:extLst>
      <p:ext uri="{BB962C8B-B14F-4D97-AF65-F5344CB8AC3E}">
        <p14:creationId xmlns:p14="http://schemas.microsoft.com/office/powerpoint/2010/main" val="2037521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1764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8. KW 2022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1.3.2022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A6E48-22E8-4DA4-9FDA-8B3CCC1D9B06}"/>
              </a:ext>
            </a:extLst>
          </p:cNvPr>
          <p:cNvSpPr txBox="1"/>
          <p:nvPr/>
        </p:nvSpPr>
        <p:spPr>
          <a:xfrm>
            <a:off x="5185468" y="929926"/>
            <a:ext cx="360279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</a:t>
            </a:r>
          </a:p>
          <a:p>
            <a:r>
              <a:rPr lang="de-DE" dirty="0"/>
              <a:t>8. KW 2022 bei 4.800 ARE (Vorwoche: 4.700) pro 100.000 Einwohner.</a:t>
            </a:r>
          </a:p>
          <a:p>
            <a:endParaRPr lang="de-DE" sz="800" dirty="0"/>
          </a:p>
          <a:p>
            <a:r>
              <a:rPr lang="de-DE" dirty="0"/>
              <a:t>Entspricht einer Gesamtzahl von </a:t>
            </a:r>
            <a:r>
              <a:rPr lang="de-DE" b="1" dirty="0"/>
              <a:t>knapp 4 Mio. ARE in Deutschland, unabhängig von einem Arztbesuch</a:t>
            </a:r>
            <a:br>
              <a:rPr lang="de-DE" b="1" dirty="0"/>
            </a:br>
            <a:r>
              <a:rPr lang="de-DE" dirty="0"/>
              <a:t>(7. KW: 3,9 Millionen). </a:t>
            </a:r>
            <a:endParaRPr lang="en-US" sz="1400" dirty="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9D72E1D-86F5-46BA-ADCF-AEEBDA4DB8AA}"/>
              </a:ext>
            </a:extLst>
          </p:cNvPr>
          <p:cNvSpPr txBox="1"/>
          <p:nvPr/>
        </p:nvSpPr>
        <p:spPr>
          <a:xfrm>
            <a:off x="5185470" y="3911739"/>
            <a:ext cx="36027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Im Vergleich zur 7. KW 2022:</a:t>
            </a:r>
          </a:p>
          <a:p>
            <a:r>
              <a:rPr lang="de-DE" dirty="0"/>
              <a:t>Bei den Kindern gesunken, bei den Erwachsenen leicht gestiegen</a:t>
            </a:r>
          </a:p>
          <a:p>
            <a:r>
              <a:rPr lang="de-DE" dirty="0"/>
              <a:t>(insbesondere bei den ab 35-Jährigen).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0FFA27B1-3149-4285-AECE-D5CBB21B3E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E5CABB3-0732-47C8-AC55-E565506A0C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09" t="2113" r="1782" b="16632"/>
          <a:stretch/>
        </p:blipFill>
        <p:spPr>
          <a:xfrm>
            <a:off x="220349" y="795754"/>
            <a:ext cx="4680000" cy="2885839"/>
          </a:xfrm>
          <a:prstGeom prst="rect">
            <a:avLst/>
          </a:prstGeom>
        </p:spPr>
      </p:pic>
      <p:sp>
        <p:nvSpPr>
          <p:cNvPr id="12" name="Rectangle 4">
            <a:extLst>
              <a:ext uri="{FF2B5EF4-FFF2-40B4-BE49-F238E27FC236}">
                <a16:creationId xmlns:a16="http://schemas.microsoft.com/office/drawing/2014/main" id="{48E25435-8DB8-4E63-ADEF-A2C0947E1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1790AF4-D640-4477-AB28-809B985F82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552" y="933393"/>
            <a:ext cx="917284" cy="666544"/>
          </a:xfrm>
          <a:prstGeom prst="rect">
            <a:avLst/>
          </a:prstGeom>
          <a:ln>
            <a:noFill/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431135A-82F8-427E-A64E-5DF10865A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349" y="5694571"/>
            <a:ext cx="3960000" cy="513704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AA8897D7-4CE2-48E7-A1E7-7E8E9E6D45CC}"/>
              </a:ext>
            </a:extLst>
          </p:cNvPr>
          <p:cNvSpPr txBox="1"/>
          <p:nvPr/>
        </p:nvSpPr>
        <p:spPr>
          <a:xfrm>
            <a:off x="-3144644" y="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1729696-AF84-4369-8CE5-4F5EE6A1F4B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295" t="2093" r="1148" b="17417"/>
          <a:stretch/>
        </p:blipFill>
        <p:spPr>
          <a:xfrm>
            <a:off x="220349" y="3657983"/>
            <a:ext cx="4680000" cy="283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/ 100.000 Einwohner bis zur 8. KW 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1.3.2022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C67F718-8634-4E6B-B3BD-1E87C5D49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8" t="15143" r="1741" b="4250"/>
          <a:stretch/>
        </p:blipFill>
        <p:spPr>
          <a:xfrm>
            <a:off x="4618043" y="4004216"/>
            <a:ext cx="4428000" cy="2458211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2CC8EECB-7F28-4F55-9B73-4C507E802511}"/>
              </a:ext>
            </a:extLst>
          </p:cNvPr>
          <p:cNvSpPr txBox="1"/>
          <p:nvPr/>
        </p:nvSpPr>
        <p:spPr>
          <a:xfrm>
            <a:off x="5830480" y="1219782"/>
            <a:ext cx="308591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8. KW 2022: höher als letztes Jahr, nun leicht unter dem Niveau der Saisons vor der Pandemie (bis 2017/18)</a:t>
            </a:r>
          </a:p>
          <a:p>
            <a:br>
              <a:rPr lang="de-DE" sz="900" dirty="0">
                <a:highlight>
                  <a:srgbClr val="FFFF00"/>
                </a:highlight>
              </a:rPr>
            </a:br>
            <a:r>
              <a:rPr lang="de-DE" dirty="0"/>
              <a:t>Rund 1.400 Arzt­konsul­ta­tionen wegen ARE pro 100.000 EW </a:t>
            </a:r>
            <a:r>
              <a:rPr lang="de-DE" b="1" dirty="0"/>
              <a:t>(=ca. 1,1 Mio. Arzt­besuche wegen ARE in Deutschland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DBE8279B-ECCC-485A-9DF2-626854B3A50B}"/>
              </a:ext>
            </a:extLst>
          </p:cNvPr>
          <p:cNvSpPr txBox="1"/>
          <p:nvPr/>
        </p:nvSpPr>
        <p:spPr>
          <a:xfrm>
            <a:off x="5022213" y="3738162"/>
            <a:ext cx="2121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Baden-Württemberg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87810CA-6584-4B6F-B841-60B800FF03D4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t="31413" r="1049" b="1897"/>
          <a:stretch/>
        </p:blipFill>
        <p:spPr bwMode="auto">
          <a:xfrm>
            <a:off x="173231" y="1284688"/>
            <a:ext cx="5399405" cy="23641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86BA537-DABF-4AD9-9555-2E5A5B432D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0" t="15439" r="1741" b="4613"/>
          <a:stretch/>
        </p:blipFill>
        <p:spPr>
          <a:xfrm>
            <a:off x="173231" y="4047093"/>
            <a:ext cx="4428000" cy="2415334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4836A29-B79E-4E8F-B394-42CA0AC5447E}"/>
              </a:ext>
            </a:extLst>
          </p:cNvPr>
          <p:cNvSpPr txBox="1"/>
          <p:nvPr/>
        </p:nvSpPr>
        <p:spPr>
          <a:xfrm>
            <a:off x="614086" y="3768158"/>
            <a:ext cx="1139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Thüringen</a:t>
            </a:r>
          </a:p>
        </p:txBody>
      </p:sp>
    </p:spTree>
    <p:extLst>
      <p:ext uri="{BB962C8B-B14F-4D97-AF65-F5344CB8AC3E}">
        <p14:creationId xmlns:p14="http://schemas.microsoft.com/office/powerpoint/2010/main" val="1538019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25704" y="524595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 - SEED</a:t>
            </a:r>
            <a:r>
              <a:rPr lang="de-DE" baseline="30000" dirty="0"/>
              <a:t>ARE</a:t>
            </a:r>
            <a:br>
              <a:rPr lang="de-DE" dirty="0"/>
            </a:br>
            <a:r>
              <a:rPr lang="de-DE" dirty="0"/>
              <a:t>ARE-Konsultationen mit COVID-Diagnose / 100.000 Einwohner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594208" y="6622713"/>
            <a:ext cx="1860421" cy="195750"/>
          </a:xfrm>
        </p:spPr>
        <p:txBody>
          <a:bodyPr/>
          <a:lstStyle/>
          <a:p>
            <a:r>
              <a:rPr lang="de-DE" dirty="0"/>
              <a:t>Stand: 1.3.2022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D3A7831-3DFE-4AAC-B4E3-FA8EC2A90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06" y="1842809"/>
            <a:ext cx="7891895" cy="3156758"/>
          </a:xfrm>
          <a:prstGeom prst="rect">
            <a:avLst/>
          </a:prstGeom>
          <a:ln>
            <a:noFill/>
          </a:ln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9612B15B-BCC4-4A88-8BF1-8DD78B29CA11}"/>
              </a:ext>
            </a:extLst>
          </p:cNvPr>
          <p:cNvSpPr/>
          <p:nvPr/>
        </p:nvSpPr>
        <p:spPr>
          <a:xfrm>
            <a:off x="706943" y="4999569"/>
            <a:ext cx="8024088" cy="116955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spcBef>
                <a:spcPct val="0"/>
              </a:spcBef>
            </a:pPr>
            <a:br>
              <a:rPr lang="de-DE" sz="2200" b="1" dirty="0">
                <a:solidFill>
                  <a:srgbClr val="006EC7"/>
                </a:solidFill>
                <a:latin typeface="+mj-lt"/>
                <a:ea typeface="+mj-ea"/>
                <a:cs typeface="+mj-cs"/>
              </a:rPr>
            </a:br>
            <a:r>
              <a:rPr lang="de-DE" dirty="0"/>
              <a:t>ARE mit COVID-19 Konsultationen</a:t>
            </a:r>
            <a:r>
              <a:rPr lang="de-DE" dirty="0">
                <a:latin typeface="+mj-lt"/>
                <a:ea typeface="+mj-ea"/>
                <a:cs typeface="+mj-cs"/>
              </a:rPr>
              <a:t> bis zur 8. KW 2022</a:t>
            </a:r>
          </a:p>
          <a:p>
            <a:r>
              <a:rPr lang="de-DE" dirty="0"/>
              <a:t>Rund 400 Arzt­besuche ARE mit COVID-Diagnose /100.000 EW</a:t>
            </a:r>
            <a:br>
              <a:rPr lang="de-DE" dirty="0"/>
            </a:br>
            <a:r>
              <a:rPr lang="de-DE" dirty="0"/>
              <a:t> (=</a:t>
            </a:r>
            <a:r>
              <a:rPr lang="de-DE" b="1" dirty="0"/>
              <a:t>Gesamtzahl von rund 340.000 ARE-COVID-Arzt­besuchen in D)</a:t>
            </a:r>
          </a:p>
        </p:txBody>
      </p:sp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CF2B051B-DEF9-4B99-A82C-1B1A80CDE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D149D722-16C6-42D4-82E4-C631C07A9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8184" y="1055280"/>
            <a:ext cx="4247998" cy="21239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B52383B-3F2E-4C4F-8B04-8E711E623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184" y="2888816"/>
            <a:ext cx="4247998" cy="2123999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5BFCC10-C246-45D4-8A63-96120870C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46" y="1055280"/>
            <a:ext cx="4247998" cy="212399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62E11160-54D8-4386-88F9-BC281C962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046" y="2888816"/>
            <a:ext cx="4247998" cy="2123999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DDFAB6C-AA3A-4324-8659-D17217F59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555" y="730818"/>
            <a:ext cx="8520545" cy="307777"/>
          </a:xfrm>
        </p:spPr>
        <p:txBody>
          <a:bodyPr/>
          <a:lstStyle/>
          <a:p>
            <a:r>
              <a:rPr lang="de-DE" sz="2000" dirty="0"/>
              <a:t>SEED</a:t>
            </a:r>
            <a:r>
              <a:rPr lang="de-DE" sz="2000" baseline="30000" dirty="0"/>
              <a:t>ARE</a:t>
            </a:r>
            <a:r>
              <a:rPr lang="de-DE" sz="2000" dirty="0"/>
              <a:t> – ARE mit COVID-19 Konsultationen in Altersgruppen bis zur 8. KW 2022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B4B1B340-599D-4737-BC45-77B7524620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8184" y="4722440"/>
            <a:ext cx="4247998" cy="2123999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444D89-F707-4978-BAF2-83F085A0AE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046" y="4722440"/>
            <a:ext cx="4247998" cy="21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18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451" y="40573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8. KW 2022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564825" y="6631077"/>
            <a:ext cx="1860421" cy="195750"/>
          </a:xfrm>
        </p:spPr>
        <p:txBody>
          <a:bodyPr/>
          <a:lstStyle/>
          <a:p>
            <a:r>
              <a:rPr lang="de-DE" dirty="0"/>
              <a:t>Stand: 1.3.2022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6E9473E-40C8-4749-A488-063491194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44" y="3615559"/>
            <a:ext cx="7463780" cy="298551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5ACD64B-2FE5-4C46-B091-7F59CFEFF4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645" y="744285"/>
            <a:ext cx="7292360" cy="291694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9ABB137-3248-49DB-92E3-007636F195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575" y="3637201"/>
            <a:ext cx="7463780" cy="298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6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1.3.2022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4145" y="2623334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175" y="4528405"/>
            <a:ext cx="3600000" cy="2160000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ADDAC204-477C-4D58-8289-D814D3A28EA5}"/>
              </a:ext>
            </a:extLst>
          </p:cNvPr>
          <p:cNvCxnSpPr>
            <a:cxnSpLocks/>
          </p:cNvCxnSpPr>
          <p:nvPr/>
        </p:nvCxnSpPr>
        <p:spPr>
          <a:xfrm flipH="1">
            <a:off x="2600286" y="1274920"/>
            <a:ext cx="115752" cy="75300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FFF568A4-745A-4202-B3BA-8D75E10016EF}"/>
              </a:ext>
            </a:extLst>
          </p:cNvPr>
          <p:cNvSpPr txBox="1"/>
          <p:nvPr/>
        </p:nvSpPr>
        <p:spPr>
          <a:xfrm>
            <a:off x="2181107" y="967143"/>
            <a:ext cx="24702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6 % COVID-19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DF6D3D-99C1-4484-8A34-CDF709C6A768}"/>
              </a:ext>
            </a:extLst>
          </p:cNvPr>
          <p:cNvCxnSpPr>
            <a:cxnSpLocks/>
          </p:cNvCxnSpPr>
          <p:nvPr/>
        </p:nvCxnSpPr>
        <p:spPr>
          <a:xfrm>
            <a:off x="6706435" y="1195551"/>
            <a:ext cx="0" cy="660971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DACED08D-7A14-49AB-AA95-E619D6D2DC51}"/>
              </a:ext>
            </a:extLst>
          </p:cNvPr>
          <p:cNvSpPr txBox="1"/>
          <p:nvPr/>
        </p:nvSpPr>
        <p:spPr>
          <a:xfrm>
            <a:off x="6259855" y="938191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70 % COVID-19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871352B-9B1F-45D2-B274-BFAA26FA3595}"/>
              </a:ext>
            </a:extLst>
          </p:cNvPr>
          <p:cNvCxnSpPr>
            <a:cxnSpLocks/>
          </p:cNvCxnSpPr>
          <p:nvPr/>
        </p:nvCxnSpPr>
        <p:spPr>
          <a:xfrm>
            <a:off x="6687238" y="5019183"/>
            <a:ext cx="0" cy="687555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feld 19">
            <a:extLst>
              <a:ext uri="{FF2B5EF4-FFF2-40B4-BE49-F238E27FC236}">
                <a16:creationId xmlns:a16="http://schemas.microsoft.com/office/drawing/2014/main" id="{0F7635EF-5D40-43C2-B708-66AF5C24D8AA}"/>
              </a:ext>
            </a:extLst>
          </p:cNvPr>
          <p:cNvSpPr txBox="1"/>
          <p:nvPr/>
        </p:nvSpPr>
        <p:spPr>
          <a:xfrm>
            <a:off x="6495224" y="4711406"/>
            <a:ext cx="17623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53 % COVID-19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46BECB75-24A8-453C-9D94-84D83C1E63B1}"/>
              </a:ext>
            </a:extLst>
          </p:cNvPr>
          <p:cNvCxnSpPr>
            <a:cxnSpLocks/>
          </p:cNvCxnSpPr>
          <p:nvPr/>
        </p:nvCxnSpPr>
        <p:spPr>
          <a:xfrm>
            <a:off x="6607282" y="3079980"/>
            <a:ext cx="0" cy="693417"/>
          </a:xfrm>
          <a:prstGeom prst="straightConnector1">
            <a:avLst/>
          </a:prstGeom>
          <a:ln>
            <a:solidFill>
              <a:srgbClr val="006EC7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91D7FBB8-08F9-457F-9F55-9AB784863649}"/>
              </a:ext>
            </a:extLst>
          </p:cNvPr>
          <p:cNvSpPr txBox="1"/>
          <p:nvPr/>
        </p:nvSpPr>
        <p:spPr>
          <a:xfrm>
            <a:off x="6295859" y="2810885"/>
            <a:ext cx="16903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solidFill>
                  <a:srgbClr val="006EC7"/>
                </a:solidFill>
              </a:rPr>
              <a:t>52 % COVID-19</a:t>
            </a:r>
          </a:p>
        </p:txBody>
      </p:sp>
    </p:spTree>
    <p:extLst>
      <p:ext uri="{BB962C8B-B14F-4D97-AF65-F5344CB8AC3E}">
        <p14:creationId xmlns:p14="http://schemas.microsoft.com/office/powerpoint/2010/main" val="359872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Hospitalisierungsinzidenz COVID-SARI bis zur 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1.3.2022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C8A232E-B08C-49FC-B51A-1321D20F6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292"/>
          <a:stretch/>
        </p:blipFill>
        <p:spPr>
          <a:xfrm>
            <a:off x="30328" y="3091222"/>
            <a:ext cx="9083343" cy="336838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54C9B6A-EA58-4FA1-8A22-FD71BB3A71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753706"/>
            <a:ext cx="6075122" cy="2430049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0E005EAD-049B-44F2-A4BE-70F1EB7A5C59}"/>
              </a:ext>
            </a:extLst>
          </p:cNvPr>
          <p:cNvSpPr txBox="1"/>
          <p:nvPr/>
        </p:nvSpPr>
        <p:spPr>
          <a:xfrm>
            <a:off x="5926097" y="934892"/>
            <a:ext cx="31179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/>
              <a:t>Gesamt:</a:t>
            </a:r>
            <a:r>
              <a:rPr lang="de-DE" dirty="0"/>
              <a:t> </a:t>
            </a:r>
          </a:p>
          <a:p>
            <a:r>
              <a:rPr lang="de-DE" b="1" dirty="0"/>
              <a:t>5,8 COVID-SARI pro 100.000</a:t>
            </a:r>
          </a:p>
          <a:p>
            <a:endParaRPr lang="de-DE" dirty="0"/>
          </a:p>
          <a:p>
            <a:r>
              <a:rPr lang="de-DE" dirty="0"/>
              <a:t>Entspricht ca. </a:t>
            </a:r>
            <a:r>
              <a:rPr lang="de-DE" b="1" dirty="0"/>
              <a:t>4.800</a:t>
            </a:r>
            <a:r>
              <a:rPr lang="de-DE" dirty="0"/>
              <a:t> neuen Krankenhausaufnahmen wegen COVID-SARI in D.</a:t>
            </a:r>
            <a:endParaRPr lang="en-US" sz="1400" dirty="0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F66768D6-6C8A-4907-BDAE-DE2F20E94A39}"/>
              </a:ext>
            </a:extLst>
          </p:cNvPr>
          <p:cNvSpPr/>
          <p:nvPr/>
        </p:nvSpPr>
        <p:spPr>
          <a:xfrm>
            <a:off x="8473147" y="4994906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2C43D9-D728-4541-ADF5-60321A528FC4}"/>
              </a:ext>
            </a:extLst>
          </p:cNvPr>
          <p:cNvSpPr txBox="1"/>
          <p:nvPr/>
        </p:nvSpPr>
        <p:spPr>
          <a:xfrm>
            <a:off x="8432061" y="4636916"/>
            <a:ext cx="923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FF0000"/>
                </a:solidFill>
              </a:rPr>
              <a:t>36/100T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72F19C5D-A542-4C38-8152-6D5C9A6D68FF}"/>
              </a:ext>
            </a:extLst>
          </p:cNvPr>
          <p:cNvSpPr/>
          <p:nvPr/>
        </p:nvSpPr>
        <p:spPr>
          <a:xfrm>
            <a:off x="7623313" y="4994906"/>
            <a:ext cx="429607" cy="2519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7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353489"/>
            <a:ext cx="8265713" cy="400219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Intensivbehandlung: SARI-Fälle (J09 – J22) bis zur 8. KW 2022 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9E95003-6746-4F63-BAD9-50C198A19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23" y="731217"/>
            <a:ext cx="3600000" cy="2160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971480F-61E0-47F5-B98A-4510F834BE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973" y="2620517"/>
            <a:ext cx="3600000" cy="21600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FFB8C5D-1C4C-447B-B7C0-4768CF2F06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03" y="4531932"/>
            <a:ext cx="3600000" cy="2160000"/>
          </a:xfrm>
          <a:prstGeom prst="rect">
            <a:avLst/>
          </a:prstGeom>
        </p:spPr>
      </p:pic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1.3.2022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1137FB5-31FC-48E6-A41E-684F1E64B8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3365" y="731217"/>
            <a:ext cx="3600000" cy="2160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020FFD-516C-4388-AC89-7099B6D2A9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145" y="2620517"/>
            <a:ext cx="3600000" cy="2160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FC08B50-3352-482A-B280-EB3EEAEFE3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9115" y="4516154"/>
            <a:ext cx="36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8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1313</Words>
  <Application>Microsoft Office PowerPoint</Application>
  <PresentationFormat>Bildschirmpräsentation (4:3)</PresentationFormat>
  <Paragraphs>145</Paragraphs>
  <Slides>14</Slides>
  <Notes>13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ＭＳ 明朝</vt:lpstr>
      <vt:lpstr>Symbol</vt:lpstr>
      <vt:lpstr>Wingdings</vt:lpstr>
      <vt:lpstr>Office-Design</vt:lpstr>
      <vt:lpstr>Ergebnisse der syndromischen und virologischen ARE-Surveillance  GrippeWeb,  Arbeitsgemeinschaft Influenza / SEEDARE, ICOSARI KiTa- und Schulausbrüche (Meldedaten) Daten NRZ Influenzaviren  Datenstand 1.3.2022</vt:lpstr>
      <vt:lpstr>GrippeWeb bis zur 8. KW 2022 </vt:lpstr>
      <vt:lpstr>Arbeitsgemeinschaft Influenza ARE-Konsultationen / 100.000 Einwohner bis zur 8. KW 2022</vt:lpstr>
      <vt:lpstr>Arbeitsgemeinschaft Influenza - SEEDARE ARE-Konsultationen mit COVID-Diagnose / 100.000 Einwohner </vt:lpstr>
      <vt:lpstr>SEEDARE – ARE mit COVID-19 Konsultationen in Altersgruppen bis zur 8. KW 2022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Ausbrüche in Kindergärten/Horte (n=8.772), letzten 4 Wo = 746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3050</cp:revision>
  <cp:lastPrinted>2020-05-13T06:04:10Z</cp:lastPrinted>
  <dcterms:created xsi:type="dcterms:W3CDTF">2015-11-02T12:29:13Z</dcterms:created>
  <dcterms:modified xsi:type="dcterms:W3CDTF">2022-03-02T09:40:43Z</dcterms:modified>
</cp:coreProperties>
</file>