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75" r:id="rId2"/>
  </p:sldMasterIdLst>
  <p:notesMasterIdLst>
    <p:notesMasterId r:id="rId7"/>
  </p:notesMasterIdLst>
  <p:handoutMasterIdLst>
    <p:handoutMasterId r:id="rId8"/>
  </p:handoutMasterIdLst>
  <p:sldIdLst>
    <p:sldId id="261" r:id="rId3"/>
    <p:sldId id="1039" r:id="rId4"/>
    <p:sldId id="1045" r:id="rId5"/>
    <p:sldId id="1044" r:id="rId6"/>
  </p:sldIdLst>
  <p:sldSz cx="9144000" cy="6858000" type="screen4x3"/>
  <p:notesSz cx="6797675" cy="9928225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 der Heiden, Maria" initials="adHM" lastIdx="14" clrIdx="0">
    <p:extLst>
      <p:ext uri="{19B8F6BF-5375-455C-9EA6-DF929625EA0E}">
        <p15:presenceInfo xmlns:p15="http://schemas.microsoft.com/office/powerpoint/2012/main" userId="an der Heiden, Maria" providerId="None"/>
      </p:ext>
    </p:extLst>
  </p:cmAuthor>
  <p:cmAuthor id="2" name="Schöll, Meike" initials="MKS" lastIdx="3" clrIdx="1">
    <p:extLst>
      <p:ext uri="{19B8F6BF-5375-455C-9EA6-DF929625EA0E}">
        <p15:presenceInfo xmlns:p15="http://schemas.microsoft.com/office/powerpoint/2012/main" userId="Schöll, Meik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5A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26" autoAdjust="0"/>
    <p:restoredTop sz="78254" autoAdjust="0"/>
  </p:normalViewPr>
  <p:slideViewPr>
    <p:cSldViewPr snapToGrid="0" snapToObjects="1">
      <p:cViewPr varScale="1">
        <p:scale>
          <a:sx n="71" d="100"/>
          <a:sy n="71" d="100"/>
        </p:scale>
        <p:origin x="77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926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8514"/>
    </p:cViewPr>
  </p:sorterViewPr>
  <p:notesViewPr>
    <p:cSldViewPr snapToGrid="0" snapToObjects="1">
      <p:cViewPr varScale="1">
        <p:scale>
          <a:sx n="86" d="100"/>
          <a:sy n="86" d="100"/>
        </p:scale>
        <p:origin x="263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335BA6-AC6D-4E97-880A-C24279484E10}" type="datetime1">
              <a:rPr lang="de-DE" smtClean="0"/>
              <a:t>09.03.2022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A7A2DE-59AD-47E4-AE55-1364CF060A41}" type="datetime1">
              <a:rPr lang="de-DE" smtClean="0"/>
              <a:t>09.03.2022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</a:t>
            </a:fld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4D744D69-7463-4EFF-936D-4C552D777EF3}" type="datetime1">
              <a:rPr lang="de-DE" smtClean="0"/>
              <a:t>09.03.2022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9040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Rückmeldung bis Mo, 21.03.2022 15 Uhr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E4A7A2DE-59AD-47E4-AE55-1364CF060A41}" type="datetime1">
              <a:rPr lang="de-DE" smtClean="0"/>
              <a:t>09.03.2022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67772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 13" descr="PPT_Backgroun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9" name="Textfeld 8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4"/>
            <a:ext cx="4504844" cy="2671017"/>
          </a:xfrm>
        </p:spPr>
        <p:txBody>
          <a:bodyPr lIns="252000" tIns="360000" rIns="252000" bIns="360000" anchor="ctr" anchorCtr="0">
            <a:normAutofit/>
          </a:bodyPr>
          <a:lstStyle>
            <a:lvl1pPr algn="ctr">
              <a:defRPr sz="2800" b="1" i="0">
                <a:solidFill>
                  <a:schemeClr val="bg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3" name="Rechteck 12"/>
          <p:cNvSpPr/>
          <p:nvPr userDrawn="1"/>
        </p:nvSpPr>
        <p:spPr>
          <a:xfrm>
            <a:off x="2470601" y="6176543"/>
            <a:ext cx="1258226" cy="68145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4990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09.03.2022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989DE-334C-1E43-9B07-93516B52C990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4857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09.03.2022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quarter" idx="13"/>
          </p:nvPr>
        </p:nvSpPr>
        <p:spPr>
          <a:xfrm>
            <a:off x="457200" y="1902509"/>
            <a:ext cx="3882920" cy="4315971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sz="quarter" idx="14"/>
          </p:nvPr>
        </p:nvSpPr>
        <p:spPr>
          <a:xfrm>
            <a:off x="4580126" y="1902509"/>
            <a:ext cx="3860721" cy="4315971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851206"/>
            <a:ext cx="7983646" cy="95238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0435511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4FBFFB-2167-46BE-AEC4-96CEF8C68A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B9C131C-8F79-40ED-AFF0-825FA079D3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3FBB8C2-8023-4B37-9D3D-E1C9833E8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09.03.2022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8A957E5-235E-4C62-81BC-B35B14080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7D8DE87-C3B7-4717-9781-49AF8C8F8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55A70-72A0-4E97-A2FB-FAF376B4066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393366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966B5F-5136-4590-A619-5DA74CD2AB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E2813FE-F73B-48E4-8C90-07F0EF02E7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59CF34D-84B8-4427-9525-94328E603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09.03.2022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2625E7A-CD40-4923-8013-5068655E7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2577EF3-D622-40DE-832C-4D844C94F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55A70-72A0-4E97-A2FB-FAF376B4066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3141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3C1C6A-1EAD-4225-B903-D21A9C2A4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6345006-6B86-42BD-95AA-9DCE73072C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76AC1CB-15AB-4297-9146-CC0E06798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09.03.2022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C6B452C-7305-4A1E-8604-3D972823A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5B650A3-3FB7-4381-884C-E5D2A6C51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55A70-72A0-4E97-A2FB-FAF376B4066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658764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0E8B02-32ED-4E93-B939-A5FB4242F7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D215FA6-6EAD-4CF5-AAF5-F24A1A45D0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6774A38-C165-43FF-97E0-F577A63EE2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F39DB86-E38F-4D56-8293-C519ED141C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09.03.2022</a:t>
            </a:r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85680DE-B569-43E7-B2F4-9F3C9CCD7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9970655-F16C-43B5-ABED-3DC26BFBC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55A70-72A0-4E97-A2FB-FAF376B4066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286892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12E0F2-3FB0-4DA7-8496-83FF27F99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63646C8-DAB5-4C69-9850-3C81D3BFB8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928F8B3-A393-4857-8F95-39AA3F0064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1A5F6C3-5042-426E-8AFA-A47152CAA1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5019CFAF-E33D-4814-BE2C-A3269DB1AF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212E18DB-8783-40FD-9EE6-47C3E59F2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09.03.2022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E7B38CF9-A3B0-4AAF-B590-80241D0B5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C50C6C79-69D3-4D24-B61F-F722729E5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55A70-72A0-4E97-A2FB-FAF376B4066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571774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D1CAE4-7F1D-4862-B543-498EE81AAD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66BC366-C231-47B3-9E95-1A1B766ED4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09.03.2022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71B13D0-FA81-4259-BD68-922262D5D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B482D70-331B-4372-B9BF-AD4680FB2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55A70-72A0-4E97-A2FB-FAF376B4066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532149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DE06E384-C42A-4147-8EE9-E637C18400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09.03.2022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387EC45-0C9F-4871-8D26-E5FF6EE696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6926A8A-0C85-423D-BA68-0711D267D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55A70-72A0-4E97-A2FB-FAF376B4066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91760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4000" y="1384875"/>
            <a:ext cx="9002464" cy="4358639"/>
          </a:xfrm>
          <a:prstGeom prst="rect">
            <a:avLst/>
          </a:prstGeom>
          <a:solidFill>
            <a:schemeClr val="tx2"/>
          </a:solidFill>
          <a:effectLst>
            <a:outerShdw blurRad="50800" dist="50800" dir="5400000" sx="1000" sy="1000" algn="ctr" rotWithShape="0">
              <a:srgbClr val="000000"/>
            </a:outerShdw>
          </a:effectLst>
        </p:spPr>
      </p:pic>
      <p:sp>
        <p:nvSpPr>
          <p:cNvPr id="4" name="Rechteck 3"/>
          <p:cNvSpPr/>
          <p:nvPr userDrawn="1"/>
        </p:nvSpPr>
        <p:spPr>
          <a:xfrm>
            <a:off x="-254000" y="1384875"/>
            <a:ext cx="9002464" cy="4358639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4" name="Bild 13" descr="PPT_Background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09.03.2022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Rechteck 14"/>
          <p:cNvSpPr/>
          <p:nvPr userDrawn="1"/>
        </p:nvSpPr>
        <p:spPr>
          <a:xfrm>
            <a:off x="2470601" y="6176543"/>
            <a:ext cx="1258226" cy="68145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2267304"/>
            <a:ext cx="4504844" cy="2671017"/>
          </a:xfrm>
        </p:spPr>
        <p:txBody>
          <a:bodyPr lIns="252000" tIns="360000" rIns="252000" bIns="360000" anchor="ctr" anchorCtr="0">
            <a:normAutofit/>
          </a:bodyPr>
          <a:lstStyle>
            <a:lvl1pPr algn="l">
              <a:defRPr sz="20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CA8784-4AD6-4054-BDBA-EBAA71C585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A1D97F0-D272-4643-9716-D2B04F3DDB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25F2139-DE4C-4AF2-9B72-5C360C4D16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C82CD7C-FFC2-4075-B2CA-C6267D64C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09.03.2022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0C63BBD-1A22-4825-8C02-A6EBF3EEB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74F08A6-B5B5-4527-8E9A-E538AFB1B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55A70-72A0-4E97-A2FB-FAF376B4066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11220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074E17-1B44-4EE4-818A-B6FAB3539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125970A9-7C65-4F91-97B4-7EB8E18716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A6E1026-ABB9-428D-99CF-0F3B163DFA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C8DA745-94E9-479E-ADD6-C54CD82A7C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09.03.2022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40123D5-8465-4521-97C1-225CAE04D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B7475B8-8D27-4D47-84B7-D67339FCD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55A70-72A0-4E97-A2FB-FAF376B4066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43430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ECC3A6-7B4E-45D4-A006-82B86C3A0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5A1BFE76-1B86-4EA2-86F9-C35AD90D4E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B0676A2-1ABC-447B-B102-25A60C2CF4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09.03.2022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585E55E-8A05-48A3-9C38-07021C8E5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378D87C-414A-480F-9DB5-B95BA703D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55A70-72A0-4E97-A2FB-FAF376B4066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18658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36464038-5B17-4754-BC9A-D899681972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A865EF5E-5050-4100-AFF3-D192966721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80112CE-22CB-460C-A91B-7621C612FA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09.03.2022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D06FDD7-0D3F-4DBC-99C0-E8A37EAC5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829C579-9F7E-4B23-8CF2-DD82FE7F7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55A70-72A0-4E97-A2FB-FAF376B4066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32631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09.03.2022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16" name="Titelplatzhalter 1"/>
          <p:cNvSpPr>
            <a:spLocks noGrp="1"/>
          </p:cNvSpPr>
          <p:nvPr>
            <p:ph type="title"/>
          </p:nvPr>
        </p:nvSpPr>
        <p:spPr>
          <a:xfrm>
            <a:off x="457200" y="940853"/>
            <a:ext cx="7983646" cy="8743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18" name="Inhaltsplatzhalter 9"/>
          <p:cNvSpPr>
            <a:spLocks noGrp="1"/>
          </p:cNvSpPr>
          <p:nvPr>
            <p:ph sz="quarter" idx="13"/>
          </p:nvPr>
        </p:nvSpPr>
        <p:spPr>
          <a:xfrm>
            <a:off x="457200" y="1815221"/>
            <a:ext cx="7983646" cy="440325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09.03.2022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Titelplatzhalter 1"/>
          <p:cNvSpPr>
            <a:spLocks noGrp="1"/>
          </p:cNvSpPr>
          <p:nvPr>
            <p:ph type="title"/>
          </p:nvPr>
        </p:nvSpPr>
        <p:spPr>
          <a:xfrm>
            <a:off x="457200" y="940853"/>
            <a:ext cx="7787208" cy="916304"/>
          </a:xfrm>
          <a:prstGeom prst="rect">
            <a:avLst/>
          </a:prstGeom>
        </p:spPr>
        <p:txBody>
          <a:bodyPr vert="horz" lIns="0" tIns="45720" rIns="0" bIns="0" rtlCol="0" anchor="t" anchorCtr="0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09.03.2022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09.03.2022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5683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09.03.2022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2922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09.03.2022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0469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09.03.2022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89B7D-140D-4041-9E3A-169FC5804C1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9812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ti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940853"/>
            <a:ext cx="7983646" cy="8743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815221"/>
            <a:ext cx="7983646" cy="440325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356350"/>
            <a:ext cx="1860421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r>
              <a:rPr lang="de-DE"/>
              <a:t>09.03.2022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2" y="6356350"/>
            <a:ext cx="28956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2862" y="6356350"/>
            <a:ext cx="496872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rgbClr val="045AA6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837" y="326665"/>
            <a:ext cx="2054800" cy="595685"/>
          </a:xfrm>
          <a:prstGeom prst="rect">
            <a:avLst/>
          </a:prstGeom>
          <a:extLst>
            <a:ext uri="{FAA26D3D-D897-4be2-8F04-BA451C77F1D7}">
              <ma14:placeholderFlag xmlns="" xmlns:ma14="http://schemas.microsoft.com/office/mac/drawingml/2011/main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457200" y="6458251"/>
            <a:ext cx="7996881" cy="424726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4" r:id="rId4"/>
    <p:sldLayoutId id="2147483655" r:id="rId5"/>
    <p:sldLayoutId id="2147483657" r:id="rId6"/>
    <p:sldLayoutId id="2147483658" r:id="rId7"/>
    <p:sldLayoutId id="2147483659" r:id="rId8"/>
    <p:sldLayoutId id="2147483667" r:id="rId9"/>
    <p:sldLayoutId id="2147483671" r:id="rId10"/>
    <p:sldLayoutId id="2147483672" r:id="rId11"/>
    <p:sldLayoutId id="2147483687" r:id="rId12"/>
  </p:sldLayoutIdLst>
  <p:hf hdr="0" ft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600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C0FCF8A7-6FD0-4782-AB83-5264682FB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942F178-DA58-4F9F-BC74-602A465522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2C90D60-BBB2-4233-A212-9F5AB9DD73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09.03.2022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49EE8B7-61FA-41DF-9EAD-0ED50FF8D8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B165C21-2E42-49B2-8547-30FD47BB6C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A55A70-72A0-4E97-A2FB-FAF376B4066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91717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who.int/publications/i/item/WHO-2019-nCoV-Country_IAR-2020.1" TargetMode="Externa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8122AE-7A5D-4AA7-8E1C-EFD4979382C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br>
              <a:rPr lang="de-DE" sz="2200" dirty="0"/>
            </a:br>
            <a:br>
              <a:rPr lang="de-DE" sz="2200" dirty="0"/>
            </a:br>
            <a:br>
              <a:rPr lang="de-DE" sz="2200" dirty="0"/>
            </a:br>
            <a:r>
              <a:rPr lang="de-DE" sz="2200" dirty="0"/>
              <a:t>In(</a:t>
            </a:r>
            <a:r>
              <a:rPr lang="de-DE" sz="2200" dirty="0" err="1"/>
              <a:t>tra</a:t>
            </a:r>
            <a:r>
              <a:rPr lang="de-DE" sz="2200" dirty="0"/>
              <a:t>)-Action Review: </a:t>
            </a:r>
            <a:br>
              <a:rPr lang="de-DE" sz="2200" dirty="0"/>
            </a:br>
            <a:r>
              <a:rPr lang="de-DE" sz="2200" dirty="0"/>
              <a:t>RKI-Krisenmanagement während COVID-19 Pandemie</a:t>
            </a:r>
            <a:br>
              <a:rPr lang="de-DE" sz="2200" dirty="0"/>
            </a:br>
            <a:br>
              <a:rPr lang="de-DE" dirty="0"/>
            </a:br>
            <a:r>
              <a:rPr lang="de-DE" sz="2000" dirty="0"/>
              <a:t>Vorstellung im COVID-19 Krisenstab</a:t>
            </a:r>
            <a:br>
              <a:rPr lang="de-DE" sz="2000" dirty="0"/>
            </a:br>
            <a:r>
              <a:rPr lang="de-DE" sz="2000" dirty="0"/>
              <a:t>09.03.2022</a:t>
            </a:r>
            <a:br>
              <a:rPr lang="de-DE" sz="2000" dirty="0"/>
            </a:br>
            <a:br>
              <a:rPr lang="de-DE" sz="2000" dirty="0"/>
            </a:br>
            <a:r>
              <a:rPr lang="de-DE" sz="2000" dirty="0"/>
              <a:t>Meike Schöll, FG38</a:t>
            </a:r>
            <a:br>
              <a:rPr lang="de-DE" sz="2000" dirty="0"/>
            </a:br>
            <a:br>
              <a:rPr lang="de-DE" sz="2000" dirty="0"/>
            </a:br>
            <a:br>
              <a:rPr lang="de-DE" sz="2000" dirty="0"/>
            </a:b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1792330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66260B03-5AD2-453A-B60C-06D53A027C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09.03.2022</a:t>
            </a: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04B7BEEA-232F-448B-B8FB-431A37656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2</a:t>
            </a:fld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4884D923-859A-430D-BA48-D283155E0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In(</a:t>
            </a:r>
            <a:r>
              <a:rPr lang="de-DE" dirty="0" err="1"/>
              <a:t>tra</a:t>
            </a:r>
            <a:r>
              <a:rPr lang="de-DE" dirty="0"/>
              <a:t>)-Action Review (IAR): </a:t>
            </a:r>
            <a:br>
              <a:rPr lang="de-DE" dirty="0"/>
            </a:br>
            <a:r>
              <a:rPr lang="de-DE" dirty="0"/>
              <a:t>RKI-internes Krisenmanagement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BD2DDD56-723A-4D1D-BCE2-055020A3E03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200" y="2119499"/>
            <a:ext cx="5290023" cy="4098979"/>
          </a:xfrm>
        </p:spPr>
        <p:txBody>
          <a:bodyPr>
            <a:normAutofit/>
          </a:bodyPr>
          <a:lstStyle/>
          <a:p>
            <a:r>
              <a:rPr lang="de-DE" dirty="0"/>
              <a:t>Ziel</a:t>
            </a:r>
          </a:p>
          <a:p>
            <a:pPr lvl="1"/>
            <a:r>
              <a:rPr lang="de-DE" dirty="0"/>
              <a:t>Reflektion und Austausch zum RKI-Krisenmanagement während der COVID-19 Pandemie</a:t>
            </a:r>
          </a:p>
          <a:p>
            <a:pPr marL="457200" lvl="1" indent="0">
              <a:buNone/>
            </a:pPr>
            <a:endParaRPr lang="de-DE" dirty="0"/>
          </a:p>
          <a:p>
            <a:r>
              <a:rPr lang="de-DE" dirty="0"/>
              <a:t>Vorgehen </a:t>
            </a:r>
          </a:p>
          <a:p>
            <a:pPr lvl="1"/>
            <a:r>
              <a:rPr lang="de-DE" dirty="0"/>
              <a:t>Einladung per E-Mail an Personen im Krisenstab-Verteiler zur Teilnahme (Rückmeldung bis Mo, 21.03.2022 15 Uhr)</a:t>
            </a:r>
          </a:p>
          <a:p>
            <a:pPr lvl="1"/>
            <a:r>
              <a:rPr lang="de-DE" dirty="0"/>
              <a:t>Workshop am Mo, 28.03.2022, 13-15 Uhr</a:t>
            </a:r>
          </a:p>
          <a:p>
            <a:pPr lvl="1"/>
            <a:r>
              <a:rPr lang="de-DE" dirty="0"/>
              <a:t>Konsolidierung der Ergebnisse in einem Bericht</a:t>
            </a:r>
          </a:p>
          <a:p>
            <a:pPr lvl="1"/>
            <a:endParaRPr lang="de-DE" dirty="0"/>
          </a:p>
          <a:p>
            <a:pPr marL="457200" lvl="1" indent="0">
              <a:buNone/>
            </a:pPr>
            <a:r>
              <a:rPr lang="de-DE" dirty="0"/>
              <a:t>									</a:t>
            </a:r>
          </a:p>
        </p:txBody>
      </p:sp>
      <p:pic>
        <p:nvPicPr>
          <p:cNvPr id="6" name="Image 7">
            <a:extLst>
              <a:ext uri="{FF2B5EF4-FFF2-40B4-BE49-F238E27FC236}">
                <a16:creationId xmlns:a16="http://schemas.microsoft.com/office/drawing/2014/main" id="{A8A44A33-3575-476C-A61E-016202F7A9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1516" y="1019913"/>
            <a:ext cx="2419330" cy="310017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Image 9">
            <a:extLst>
              <a:ext uri="{FF2B5EF4-FFF2-40B4-BE49-F238E27FC236}">
                <a16:creationId xmlns:a16="http://schemas.microsoft.com/office/drawing/2014/main" id="{55003BD9-61AB-4667-9780-64B87CADBD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2201" y="6127101"/>
            <a:ext cx="1467665" cy="462621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FDF9DAE0-2743-4354-8EDA-F1A6955B0C5F}"/>
              </a:ext>
            </a:extLst>
          </p:cNvPr>
          <p:cNvSpPr txBox="1"/>
          <p:nvPr/>
        </p:nvSpPr>
        <p:spPr>
          <a:xfrm>
            <a:off x="6019292" y="5561088"/>
            <a:ext cx="242044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Quelle: </a:t>
            </a:r>
            <a:r>
              <a:rPr lang="de-DE" sz="1000" u="sng" dirty="0">
                <a:hlinkClick r:id="rId5"/>
              </a:rPr>
              <a:t>https://www.who.int/publications/i/item/WHO-2019-nCoV-Country_IAR-2020.1</a:t>
            </a:r>
            <a:r>
              <a:rPr lang="de-DE" sz="1000" u="sng" dirty="0"/>
              <a:t> </a:t>
            </a:r>
            <a:endParaRPr lang="de-DE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ED1B84A9-3814-4EC0-9578-FF99F0BD58A0}"/>
              </a:ext>
            </a:extLst>
          </p:cNvPr>
          <p:cNvSpPr txBox="1"/>
          <p:nvPr/>
        </p:nvSpPr>
        <p:spPr>
          <a:xfrm>
            <a:off x="6020404" y="4177391"/>
            <a:ext cx="2420442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IAR: Teil eines </a:t>
            </a:r>
            <a:r>
              <a:rPr lang="de-DE" sz="1200" b="1" dirty="0"/>
              <a:t>kollektiven</a:t>
            </a:r>
            <a:r>
              <a:rPr lang="de-DE" sz="1200" dirty="0"/>
              <a:t>, kontinuierlichen Lernprozesses, der alle </a:t>
            </a:r>
            <a:r>
              <a:rPr lang="de-DE" sz="1200" b="1" dirty="0"/>
              <a:t>relevanten Akteure </a:t>
            </a:r>
            <a:r>
              <a:rPr lang="de-DE" sz="1200" dirty="0"/>
              <a:t>zusammenbringt, um </a:t>
            </a:r>
            <a:r>
              <a:rPr lang="de-DE" sz="1200" b="1" dirty="0"/>
              <a:t>kritisch</a:t>
            </a:r>
            <a:r>
              <a:rPr lang="de-DE" sz="1200" dirty="0"/>
              <a:t> und </a:t>
            </a:r>
            <a:r>
              <a:rPr lang="de-DE" sz="1200" b="1" dirty="0"/>
              <a:t>systematisch</a:t>
            </a:r>
            <a:r>
              <a:rPr lang="de-DE" sz="1200" dirty="0"/>
              <a:t> bisherige Maßnahmen zur Bewältigung einer Krise zu </a:t>
            </a:r>
            <a:r>
              <a:rPr lang="de-DE" sz="1200" b="1" dirty="0"/>
              <a:t>analysieren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430427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BFDA309-1337-4891-B50B-0289CCFFD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09.03.2022</a:t>
            </a: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AB6FE4B8-7AAC-4E8E-A60A-0DDA688C1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3</a:t>
            </a:fld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7E11D9CB-5D17-432D-BE23-D005C1C8B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Agenda: 2-stündiger Workshop</a:t>
            </a:r>
          </a:p>
        </p:txBody>
      </p:sp>
      <p:graphicFrame>
        <p:nvGraphicFramePr>
          <p:cNvPr id="8" name="Tabelle 7">
            <a:extLst>
              <a:ext uri="{FF2B5EF4-FFF2-40B4-BE49-F238E27FC236}">
                <a16:creationId xmlns:a16="http://schemas.microsoft.com/office/drawing/2014/main" id="{40CCD459-C136-4652-B457-D198D0080A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7326978"/>
              </p:ext>
            </p:extLst>
          </p:nvPr>
        </p:nvGraphicFramePr>
        <p:xfrm>
          <a:off x="457199" y="1616000"/>
          <a:ext cx="5029201" cy="43907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9201">
                  <a:extLst>
                    <a:ext uri="{9D8B030D-6E8A-4147-A177-3AD203B41FA5}">
                      <a16:colId xmlns:a16="http://schemas.microsoft.com/office/drawing/2014/main" val="2058232060"/>
                    </a:ext>
                  </a:extLst>
                </a:gridCol>
              </a:tblGrid>
              <a:tr h="414723">
                <a:tc>
                  <a:txBody>
                    <a:bodyPr/>
                    <a:lstStyle/>
                    <a:p>
                      <a:r>
                        <a:rPr lang="de-DE" sz="1400" dirty="0"/>
                        <a:t>Agenda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6098539"/>
                  </a:ext>
                </a:extLst>
              </a:tr>
              <a:tr h="414723">
                <a:tc>
                  <a:txBody>
                    <a:bodyPr/>
                    <a:lstStyle/>
                    <a:p>
                      <a:r>
                        <a:rPr lang="de-DE" sz="1400" dirty="0"/>
                        <a:t>Begrüßung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9923316"/>
                  </a:ext>
                </a:extLst>
              </a:tr>
              <a:tr h="546347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/>
                        <a:t>Rückblick RKI-Krisenmanagement, Einführung Kleingruppenarbeit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1476444"/>
                  </a:ext>
                </a:extLst>
              </a:tr>
              <a:tr h="77131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/>
                        <a:t>Themen-zentrierte </a:t>
                      </a:r>
                      <a:r>
                        <a:rPr lang="de-DE" sz="1400" b="1" dirty="0"/>
                        <a:t>Kleingruppenarbeit</a:t>
                      </a:r>
                      <a:r>
                        <a:rPr lang="de-DE" sz="1400" dirty="0"/>
                        <a:t> zu Herausforderungen / Lücken und Beispielen guter Praxis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4828883"/>
                  </a:ext>
                </a:extLst>
              </a:tr>
              <a:tr h="546347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/>
                        <a:t>Vorstellung der Ergebnisse und Diskussion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222880"/>
                  </a:ext>
                </a:extLst>
              </a:tr>
              <a:tr h="51130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/>
                        <a:t>Priorisierung der Ergebnisse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9911359"/>
                  </a:ext>
                </a:extLst>
              </a:tr>
              <a:tr h="77131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/>
                        <a:t>Entwicklung von Empfehlungen zu top priorisierten Herausforderungen / Lücken und Beispielen guter Praxis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3240454"/>
                  </a:ext>
                </a:extLst>
              </a:tr>
              <a:tr h="414723">
                <a:tc>
                  <a:txBody>
                    <a:bodyPr/>
                    <a:lstStyle/>
                    <a:p>
                      <a:r>
                        <a:rPr lang="de-DE" sz="1400" dirty="0"/>
                        <a:t>Abschluss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04919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76710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D6860D8D-6C6F-4D7D-94AD-995753C6E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09.03.2022</a:t>
            </a: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A40D4CCD-9EE8-4181-A4EE-1949572E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945F9B40-3C31-4765-8F50-DB30FDCE7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Mögliche Themen für Kleingruppen</a:t>
            </a:r>
            <a:br>
              <a:rPr lang="de-DE" dirty="0"/>
            </a:br>
            <a:endParaRPr lang="de-DE" dirty="0"/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1042BC9E-75C3-4279-9F9E-CB7D946C194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buFont typeface="+mj-lt"/>
              <a:buAutoNum type="arabicPeriod"/>
            </a:pPr>
            <a:r>
              <a:rPr lang="de-DE" dirty="0"/>
              <a:t>Rahmenbedingungen für Krisenstab (Frequenz, Zusammensetzung, Einbindung externer Personen / Institutionen)</a:t>
            </a:r>
          </a:p>
          <a:p>
            <a:pPr>
              <a:buFont typeface="+mj-lt"/>
              <a:buAutoNum type="arabicPeriod"/>
            </a:pPr>
            <a:r>
              <a:rPr lang="de-DE" dirty="0"/>
              <a:t>Entscheidungsprozesse innerhalb des Krisenstabs</a:t>
            </a:r>
          </a:p>
          <a:p>
            <a:pPr>
              <a:buFont typeface="+mj-lt"/>
              <a:buAutoNum type="arabicPeriod"/>
            </a:pPr>
            <a:r>
              <a:rPr lang="de-DE" dirty="0"/>
              <a:t>Inhaltliche Schwerpunktsetzung</a:t>
            </a:r>
          </a:p>
          <a:p>
            <a:pPr>
              <a:buFont typeface="+mj-lt"/>
              <a:buAutoNum type="arabicPeriod"/>
            </a:pPr>
            <a:r>
              <a:rPr lang="de-DE" dirty="0"/>
              <a:t>Zusammenarbeit mit dem Lagezentrum</a:t>
            </a:r>
          </a:p>
          <a:p>
            <a:pPr>
              <a:buFont typeface="+mj-lt"/>
              <a:buAutoNum type="arabicPeriod"/>
            </a:pPr>
            <a:r>
              <a:rPr lang="de-DE" dirty="0"/>
              <a:t>Blick nach vorn (Herausforderungen, Prioritäten, Arbeitsschwerpunkte)</a:t>
            </a:r>
          </a:p>
          <a:p>
            <a:pPr>
              <a:buFont typeface="+mj-lt"/>
              <a:buAutoNum type="arabicPeriod"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656552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241</Words>
  <Application>Microsoft Office PowerPoint</Application>
  <PresentationFormat>Bildschirmpräsentation (4:3)</PresentationFormat>
  <Paragraphs>39</Paragraphs>
  <Slides>4</Slides>
  <Notes>2</Notes>
  <HiddenSlides>1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4</vt:i4>
      </vt:variant>
    </vt:vector>
  </HeadingPairs>
  <TitlesOfParts>
    <vt:vector size="11" baseType="lpstr">
      <vt:lpstr>Arial</vt:lpstr>
      <vt:lpstr>Calibri</vt:lpstr>
      <vt:lpstr>Calibri Light</vt:lpstr>
      <vt:lpstr>ＭＳ 明朝</vt:lpstr>
      <vt:lpstr>Wingdings</vt:lpstr>
      <vt:lpstr>Office-Design</vt:lpstr>
      <vt:lpstr>Benutzerdefiniertes Design</vt:lpstr>
      <vt:lpstr>   In(tra)-Action Review:  RKI-Krisenmanagement während COVID-19 Pandemie  Vorstellung im COVID-19 Krisenstab 09.03.2022  Meike Schöll, FG38   </vt:lpstr>
      <vt:lpstr>In(tra)-Action Review (IAR):  RKI-internes Krisenmanagement</vt:lpstr>
      <vt:lpstr>Agenda: 2-stündiger Workshop</vt:lpstr>
      <vt:lpstr>Mögliche Themen für Kleingruppen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Schöll, Meike</cp:lastModifiedBy>
  <cp:revision>869</cp:revision>
  <cp:lastPrinted>2020-11-20T06:36:03Z</cp:lastPrinted>
  <dcterms:created xsi:type="dcterms:W3CDTF">2015-11-02T12:29:13Z</dcterms:created>
  <dcterms:modified xsi:type="dcterms:W3CDTF">2022-03-09T09:55:10Z</dcterms:modified>
</cp:coreProperties>
</file>