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98" r:id="rId3"/>
    <p:sldId id="813" r:id="rId4"/>
    <p:sldId id="815" r:id="rId5"/>
    <p:sldId id="814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8171" autoAdjust="0"/>
  </p:normalViewPr>
  <p:slideViewPr>
    <p:cSldViewPr snapToGrid="0" snapToObjects="1">
      <p:cViewPr varScale="1">
        <p:scale>
          <a:sx n="78" d="100"/>
          <a:sy n="78" d="100"/>
        </p:scale>
        <p:origin x="1392" y="4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Testzahlerfassung, Anzahl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PCR+Seq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KW02:146287</a:t>
            </a:r>
            <a:r>
              <a:rPr lang="de-DE" dirty="0"/>
              <a:t> KW03: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164137</a:t>
            </a:r>
            <a:r>
              <a:rPr lang="de-DE" dirty="0"/>
              <a:t> KW04: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146331,</a:t>
            </a:r>
            <a:r>
              <a:rPr lang="de-DE" dirty="0"/>
              <a:t> KW05: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144651</a:t>
            </a:r>
            <a:r>
              <a:rPr lang="de-DE" dirty="0"/>
              <a:t> KW06: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134881</a:t>
            </a:r>
            <a:r>
              <a:rPr lang="de-DE" dirty="0"/>
              <a:t> KW07: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22190</a:t>
            </a:r>
            <a:r>
              <a:rPr lang="de-DE" dirty="0"/>
              <a:t> </a:t>
            </a:r>
          </a:p>
          <a:p>
            <a:r>
              <a:rPr lang="de-DE" dirty="0"/>
              <a:t>Nur PCR: 02: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135983</a:t>
            </a:r>
            <a:r>
              <a:rPr lang="de-DE" dirty="0"/>
              <a:t> 03: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154641,7</a:t>
            </a:r>
            <a:r>
              <a:rPr lang="de-DE" dirty="0"/>
              <a:t> 04: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131810</a:t>
            </a:r>
            <a:r>
              <a:rPr lang="de-DE" dirty="0"/>
              <a:t> 05: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127863</a:t>
            </a:r>
            <a:r>
              <a:rPr lang="de-DE" dirty="0"/>
              <a:t> 06: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119833</a:t>
            </a:r>
            <a:r>
              <a:rPr lang="de-DE" dirty="0"/>
              <a:t> 07: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623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93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E10-1520-4137-9AE7-BAFAB1BC74DF}" type="datetime1">
              <a:rPr lang="de-DE" smtClean="0"/>
              <a:t>09.03.2022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B83C-0A25-4A31-9A82-EAF835F84F9D}" type="datetime1">
              <a:rPr lang="de-DE" smtClean="0"/>
              <a:t>09.03.2022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AC875-394E-43DA-994A-77208007B0D9}" type="datetime1">
              <a:rPr lang="de-DE" smtClean="0"/>
              <a:t>09.03.2022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C0B46D-BD35-42B2-BE40-A7453BFB7F78}" type="datetime1">
              <a:rPr lang="de-DE" smtClean="0"/>
              <a:t>09.03.2022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9B3-7493-4B5F-98F0-61D9A3FCF9CA}" type="datetime1">
              <a:rPr lang="de-DE" smtClean="0"/>
              <a:t>09.03.2022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706F-319E-43A4-B3F0-C8DF7D9FC9F5}" type="datetime1">
              <a:rPr lang="de-DE" smtClean="0"/>
              <a:t>09.03.2022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B944-2DE8-476E-810A-25738CECE679}" type="datetime1">
              <a:rPr lang="de-DE" smtClean="0"/>
              <a:t>09.03.2022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16F-F362-4FDF-BBF4-0A8B8F4891D1}" type="datetime1">
              <a:rPr lang="de-DE" smtClean="0"/>
              <a:t>09.03.2022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62E4-D3E3-49E0-B0CE-41FF06E667D6}" type="datetime1">
              <a:rPr lang="de-DE" smtClean="0"/>
              <a:t>09.03.2022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79750BC9-D9C9-4046-9ED9-CA5E5937A22D}" type="datetime1">
              <a:rPr lang="de-DE" smtClean="0"/>
              <a:t>09.03.2022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09.03.2022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DBDF-05DD-4513-8E17-F3D548F711E5}" type="datetime1">
              <a:rPr lang="de-DE" smtClean="0"/>
              <a:t>09.03.2022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7903-7284-4EF8-9250-A058C48180F4}" type="datetime1">
              <a:rPr lang="de-DE" smtClean="0"/>
              <a:t>09.03.2022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Stichprobe - Genomsequenzierung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77DDA9B-FC1F-4353-99AE-50E62F39D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1" r="5884"/>
          <a:stretch/>
        </p:blipFill>
        <p:spPr>
          <a:xfrm>
            <a:off x="63725" y="1529937"/>
            <a:ext cx="5460901" cy="256336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B004819-85EF-4696-B079-10C4404D8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08" y="743179"/>
            <a:ext cx="3335967" cy="242519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0011389-CD52-445E-B6D5-3B1A81D0C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639" y="3399692"/>
            <a:ext cx="3396635" cy="17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1767DED-B476-491D-8A72-D279E57D7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496" y="1133242"/>
            <a:ext cx="3458308" cy="324463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Zahl der Übermittlungen stagniert gegenüber KW08</a:t>
            </a:r>
          </a:p>
          <a:p>
            <a:r>
              <a:rPr lang="de-DE" dirty="0"/>
              <a:t>- 60%  seit KW06/22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große Schwankung durch kleine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Änderungen</a:t>
            </a:r>
          </a:p>
          <a:p>
            <a:endParaRPr lang="de-DE" dirty="0"/>
          </a:p>
          <a:p>
            <a:r>
              <a:rPr lang="de-DE" dirty="0"/>
              <a:t>Var.-</a:t>
            </a:r>
            <a:r>
              <a:rPr lang="de-DE" dirty="0" err="1"/>
              <a:t>spez</a:t>
            </a:r>
            <a:r>
              <a:rPr lang="de-DE" dirty="0"/>
              <a:t> PCR in Testzahlerfassung:</a:t>
            </a:r>
            <a:br>
              <a:rPr lang="de-DE" dirty="0"/>
            </a:br>
            <a:r>
              <a:rPr lang="de-DE" dirty="0"/>
              <a:t>KW06: 120.739</a:t>
            </a:r>
            <a:br>
              <a:rPr lang="de-DE" dirty="0"/>
            </a:br>
            <a:r>
              <a:rPr lang="de-DE" dirty="0"/>
              <a:t>KW07: 1076</a:t>
            </a:r>
            <a:br>
              <a:rPr lang="de-DE" dirty="0"/>
            </a:br>
            <a:r>
              <a:rPr lang="de-DE" dirty="0"/>
              <a:t>KW08: 678 </a:t>
            </a:r>
          </a:p>
          <a:p>
            <a:pPr marL="0" indent="0">
              <a:buNone/>
            </a:pPr>
            <a:r>
              <a:rPr lang="de-DE" dirty="0"/>
              <a:t>      KW09: 284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B62BF7-7E01-427A-B468-A8FB934B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C875-394E-43DA-994A-77208007B0D9}" type="datetime1">
              <a:rPr lang="de-DE" smtClean="0"/>
              <a:t>09.03.2022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872C44-868F-49B2-9909-04913460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DBD8475-E54A-4CB8-BE7B-6793B580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IfSG-Daten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693396D-FCDC-4B75-B462-760AE537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84" y="709613"/>
            <a:ext cx="4854320" cy="43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9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D48FDD-4262-4F65-A007-9B84C125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C875-394E-43DA-994A-77208007B0D9}" type="datetime1">
              <a:rPr lang="de-DE" smtClean="0"/>
              <a:t>09.03.2022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6638A5-FB67-4519-B46E-FB81C548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F67A6A2-BABD-40E3-A832-669255D9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102393"/>
            <a:ext cx="7983646" cy="714291"/>
          </a:xfrm>
        </p:spPr>
        <p:txBody>
          <a:bodyPr/>
          <a:lstStyle/>
          <a:p>
            <a:r>
              <a:rPr lang="de-DE" dirty="0"/>
              <a:t>Anteil Hospitalisierter nach VOC (Delta, BA.1, BA.2)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2241D0-0118-475C-BBDD-0BAA893C7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92" y="816683"/>
            <a:ext cx="3991897" cy="39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4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4E2392-8413-4DA9-9545-462E4236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C875-394E-43DA-994A-77208007B0D9}" type="datetime1">
              <a:rPr lang="de-DE" smtClean="0"/>
              <a:t>09.03.2022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F5FA17-985A-4EFC-A099-EE09DFC3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60B654D-B007-4964-AF03-5F230952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5476"/>
            <a:ext cx="7983646" cy="714291"/>
          </a:xfrm>
        </p:spPr>
        <p:txBody>
          <a:bodyPr/>
          <a:lstStyle/>
          <a:p>
            <a:r>
              <a:rPr lang="de-DE" dirty="0"/>
              <a:t>Altersabhängiger Effekt der Schwere von Omikron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D8D364B-77F1-4DE0-BF38-CCD4BEF30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8454"/>
            <a:ext cx="6858000" cy="3283453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C5EF1FD3-471E-4D2A-9F9A-F2204FE4C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598288"/>
              </p:ext>
            </p:extLst>
          </p:nvPr>
        </p:nvGraphicFramePr>
        <p:xfrm>
          <a:off x="1915688" y="3912727"/>
          <a:ext cx="5881293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0431">
                  <a:extLst>
                    <a:ext uri="{9D8B030D-6E8A-4147-A177-3AD203B41FA5}">
                      <a16:colId xmlns:a16="http://schemas.microsoft.com/office/drawing/2014/main" val="786386012"/>
                    </a:ext>
                  </a:extLst>
                </a:gridCol>
                <a:gridCol w="1960431">
                  <a:extLst>
                    <a:ext uri="{9D8B030D-6E8A-4147-A177-3AD203B41FA5}">
                      <a16:colId xmlns:a16="http://schemas.microsoft.com/office/drawing/2014/main" val="2914047360"/>
                    </a:ext>
                  </a:extLst>
                </a:gridCol>
                <a:gridCol w="1960431">
                  <a:extLst>
                    <a:ext uri="{9D8B030D-6E8A-4147-A177-3AD203B41FA5}">
                      <a16:colId xmlns:a16="http://schemas.microsoft.com/office/drawing/2014/main" val="2137467643"/>
                    </a:ext>
                  </a:extLst>
                </a:gridCol>
              </a:tblGrid>
              <a:tr h="297000">
                <a:tc>
                  <a:txBody>
                    <a:bodyPr/>
                    <a:lstStyle/>
                    <a:p>
                      <a:r>
                        <a:rPr lang="de-DE" sz="1400" dirty="0"/>
                        <a:t>OR, </a:t>
                      </a:r>
                      <a:r>
                        <a:rPr lang="de-DE" sz="1400" dirty="0" err="1"/>
                        <a:t>vgl</a:t>
                      </a:r>
                      <a:r>
                        <a:rPr lang="de-DE" sz="1400" dirty="0"/>
                        <a:t> mit Delta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BA.1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BA.2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874328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r>
                        <a:rPr lang="de-DE" sz="1400" dirty="0"/>
                        <a:t>Hospitalisierung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0.32 (0.26 - 0.39)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0.25 (0.16 - 0.39)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319000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r>
                        <a:rPr lang="de-DE" sz="1400" dirty="0"/>
                        <a:t>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0.17 (0.1 - 0.28)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0.07 (0.01 - 0.56)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93832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r>
                        <a:rPr lang="de-DE" sz="1400" dirty="0"/>
                        <a:t>Tod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0.35 (0.22 - 0.55)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53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11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Bildschirmpräsentation (16:9)</PresentationFormat>
  <Paragraphs>36</Paragraphs>
  <Slides>5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ＭＳ 明朝</vt:lpstr>
      <vt:lpstr>Arial</vt:lpstr>
      <vt:lpstr>Calibri</vt:lpstr>
      <vt:lpstr>Wingdings</vt:lpstr>
      <vt:lpstr>Office-Design</vt:lpstr>
      <vt:lpstr>VOC/VOI in Deutschland  aktuelle Situation  </vt:lpstr>
      <vt:lpstr>Übersicht VOC/VOI in Stichprobe - Genomsequenzierung</vt:lpstr>
      <vt:lpstr>IfSG-Daten</vt:lpstr>
      <vt:lpstr>Anteil Hospitalisierter nach VOC (Delta, BA.1, BA.2)</vt:lpstr>
      <vt:lpstr>Altersabhängiger Effekt der Schwere von Omikron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sieversc</cp:lastModifiedBy>
  <cp:revision>898</cp:revision>
  <dcterms:created xsi:type="dcterms:W3CDTF">2015-11-02T12:29:13Z</dcterms:created>
  <dcterms:modified xsi:type="dcterms:W3CDTF">2022-03-09T09:50:01Z</dcterms:modified>
</cp:coreProperties>
</file>