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588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  <p:sldId id="101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0851" autoAdjust="0"/>
  </p:normalViewPr>
  <p:slideViewPr>
    <p:cSldViewPr snapToGrid="0" snapToObjects="1">
      <p:cViewPr varScale="1">
        <p:scale>
          <a:sx n="90" d="100"/>
          <a:sy n="90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51% (KW 8: 49%)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61% (KW 8: 51%)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80+ deutet sich (bei COVID-SARI-Fällen gesamt und </a:t>
            </a:r>
            <a:r>
              <a:rPr lang="de-DE" b="0"/>
              <a:t>bei Verstorbenen</a:t>
            </a:r>
            <a:r>
              <a:rPr lang="de-DE" b="0" dirty="0"/>
              <a:t>) </a:t>
            </a:r>
            <a:r>
              <a:rPr lang="de-DE" b="0" u="none" dirty="0"/>
              <a:t>ein leichter </a:t>
            </a:r>
            <a:r>
              <a:rPr lang="de-DE" b="0" dirty="0"/>
              <a:t>Anstieg an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Seit Anfang Feb flachte der Rückgang an übermittelten Kita-Ausbrüchen ab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nahm von 62 auf etwa 56% ab und blieb seitdem relativ stabil-&gt; höherer Anteil unter Erwachsenen steht evtl. mit niedrigerem Schutz der Impfung vor Infektionen mit der Omikron-Variante im Zusammenhang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Ausbruchgröße: 5,5;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13% der Ausbrüche im Feb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Starker Rückgang seit Mitte Januar;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54% weiterhin (AG 11-14: 24%; AG 15-20: 14%, AG 21+: 8%)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Durchschnittliche Ausbruchgröße: 4,5;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8% der Ausbrüche im Feb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Ab KW 45/2021 in SEED</a:t>
            </a:r>
            <a:r>
              <a:rPr lang="de-DE" sz="1200" baseline="30000" dirty="0"/>
              <a:t>ARE</a:t>
            </a:r>
            <a:r>
              <a:rPr lang="de-DE" sz="1200" dirty="0"/>
              <a:t> durchweg höherer Anteil ARE mit COVID-19 im Vergleich zur Positivenrate im NRZ (in SEED</a:t>
            </a:r>
            <a:r>
              <a:rPr lang="de-DE" sz="1200" baseline="30000" dirty="0"/>
              <a:t>ARE</a:t>
            </a:r>
            <a:r>
              <a:rPr lang="de-DE" sz="1200" dirty="0"/>
              <a:t> für letzte Woche noch Nachmeldungen)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88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KW9 gestiegen auf 5,4 % (Vorwoche: 4,6 %); (Vorwochenwerte sind diesmal leicht gesunken)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bei den Erwachsenen ab 15 J. (v. 3,7 auf 4, 8 %), bei Kindern leicht zurückgegangen (v. 10,8 auf 9,7 %)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5 AG: Anstieg in 4 der 5 AGs, Rückgang nur bei den Kleinkindern (0-4J). Deutlichster Anstieg bei den jungen Erwachsenen (15-34J.). V. 4,0 auf 6,8 %. </a:t>
            </a:r>
          </a:p>
          <a:p>
            <a:pPr marL="171450" indent="-171450">
              <a:buFontTx/>
              <a:buChar char="-"/>
            </a:pPr>
            <a:r>
              <a:rPr lang="de-DE" dirty="0"/>
              <a:t>Werte liegen höher als letztes Jahr; z.T. in der 9. KW aber noch niedriger als vor der Pandemie. Bei den 15-34 J. liegt der Wert mit 6,8 % in einem Bereich wie er auch schon in einigen Jahren vor der Pandemie </a:t>
            </a:r>
            <a:r>
              <a:rPr lang="de-DE"/>
              <a:t>beobachtet wurde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gestiegen: in KW 9: 1.606 (Vorwoche: 1.526)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im Wertebereich der vorpandemischen Saisons (Achtung: Vorwochenwert hat sich wieder erhöht)</a:t>
            </a:r>
          </a:p>
          <a:p>
            <a:pPr marL="171450" indent="-171450">
              <a:buFontTx/>
              <a:buChar char="-"/>
            </a:pPr>
            <a:r>
              <a:rPr lang="de-DE" dirty="0"/>
              <a:t>Leichter Anstieg in 4 der 5 AGs, nicht bei den 5-14 Jährigen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 Tendenz in den BL: </a:t>
            </a:r>
            <a:r>
              <a:rPr lang="de-DE" dirty="0" err="1"/>
              <a:t>unterschiedl</a:t>
            </a:r>
            <a:r>
              <a:rPr lang="de-DE" dirty="0"/>
              <a:t>. Entwicklung in den einzelnen AGI-Regionen im Vergleich zur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dirty="0"/>
              <a:t>CAVE: in SEED</a:t>
            </a:r>
            <a:r>
              <a:rPr lang="de-DE" sz="1200" baseline="30000" dirty="0"/>
              <a:t>ARE</a:t>
            </a:r>
            <a:r>
              <a:rPr lang="de-DE" sz="1200" dirty="0"/>
              <a:t> insb. für letzte Woche noch Nachmeldungen zur Anzahl der </a:t>
            </a:r>
            <a:r>
              <a:rPr lang="de-DE" dirty="0"/>
              <a:t>ARE-Konsultationen mit COVID-Diagnose!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der seit KW 6/2022 verzeichnete Rückgang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COVID-ARE ist in KW 09/2022 stagniert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der seit KW 6/2022 verzeichnete Rückgang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COVID-ARE hat in KW 09/2022 bei den 0- bis 14-Jährigen fortgesetzt, in den Altersgruppen ab 15 Jahren sind Werte stagniert bzw. wieder angestiegen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Alle AG unter 80 Jahre: seit Wochen stabil (Kinder) bzw. Rückgang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seit einigen Wochen leichter Anstieg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geblieben; </a:t>
            </a: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Alle AG unter 80 Jahre: seit Wochen stabil (Kinder) bzw. Rückgang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seit einigen Wochen leichter Anstieg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Zahl der COVID-19-Fälle:     	in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erstmals seit KW 31/2021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(Beginn Delta-Welle)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wieder unter 50%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			in AG 80+ seit KW 4/2022 über 50%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Kein Rückgang, eher Stabilisierung : 6,2 je 100T in KW 9/2022 (KW 8: 5,8, KW 7: 5,6, KW 6: 6,3) aktuelle Werte bei ca. 6 je 100T, inkl. Nachmeldungen etwa bei 8 je 100T seit KW 5/2022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wieder etwas gestiegen auf 4 je 100T (von KW 2 bis KW 6/2022: zwischen 5 und 7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bzw. Stabilisierung in den AG zwischen 5 und 79 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setzt sich fort (KW 9: 42/100T, KW 8: 36/100T, KW 7: 32/100T),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liegt mittlerweile über den Werten der 3. Welle, aber noch moderates Niveau (3. Welle: zwischen 30 und 39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In AG 80+: SARI-ICU unter den Fallzahlen der Vorsaison, SARI etwa auf Niveau der Vorsaison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In den AG unter 35 Jahre: leichter Anstieg in KW 9/2022 bei SARI-Intensiv (auf sehr niedrigem Niveau)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9.3.2022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9.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9.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56351" y="15238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679418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599987" y="456733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882466" y="4775819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51 - </a:t>
            </a:r>
            <a:r>
              <a:rPr lang="de-DE" b="1"/>
              <a:t>KW 09</a:t>
            </a:r>
            <a:endParaRPr lang="de-DE" b="1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52 - KW 09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2020/21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(n=9.192), letzten 4 Wo = 683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8.3.2022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(n=13.869), letzten 4 Wo = 526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6EC018-D2A1-4722-AF91-C04F36940E4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1562" b="8122"/>
          <a:stretch/>
        </p:blipFill>
        <p:spPr bwMode="auto">
          <a:xfrm>
            <a:off x="431833" y="787460"/>
            <a:ext cx="5710555" cy="275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08E78C9-5E83-45C2-A5A2-D32692C29D0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418" b="8025"/>
          <a:stretch/>
        </p:blipFill>
        <p:spPr bwMode="auto">
          <a:xfrm>
            <a:off x="2217107" y="4008123"/>
            <a:ext cx="5636895" cy="2681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09.03.2022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4B1739-1F24-4DE3-B84B-DE107972A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" y="3470474"/>
            <a:ext cx="8665771" cy="22005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42772B-C74E-45B4-9BFD-867E1D32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568" y="3385423"/>
            <a:ext cx="2030144" cy="11766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833D2A-E745-4160-B33F-86333CE57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20" y="1171650"/>
            <a:ext cx="8665771" cy="21712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533405-A725-416F-94F2-56801A317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551" y="855989"/>
            <a:ext cx="2438611" cy="14204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B6E4F9-16D7-4B57-87D8-632DFC465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5" y="923627"/>
            <a:ext cx="3316511" cy="135342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E9915D8-923B-40E7-A52C-2EA212F75F79}"/>
              </a:ext>
            </a:extLst>
          </p:cNvPr>
          <p:cNvSpPr txBox="1"/>
          <p:nvPr/>
        </p:nvSpPr>
        <p:spPr>
          <a:xfrm>
            <a:off x="1085278" y="920962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315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09.03.2022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DD5A5D-4911-40EC-AFD5-69C2A8545B79}"/>
              </a:ext>
            </a:extLst>
          </p:cNvPr>
          <p:cNvSpPr txBox="1"/>
          <p:nvPr/>
        </p:nvSpPr>
        <p:spPr>
          <a:xfrm>
            <a:off x="8369863" y="510308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E1C728-40B1-4D3E-88DA-99192D2D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0" y="1158168"/>
            <a:ext cx="8623823" cy="21800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98C7249-EE41-48C6-AECB-9FD85512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0" y="3429000"/>
            <a:ext cx="8623823" cy="21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94E8D3-CE18-4E24-8CCD-B66D568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23E6398-856B-466D-B204-B933BF2C7C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72280" y="1029501"/>
            <a:ext cx="7012143" cy="5093347"/>
          </a:xfrm>
        </p:spPr>
      </p:pic>
    </p:spTree>
    <p:extLst>
      <p:ext uri="{BB962C8B-B14F-4D97-AF65-F5344CB8AC3E}">
        <p14:creationId xmlns:p14="http://schemas.microsoft.com/office/powerpoint/2010/main" val="13422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9.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9.3.2022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457200" y="4729972"/>
            <a:ext cx="8092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9. KW 2022 bei </a:t>
            </a:r>
          </a:p>
          <a:p>
            <a:r>
              <a:rPr lang="de-DE" dirty="0"/>
              <a:t>5.400 ARE (Vorwoche: 4.600)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ca. 4,5 Mio. ARE in Deutschland, unabhängig von einem Arztbesuch </a:t>
            </a:r>
          </a:p>
          <a:p>
            <a:r>
              <a:rPr lang="de-DE" dirty="0"/>
              <a:t>(8. KW: 3,8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B734FE4-77D9-4AFF-A9E0-730B38D45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93" b="15058"/>
          <a:stretch/>
        </p:blipFill>
        <p:spPr>
          <a:xfrm>
            <a:off x="457200" y="795754"/>
            <a:ext cx="6480000" cy="386484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24" y="980237"/>
            <a:ext cx="1256906" cy="9133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9.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9.3.2022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9. KW 2022: höher als letztes Jahr, aber im Bereich der vorpandemischen Saisons</a:t>
            </a:r>
          </a:p>
          <a:p>
            <a:br>
              <a:rPr lang="de-DE" sz="900" dirty="0">
                <a:highlight>
                  <a:srgbClr val="FFFF00"/>
                </a:highlight>
              </a:rPr>
            </a:br>
            <a:r>
              <a:rPr lang="de-DE" dirty="0"/>
              <a:t>Rund 1.600 Arzt­konsul­ta­tionen wegen ARE pro 100.000 EW </a:t>
            </a:r>
            <a:r>
              <a:rPr lang="de-DE" b="1" dirty="0"/>
              <a:t>(=ca. 1,3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EAC9D0-8169-4916-99CE-6CA8B90FA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30" r="1071" b="2335"/>
          <a:stretch/>
        </p:blipFill>
        <p:spPr>
          <a:xfrm>
            <a:off x="144000" y="1219782"/>
            <a:ext cx="5400000" cy="23280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3704D6-E161-4A36-A102-9E66C49EE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48" r="1741" b="4169"/>
          <a:stretch/>
        </p:blipFill>
        <p:spPr>
          <a:xfrm>
            <a:off x="144000" y="4052761"/>
            <a:ext cx="4428000" cy="23611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0D1D33-D2B8-4BB7-93B4-CD98765AE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2" t="16545" r="1741" b="3968"/>
          <a:stretch/>
        </p:blipFill>
        <p:spPr>
          <a:xfrm>
            <a:off x="4638322" y="3985721"/>
            <a:ext cx="4428000" cy="242816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022213" y="3738162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614086" y="3768158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Thüringen</a:t>
            </a:r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9.3.2022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5" y="1842809"/>
            <a:ext cx="8103139" cy="3241255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9. KW 2022</a:t>
            </a:r>
          </a:p>
          <a:p>
            <a:r>
              <a:rPr lang="de-DE" dirty="0"/>
              <a:t>Rund 480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400.000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4" y="1055280"/>
            <a:ext cx="4247998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4" y="2888816"/>
            <a:ext cx="4247998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6" y="1055280"/>
            <a:ext cx="4247998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6" y="2888816"/>
            <a:ext cx="4247998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9.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4" y="4722440"/>
            <a:ext cx="4247998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6" y="4722440"/>
            <a:ext cx="4247998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9.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699791" y="1274920"/>
            <a:ext cx="16247" cy="73079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14 %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779175" y="1195551"/>
            <a:ext cx="110140" cy="61566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46 %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967504" y="5019183"/>
            <a:ext cx="139159" cy="58922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495224" y="471140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58 %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889315" y="3118662"/>
            <a:ext cx="156378" cy="69341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64 %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7"/>
          <a:stretch/>
        </p:blipFill>
        <p:spPr>
          <a:xfrm>
            <a:off x="-13272" y="3091219"/>
            <a:ext cx="9157270" cy="33901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6,2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5.200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473147" y="499490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42/100T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2F19C5D-A542-4C38-8152-6D5C9A6D68FF}"/>
              </a:ext>
            </a:extLst>
          </p:cNvPr>
          <p:cNvSpPr/>
          <p:nvPr/>
        </p:nvSpPr>
        <p:spPr>
          <a:xfrm>
            <a:off x="7623313" y="499490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Microsoft Office PowerPoint</Application>
  <PresentationFormat>Bildschirmpräsentation (4:3)</PresentationFormat>
  <Paragraphs>154</Paragraphs>
  <Slides>15</Slides>
  <Notes>14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9.3.2022</vt:lpstr>
      <vt:lpstr>GrippeWeb bis zur 9. KW 2022 </vt:lpstr>
      <vt:lpstr>Arbeitsgemeinschaft Influenza ARE-Konsultationen / 100.000 Einwohner bis zur 9. KW 2022</vt:lpstr>
      <vt:lpstr>Arbeitsgemeinschaft Influenza - SEEDARE ARE-Konsultationen mit COVID-Diagnose / 100.000 Einwohner </vt:lpstr>
      <vt:lpstr>SEEDARE – ARE mit COVID-19 Konsultationen in Altersgruppen bis zur 9.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(n=9.192), letzten 4 Wo = 683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3077</cp:revision>
  <cp:lastPrinted>2020-05-13T06:04:10Z</cp:lastPrinted>
  <dcterms:created xsi:type="dcterms:W3CDTF">2015-11-02T12:29:13Z</dcterms:created>
  <dcterms:modified xsi:type="dcterms:W3CDTF">2022-03-09T14:32:08Z</dcterms:modified>
</cp:coreProperties>
</file>