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827" r:id="rId2"/>
    <p:sldId id="814" r:id="rId3"/>
    <p:sldId id="825" r:id="rId4"/>
    <p:sldId id="837" r:id="rId5"/>
    <p:sldId id="816" r:id="rId6"/>
    <p:sldId id="838" r:id="rId7"/>
    <p:sldId id="830" r:id="rId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8615" autoAdjust="0"/>
  </p:normalViewPr>
  <p:slideViewPr>
    <p:cSldViewPr snapToGrid="0" snapToObjects="1">
      <p:cViewPr varScale="1">
        <p:scale>
          <a:sx n="60" d="100"/>
          <a:sy n="60" d="100"/>
        </p:scale>
        <p:origin x="1088" y="3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https://www.sciencedirect.com/science/article/pii/S0092867421009843#undfig1</a:t>
            </a:r>
          </a:p>
          <a:p>
            <a:r>
              <a:rPr lang="de-DE" dirty="0"/>
              <a:t>UK HSA: https://assets.publishing.service.gov.uk/government/uploads/system/uploads/attachment_data/file/1057359/Technical-Briefing-37-25February2022.pdf</a:t>
            </a:r>
          </a:p>
          <a:p>
            <a:r>
              <a:rPr lang="de-DE" dirty="0"/>
              <a:t>SPF: https://www.santepubliquefrance.fr/dossiers/coronavirus-covid-19/coronavirus-circulation-des-variants-du-sars-cov-2</a:t>
            </a:r>
          </a:p>
          <a:p>
            <a:r>
              <a:rPr lang="de-DE" dirty="0"/>
              <a:t>https://www.nytimes.com/2022/03/11/science/deltacron-coronavirus-variant.html</a:t>
            </a:r>
          </a:p>
          <a:p>
            <a:r>
              <a:rPr lang="de-DE" dirty="0"/>
              <a:t>https://www.gisaid.org/hcov19-variants/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12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https://covid19.who.int/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04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34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16.03.2022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16.03.2022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16.03.2022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16.03.2022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16.03.2022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16.03.2022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458.479.635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+10,7%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6.047.653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1,3%)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48330"/>
              </p:ext>
            </p:extLst>
          </p:nvPr>
        </p:nvGraphicFramePr>
        <p:xfrm>
          <a:off x="324464" y="1641987"/>
          <a:ext cx="11645036" cy="4942560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Südkorea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.336.354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07</a:t>
                      </a:r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2542,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678,9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295,8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-43,4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15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.03.2022;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15.03.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15.03.2021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570524" y="658751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15.03.2022, Datenstand 13.03.2022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02A644-D5B9-4974-ADD6-6ECE3428630F}"/>
              </a:ext>
            </a:extLst>
          </p:cNvPr>
          <p:cNvSpPr txBox="1"/>
          <p:nvPr/>
        </p:nvSpPr>
        <p:spPr>
          <a:xfrm>
            <a:off x="281260" y="4592688"/>
            <a:ext cx="525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Global erneut zunehmende Fallzahlen</a:t>
            </a:r>
          </a:p>
          <a:p>
            <a:pPr marL="285750" indent="-285750">
              <a:buFontTx/>
              <a:buChar char="-"/>
            </a:pPr>
            <a:r>
              <a:rPr lang="de-DE" dirty="0"/>
              <a:t>Steigender Trend in Westpazifik, Afrika und Europa</a:t>
            </a:r>
          </a:p>
          <a:p>
            <a:pPr marL="285750" indent="-285750">
              <a:buFontTx/>
              <a:buChar char="-"/>
            </a:pPr>
            <a:r>
              <a:rPr lang="de-DE" dirty="0"/>
              <a:t>Todesfälle global abnehmend, nur in Westpazifik zunehmend (v.a. in China, Südkorea, Neuseeland)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7297DC-F9D6-4275-93A8-CD14C191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117"/>
            <a:ext cx="7051178" cy="29490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B5993D6-C34B-4124-B4EB-FEED4A47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64" y="3145469"/>
            <a:ext cx="5587999" cy="37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016339" y="6399642"/>
            <a:ext cx="1477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WHO, 08.03.2022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8519248" y="6399642"/>
            <a:ext cx="1477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WHO, 15.03.2022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087CA0-BA71-46F9-833D-A950B5E7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1" y="1160970"/>
            <a:ext cx="5401048" cy="55699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3F7771-5463-4285-8589-94DCE0F1C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90" y="1136489"/>
            <a:ext cx="5448738" cy="54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Rekombinante Delta - Omikron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099009C-A085-41A9-8E20-D65CB59B9FD8}"/>
              </a:ext>
            </a:extLst>
          </p:cNvPr>
          <p:cNvSpPr txBox="1"/>
          <p:nvPr/>
        </p:nvSpPr>
        <p:spPr>
          <a:xfrm>
            <a:off x="341631" y="1018573"/>
            <a:ext cx="827514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Berichte über rekombinante Viren aus Delta und Omikron (Delta AY.4 mit Omikron BA.1-Spikeprotein):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UK: 32 Fälle (14.02.22)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Frankreich: 27 Fälle (14 Fällen in zufälliger Stichprobe), erste Nachweise Anfang Januar 2022, Proben aus mehreren Regionen, mittleres Alter 37 Jahre, 33% 2x geimpft, 46% 3x geimpft, 1 Fall hospitalisiert (mit COVID) (GISAID: 36 Fälle, 15.03.2022)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Weitere Fälle in Dänemark (8 Fälle), Niederlande (1 Fall), Belgien (1 Fall)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Laut WHO noch keine Hinweise auf eine erhöhte Krankheitsschwere oder eine erhöhte Übertragbarkeit gegenüber Omikron, erste Berichte über Delta-typischen Geruchs- und Geschmacksverlust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Derzeit laborexperimentelle Untersuchungen zu Pathogenität und </a:t>
            </a:r>
            <a:r>
              <a:rPr lang="de-DE" sz="1600" dirty="0" err="1"/>
              <a:t>Neutralisierbarkeit</a:t>
            </a:r>
            <a:r>
              <a:rPr lang="de-DE" sz="1600" dirty="0"/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Laut WHO bisher keine Änderung in der Surveillance der Rekombinante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ECDC führt Rekombinante aus Delta AY.4.2./Omikron BA.1. seit dem 10.03.2022 als Variante unter Beobachtung („</a:t>
            </a:r>
            <a:r>
              <a:rPr lang="de-DE" sz="1600" i="1" dirty="0"/>
              <a:t>Variant </a:t>
            </a:r>
            <a:r>
              <a:rPr lang="de-DE" sz="1600" i="1" dirty="0" err="1"/>
              <a:t>under</a:t>
            </a:r>
            <a:r>
              <a:rPr lang="de-DE" sz="1600" i="1" dirty="0"/>
              <a:t> Monitoring</a:t>
            </a:r>
            <a:r>
              <a:rPr lang="de-DE" dirty="0"/>
              <a:t>“)</a:t>
            </a:r>
            <a:endParaRPr lang="de-BE" dirty="0"/>
          </a:p>
          <a:p>
            <a:endParaRPr lang="de-B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61D2F90-C183-45CE-9D17-6EF83D58B9CC}"/>
              </a:ext>
            </a:extLst>
          </p:cNvPr>
          <p:cNvPicPr/>
          <p:nvPr/>
        </p:nvPicPr>
        <p:blipFill rotWithShape="1">
          <a:blip r:embed="rId3"/>
          <a:srcRect l="52037" t="22076"/>
          <a:stretch/>
        </p:blipFill>
        <p:spPr>
          <a:xfrm>
            <a:off x="8732107" y="2111916"/>
            <a:ext cx="3201009" cy="24219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480BFF-C813-4133-BFA0-221457808CC0}"/>
              </a:ext>
            </a:extLst>
          </p:cNvPr>
          <p:cNvSpPr txBox="1"/>
          <p:nvPr/>
        </p:nvSpPr>
        <p:spPr>
          <a:xfrm>
            <a:off x="9044503" y="1799282"/>
            <a:ext cx="257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Rekombinante Frankreich</a:t>
            </a:r>
            <a:endParaRPr lang="de-B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0F73D0-F811-4C37-89D0-BA7A55B6CD8A}"/>
              </a:ext>
            </a:extLst>
          </p:cNvPr>
          <p:cNvSpPr txBox="1"/>
          <p:nvPr/>
        </p:nvSpPr>
        <p:spPr>
          <a:xfrm>
            <a:off x="9738305" y="4440304"/>
            <a:ext cx="2265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WHO EURO VV Call, SPF, 10.03.2022</a:t>
            </a:r>
            <a:endParaRPr lang="de-BE" sz="1100" dirty="0"/>
          </a:p>
        </p:txBody>
      </p:sp>
    </p:spTree>
    <p:extLst>
      <p:ext uri="{BB962C8B-B14F-4D97-AF65-F5344CB8AC3E}">
        <p14:creationId xmlns:p14="http://schemas.microsoft.com/office/powerpoint/2010/main" val="145971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Fallzahlen – Veränderung in den letzten 7 Tagen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E1585-BA0A-477D-8DB6-F9522B33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6" y="978912"/>
            <a:ext cx="10380262" cy="54540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301E5A-9F26-4197-A202-E25086034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58" y="3975010"/>
            <a:ext cx="1160693" cy="24579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B5B81C-8C1C-40B3-932A-B91C8429006C}"/>
              </a:ext>
            </a:extLst>
          </p:cNvPr>
          <p:cNvSpPr txBox="1"/>
          <p:nvPr/>
        </p:nvSpPr>
        <p:spPr>
          <a:xfrm>
            <a:off x="867507" y="6530012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WHO, 15.03.2022</a:t>
            </a:r>
            <a:endParaRPr lang="de-BE" dirty="0"/>
          </a:p>
        </p:txBody>
      </p:sp>
    </p:spTree>
    <p:extLst>
      <p:ext uri="{BB962C8B-B14F-4D97-AF65-F5344CB8AC3E}">
        <p14:creationId xmlns:p14="http://schemas.microsoft.com/office/powerpoint/2010/main" val="246368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 Delta und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773D16-870E-46F8-87D5-2E232893BEC1}"/>
              </a:ext>
            </a:extLst>
          </p:cNvPr>
          <p:cNvSpPr txBox="1"/>
          <p:nvPr/>
        </p:nvSpPr>
        <p:spPr>
          <a:xfrm>
            <a:off x="3509109" y="658751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15.03.2022, Datenstand 13.03.2022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43E21D-3C31-46A1-8018-E5EE7AA5E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16"/>
          <a:stretch/>
        </p:blipFill>
        <p:spPr>
          <a:xfrm>
            <a:off x="315028" y="835697"/>
            <a:ext cx="6210817" cy="57302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288404-4FBA-4665-B9EA-34F27F12A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07" y="5203979"/>
            <a:ext cx="44862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7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Breitbild</PresentationFormat>
  <Paragraphs>165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epidemiological update, 15.03.2021</vt:lpstr>
      <vt:lpstr>7-Tages-Inzidenz pro 100.000 Einwohner in Europa</vt:lpstr>
      <vt:lpstr>Rekombinante Delta - Omikron</vt:lpstr>
      <vt:lpstr>Backup</vt:lpstr>
      <vt:lpstr>COVID-19 Fallzahlen – Veränderung in den letzten 7 Tagen</vt:lpstr>
      <vt:lpstr>Virusvarianten Delta und Omikron - Weltweit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Singer, Regina</cp:lastModifiedBy>
  <cp:revision>622</cp:revision>
  <dcterms:created xsi:type="dcterms:W3CDTF">2015-11-02T12:29:13Z</dcterms:created>
  <dcterms:modified xsi:type="dcterms:W3CDTF">2022-03-16T09:47:21Z</dcterms:modified>
</cp:coreProperties>
</file>