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816" r:id="rId3"/>
    <p:sldId id="817" r:id="rId4"/>
    <p:sldId id="813" r:id="rId5"/>
    <p:sldId id="273" r:id="rId6"/>
    <p:sldId id="270" r:id="rId7"/>
    <p:sldId id="274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8171" autoAdjust="0"/>
  </p:normalViewPr>
  <p:slideViewPr>
    <p:cSldViewPr snapToGrid="0" snapToObjects="1">
      <p:cViewPr varScale="1">
        <p:scale>
          <a:sx n="104" d="100"/>
          <a:sy n="104" d="100"/>
        </p:scale>
        <p:origin x="157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93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E10-1520-4137-9AE7-BAFAB1BC74DF}" type="datetime1">
              <a:rPr lang="de-DE" smtClean="0"/>
              <a:t>16.03.2022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3B5A-DAF6-4FEA-892D-BAF7BA498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E4F33-A6F0-4134-B62A-BEDC379FC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4BD77-B458-44ED-8C94-D90DB5EC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C9BA-78F3-4A06-8382-EA85D4AEA72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0F730-A8BB-4C07-82B2-390A238E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2E434-67B7-4B30-9301-9B63D943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E104-6527-484B-A1F8-1656081A92F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B83C-0A25-4A31-9A82-EAF835F84F9D}" type="datetime1">
              <a:rPr lang="de-DE" smtClean="0"/>
              <a:t>16.03.2022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AC875-394E-43DA-994A-77208007B0D9}" type="datetime1">
              <a:rPr lang="de-DE" smtClean="0"/>
              <a:t>16.03.2022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C0B46D-BD35-42B2-BE40-A7453BFB7F78}" type="datetime1">
              <a:rPr lang="de-DE" smtClean="0"/>
              <a:t>16.03.2022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9B3-7493-4B5F-98F0-61D9A3FCF9CA}" type="datetime1">
              <a:rPr lang="de-DE" smtClean="0"/>
              <a:t>16.03.2022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706F-319E-43A4-B3F0-C8DF7D9FC9F5}" type="datetime1">
              <a:rPr lang="de-DE" smtClean="0"/>
              <a:t>16.03.2022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B944-2DE8-476E-810A-25738CECE679}" type="datetime1">
              <a:rPr lang="de-DE" smtClean="0"/>
              <a:t>16.03.2022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16F-F362-4FDF-BBF4-0A8B8F4891D1}" type="datetime1">
              <a:rPr lang="de-DE" smtClean="0"/>
              <a:t>16.03.2022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62E4-D3E3-49E0-B0CE-41FF06E667D6}" type="datetime1">
              <a:rPr lang="de-DE" smtClean="0"/>
              <a:t>16.03.2022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79750BC9-D9C9-4046-9ED9-CA5E5937A22D}" type="datetime1">
              <a:rPr lang="de-DE" smtClean="0"/>
              <a:t>16.03.2022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16.03.2022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DBDF-05DD-4513-8E17-F3D548F711E5}" type="datetime1">
              <a:rPr lang="de-DE" smtClean="0"/>
              <a:t>16.03.2022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7903-7284-4EF8-9250-A058C48180F4}" type="datetime1">
              <a:rPr lang="de-DE" smtClean="0"/>
              <a:t>16.03.2022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Stichprobe - Genomsequenzierung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AC7120-1DF2-47AC-A542-7E7F035AF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313" y="1400646"/>
            <a:ext cx="3226920" cy="234666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D330ECA-6B23-468C-8343-785308304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15" y="1387409"/>
            <a:ext cx="5543169" cy="24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5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5AAB7E-1741-47DB-AA50-93BB7F2A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F7A3-A90E-4388-BB4C-10EC2C7A0419}" type="datetime1">
              <a:rPr lang="de-DE" smtClean="0"/>
              <a:t>16.03.2022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51FDB6-88E4-4BFC-984A-2B35BE2F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60ED01-3135-429C-A048-4543C65E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Omikron-Sublinien in Stichprobe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6BE6983-22FC-49E4-8711-525C6699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61" y="995549"/>
            <a:ext cx="4125379" cy="2997186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3CB242D-B63C-43F1-A7A7-FC30CF3159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4826" y="1442518"/>
          <a:ext cx="3485827" cy="2103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139">
                  <a:extLst>
                    <a:ext uri="{9D8B030D-6E8A-4147-A177-3AD203B41FA5}">
                      <a16:colId xmlns:a16="http://schemas.microsoft.com/office/drawing/2014/main" val="1105268012"/>
                    </a:ext>
                  </a:extLst>
                </a:gridCol>
                <a:gridCol w="701550">
                  <a:extLst>
                    <a:ext uri="{9D8B030D-6E8A-4147-A177-3AD203B41FA5}">
                      <a16:colId xmlns:a16="http://schemas.microsoft.com/office/drawing/2014/main" val="3602380915"/>
                    </a:ext>
                  </a:extLst>
                </a:gridCol>
                <a:gridCol w="701550">
                  <a:extLst>
                    <a:ext uri="{9D8B030D-6E8A-4147-A177-3AD203B41FA5}">
                      <a16:colId xmlns:a16="http://schemas.microsoft.com/office/drawing/2014/main" val="1168981054"/>
                    </a:ext>
                  </a:extLst>
                </a:gridCol>
                <a:gridCol w="701550">
                  <a:extLst>
                    <a:ext uri="{9D8B030D-6E8A-4147-A177-3AD203B41FA5}">
                      <a16:colId xmlns:a16="http://schemas.microsoft.com/office/drawing/2014/main" val="1237970987"/>
                    </a:ext>
                  </a:extLst>
                </a:gridCol>
                <a:gridCol w="721038">
                  <a:extLst>
                    <a:ext uri="{9D8B030D-6E8A-4147-A177-3AD203B41FA5}">
                      <a16:colId xmlns:a16="http://schemas.microsoft.com/office/drawing/2014/main" val="1723608859"/>
                    </a:ext>
                  </a:extLst>
                </a:gridCol>
              </a:tblGrid>
              <a:tr h="2959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KW 2021 /2022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Anteile  der </a:t>
                      </a:r>
                      <a:r>
                        <a:rPr lang="de-DE" sz="1100" dirty="0" err="1">
                          <a:effectLst/>
                        </a:rPr>
                        <a:t>Sublinen</a:t>
                      </a:r>
                      <a:r>
                        <a:rPr lang="de-DE" sz="1100" dirty="0">
                          <a:effectLst/>
                        </a:rPr>
                        <a:t> von Omikron in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08563"/>
                  </a:ext>
                </a:extLst>
              </a:tr>
              <a:tr h="17399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BA.1.1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8722169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465224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590055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95627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195774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711625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88546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323598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998618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76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39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1767DED-B476-491D-8A72-D279E57D7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Zahl der Übermittlungen </a:t>
            </a:r>
            <a:br>
              <a:rPr lang="de-DE" dirty="0"/>
            </a:br>
            <a:r>
              <a:rPr lang="de-DE" dirty="0"/>
              <a:t>stabil</a:t>
            </a:r>
          </a:p>
          <a:p>
            <a:endParaRPr lang="de-DE" dirty="0"/>
          </a:p>
          <a:p>
            <a:r>
              <a:rPr lang="de-DE" dirty="0"/>
              <a:t>Großer Unterschiede in</a:t>
            </a:r>
            <a:br>
              <a:rPr lang="de-DE" dirty="0"/>
            </a:br>
            <a:r>
              <a:rPr lang="de-DE" dirty="0"/>
              <a:t>Intensität (Anzahl) der </a:t>
            </a:r>
            <a:br>
              <a:rPr lang="de-DE" dirty="0"/>
            </a:br>
            <a:r>
              <a:rPr lang="de-DE" dirty="0" err="1"/>
              <a:t>var</a:t>
            </a:r>
            <a:r>
              <a:rPr lang="de-DE" dirty="0"/>
              <a:t>.-</a:t>
            </a:r>
            <a:r>
              <a:rPr lang="de-DE" dirty="0" err="1"/>
              <a:t>spec</a:t>
            </a:r>
            <a:r>
              <a:rPr lang="de-DE" dirty="0"/>
              <a:t>. Testungen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B62BF7-7E01-427A-B468-A8FB934B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C875-394E-43DA-994A-77208007B0D9}" type="datetime1">
              <a:rPr lang="de-DE" smtClean="0"/>
              <a:t>16.03.2022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872C44-868F-49B2-9909-04913460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DBD8475-E54A-4CB8-BE7B-6793B580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IfSG-Daten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BAC966C-542F-4783-AB4B-48328AD18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342" y="619931"/>
            <a:ext cx="5671658" cy="43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9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5A84933C-48DA-4229-BBEE-494787DA3DDA}"/>
              </a:ext>
            </a:extLst>
          </p:cNvPr>
          <p:cNvSpPr txBox="1"/>
          <p:nvPr/>
        </p:nvSpPr>
        <p:spPr>
          <a:xfrm>
            <a:off x="494809" y="363081"/>
            <a:ext cx="368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/>
              <a:t>Confirmed</a:t>
            </a:r>
            <a:r>
              <a:rPr lang="de-DE" b="1" dirty="0"/>
              <a:t> AY.4/BA.1 </a:t>
            </a:r>
            <a:r>
              <a:rPr lang="de-DE" b="1" dirty="0" err="1"/>
              <a:t>Recombination</a:t>
            </a:r>
            <a:endParaRPr lang="de-DE" b="1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1BECD0B-0829-4D8E-B56D-6F2DEBB36F9C}"/>
              </a:ext>
            </a:extLst>
          </p:cNvPr>
          <p:cNvSpPr/>
          <p:nvPr/>
        </p:nvSpPr>
        <p:spPr>
          <a:xfrm>
            <a:off x="6502873" y="1072455"/>
            <a:ext cx="2735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2 breakpoints (BP) -&gt;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AY.4: beginning till spike start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BA.1: spike start till ORF3a start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AY.4: ORF3a start till end</a:t>
            </a:r>
            <a:endParaRPr lang="de-DE" sz="1350" b="1" dirty="0">
              <a:solidFill>
                <a:srgbClr val="FF9999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E28E13A-2736-4EBF-A521-F49E35182E63}"/>
              </a:ext>
            </a:extLst>
          </p:cNvPr>
          <p:cNvSpPr/>
          <p:nvPr/>
        </p:nvSpPr>
        <p:spPr>
          <a:xfrm>
            <a:off x="2314994" y="1742131"/>
            <a:ext cx="2560320" cy="137160"/>
          </a:xfrm>
          <a:prstGeom prst="rect">
            <a:avLst/>
          </a:prstGeom>
          <a:solidFill>
            <a:srgbClr val="DFEF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C2ECD5F-A40A-4148-84FA-D6C6489CCEDE}"/>
              </a:ext>
            </a:extLst>
          </p:cNvPr>
          <p:cNvSpPr/>
          <p:nvPr/>
        </p:nvSpPr>
        <p:spPr>
          <a:xfrm>
            <a:off x="4875314" y="1742131"/>
            <a:ext cx="34289" cy="137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4CC90DB-58E5-43E4-91F9-A400B619953E}"/>
              </a:ext>
            </a:extLst>
          </p:cNvPr>
          <p:cNvSpPr/>
          <p:nvPr/>
        </p:nvSpPr>
        <p:spPr>
          <a:xfrm>
            <a:off x="4909603" y="1742130"/>
            <a:ext cx="640080" cy="137161"/>
          </a:xfrm>
          <a:prstGeom prst="rect">
            <a:avLst/>
          </a:prstGeom>
          <a:solidFill>
            <a:srgbClr val="FF933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0A56828-564C-4475-A360-5BF31298698E}"/>
              </a:ext>
            </a:extLst>
          </p:cNvPr>
          <p:cNvSpPr/>
          <p:nvPr/>
        </p:nvSpPr>
        <p:spPr>
          <a:xfrm>
            <a:off x="5583972" y="1742131"/>
            <a:ext cx="789262" cy="137160"/>
          </a:xfrm>
          <a:prstGeom prst="rect">
            <a:avLst/>
          </a:prstGeom>
          <a:solidFill>
            <a:srgbClr val="DFEF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C19B0CC-222F-407F-9B18-253959B3CFAA}"/>
              </a:ext>
            </a:extLst>
          </p:cNvPr>
          <p:cNvSpPr/>
          <p:nvPr/>
        </p:nvSpPr>
        <p:spPr>
          <a:xfrm>
            <a:off x="5549683" y="1742131"/>
            <a:ext cx="34289" cy="137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883844F-6E50-4960-8B1C-069193C706EC}"/>
              </a:ext>
            </a:extLst>
          </p:cNvPr>
          <p:cNvSpPr/>
          <p:nvPr/>
        </p:nvSpPr>
        <p:spPr>
          <a:xfrm>
            <a:off x="2314994" y="1178211"/>
            <a:ext cx="4058240" cy="137161"/>
          </a:xfrm>
          <a:prstGeom prst="rect">
            <a:avLst/>
          </a:prstGeom>
          <a:solidFill>
            <a:srgbClr val="DFEF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A6F273D-664E-4BA6-86F4-2511B14B0034}"/>
              </a:ext>
            </a:extLst>
          </p:cNvPr>
          <p:cNvSpPr/>
          <p:nvPr/>
        </p:nvSpPr>
        <p:spPr>
          <a:xfrm>
            <a:off x="2305138" y="1457049"/>
            <a:ext cx="4058240" cy="137161"/>
          </a:xfrm>
          <a:prstGeom prst="rect">
            <a:avLst/>
          </a:prstGeom>
          <a:solidFill>
            <a:srgbClr val="FF933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500E48E-A1C3-4FC3-9724-928BF4EB11A8}"/>
              </a:ext>
            </a:extLst>
          </p:cNvPr>
          <p:cNvSpPr txBox="1"/>
          <p:nvPr/>
        </p:nvSpPr>
        <p:spPr>
          <a:xfrm>
            <a:off x="897529" y="1121783"/>
            <a:ext cx="13292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Parental Delta (</a:t>
            </a:r>
            <a:r>
              <a:rPr lang="de-DE" sz="1050" b="1" dirty="0"/>
              <a:t>AY.4</a:t>
            </a:r>
            <a:r>
              <a:rPr lang="de-DE" sz="1050" dirty="0"/>
              <a:t>)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07D77C3-31A2-4719-A09E-C3CCAD4C3A01}"/>
              </a:ext>
            </a:extLst>
          </p:cNvPr>
          <p:cNvSpPr txBox="1"/>
          <p:nvPr/>
        </p:nvSpPr>
        <p:spPr>
          <a:xfrm>
            <a:off x="893143" y="1410212"/>
            <a:ext cx="15167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Parental </a:t>
            </a:r>
            <a:r>
              <a:rPr lang="de-DE" sz="1050" dirty="0" err="1"/>
              <a:t>Omicron</a:t>
            </a:r>
            <a:r>
              <a:rPr lang="de-DE" sz="1050" dirty="0"/>
              <a:t> (</a:t>
            </a:r>
            <a:r>
              <a:rPr lang="de-DE" sz="1050" b="1" dirty="0"/>
              <a:t>BA.1</a:t>
            </a:r>
            <a:r>
              <a:rPr lang="de-DE" sz="1050" dirty="0"/>
              <a:t>)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46FDA0F-0423-4E1B-A7B8-D11690190068}"/>
              </a:ext>
            </a:extLst>
          </p:cNvPr>
          <p:cNvSpPr txBox="1"/>
          <p:nvPr/>
        </p:nvSpPr>
        <p:spPr>
          <a:xfrm>
            <a:off x="893143" y="1696914"/>
            <a:ext cx="14830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AY4/BA.1 </a:t>
            </a:r>
            <a:r>
              <a:rPr lang="de-DE" sz="1050" dirty="0" err="1"/>
              <a:t>Recombinant</a:t>
            </a:r>
            <a:endParaRPr lang="de-DE" sz="1050" dirty="0"/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E134CFD3-3B5F-4A71-B0E8-0F2CA94E03E0}"/>
              </a:ext>
            </a:extLst>
          </p:cNvPr>
          <p:cNvSpPr/>
          <p:nvPr/>
        </p:nvSpPr>
        <p:spPr>
          <a:xfrm>
            <a:off x="4851610" y="1910792"/>
            <a:ext cx="95411" cy="9653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63C2E98-959F-476B-8737-F568DFDB1DD3}"/>
              </a:ext>
            </a:extLst>
          </p:cNvPr>
          <p:cNvSpPr txBox="1"/>
          <p:nvPr/>
        </p:nvSpPr>
        <p:spPr>
          <a:xfrm>
            <a:off x="4705100" y="1979037"/>
            <a:ext cx="4571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BP1</a:t>
            </a:r>
          </a:p>
        </p:txBody>
      </p:sp>
      <p:sp>
        <p:nvSpPr>
          <p:cNvPr id="36" name="Gleichschenkliges Dreieck 35">
            <a:extLst>
              <a:ext uri="{FF2B5EF4-FFF2-40B4-BE49-F238E27FC236}">
                <a16:creationId xmlns:a16="http://schemas.microsoft.com/office/drawing/2014/main" id="{0C2E338A-1CF5-4339-A0D9-8D10FF4F3C9A}"/>
              </a:ext>
            </a:extLst>
          </p:cNvPr>
          <p:cNvSpPr/>
          <p:nvPr/>
        </p:nvSpPr>
        <p:spPr>
          <a:xfrm>
            <a:off x="5524226" y="1924435"/>
            <a:ext cx="95411" cy="9653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642A785-A9A8-4F44-8D43-010281ABD3D8}"/>
              </a:ext>
            </a:extLst>
          </p:cNvPr>
          <p:cNvSpPr txBox="1"/>
          <p:nvPr/>
        </p:nvSpPr>
        <p:spPr>
          <a:xfrm>
            <a:off x="5377715" y="1992680"/>
            <a:ext cx="4571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BP2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FB42686-2FC3-4350-B5C1-A05F72D7FFDC}"/>
              </a:ext>
            </a:extLst>
          </p:cNvPr>
          <p:cNvSpPr txBox="1"/>
          <p:nvPr/>
        </p:nvSpPr>
        <p:spPr>
          <a:xfrm>
            <a:off x="893143" y="2492646"/>
            <a:ext cx="619327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Patient Details </a:t>
            </a:r>
            <a:r>
              <a:rPr lang="en-US" sz="1350" b="1"/>
              <a:t>(FG32):</a:t>
            </a:r>
            <a:endParaRPr lang="en-US" sz="1350" b="1" dirty="0"/>
          </a:p>
          <a:p>
            <a:endParaRPr lang="en-US" sz="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64-old woman from </a:t>
            </a:r>
            <a:r>
              <a:rPr lang="de-DE" sz="1350" dirty="0"/>
              <a:t>Rheinland-Pfalz, LK Neuwied, South-West Germany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3x </a:t>
            </a:r>
            <a:r>
              <a:rPr lang="de-DE" sz="1350" dirty="0" err="1"/>
              <a:t>vaccinated</a:t>
            </a:r>
            <a:r>
              <a:rPr lang="de-DE" sz="1350" dirty="0"/>
              <a:t> </a:t>
            </a:r>
            <a:r>
              <a:rPr lang="de-DE" sz="1350" dirty="0" err="1"/>
              <a:t>using</a:t>
            </a:r>
            <a:r>
              <a:rPr lang="de-DE" sz="1350" dirty="0"/>
              <a:t> Pfizer-</a:t>
            </a:r>
            <a:r>
              <a:rPr lang="de-DE" sz="1350" dirty="0" err="1"/>
              <a:t>BioNTech</a:t>
            </a:r>
            <a:r>
              <a:rPr lang="de-DE" sz="1350" dirty="0"/>
              <a:t> COVID-19 Vaccine (Booster in 12/2021)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hospitalized in Linz for 4 days due to massive complaints in the chest area, with a suspected heart attack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severe cough and, according to her, "badly ill" for 2 weeks and still quickly tired, powerless and sense of smell not yet fully recovered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husband was sick to but less badly ill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source of infection unknown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no travel history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11170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28BE57F-0316-4739-BF95-BD9E20C1F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54" y="1059873"/>
            <a:ext cx="5681555" cy="347501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76D0390-3911-4778-AE87-B58ABF946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6" y="1059873"/>
            <a:ext cx="3984590" cy="355717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A84933C-48DA-4229-BBEE-494787DA3DDA}"/>
              </a:ext>
            </a:extLst>
          </p:cNvPr>
          <p:cNvSpPr txBox="1"/>
          <p:nvPr/>
        </p:nvSpPr>
        <p:spPr>
          <a:xfrm>
            <a:off x="494808" y="363081"/>
            <a:ext cx="466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Context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AY.4/BA.1 </a:t>
            </a:r>
            <a:r>
              <a:rPr lang="de-DE" b="1" dirty="0" err="1"/>
              <a:t>isolate</a:t>
            </a:r>
            <a:r>
              <a:rPr lang="de-DE" b="1" dirty="0"/>
              <a:t> </a:t>
            </a:r>
            <a:r>
              <a:rPr lang="de-DE" b="1" dirty="0" err="1"/>
              <a:t>from</a:t>
            </a:r>
            <a:r>
              <a:rPr lang="de-DE" b="1" dirty="0"/>
              <a:t> Germany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93CC97F-CAE1-4A30-B18A-78D18C8F0B6E}"/>
              </a:ext>
            </a:extLst>
          </p:cNvPr>
          <p:cNvSpPr txBox="1"/>
          <p:nvPr/>
        </p:nvSpPr>
        <p:spPr>
          <a:xfrm>
            <a:off x="323358" y="863029"/>
            <a:ext cx="7986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b="1" dirty="0"/>
              <a:t>National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0154C63-E17A-42FD-B960-0705FD162A01}"/>
              </a:ext>
            </a:extLst>
          </p:cNvPr>
          <p:cNvSpPr txBox="1"/>
          <p:nvPr/>
        </p:nvSpPr>
        <p:spPr>
          <a:xfrm>
            <a:off x="4270855" y="839211"/>
            <a:ext cx="11203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b="1" dirty="0"/>
              <a:t>International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32C8F11-9BA4-4F4D-ADBD-A2EBFAEAAD78}"/>
              </a:ext>
            </a:extLst>
          </p:cNvPr>
          <p:cNvSpPr/>
          <p:nvPr/>
        </p:nvSpPr>
        <p:spPr>
          <a:xfrm>
            <a:off x="267463" y="780867"/>
            <a:ext cx="3984590" cy="40158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F92DE31-9E09-4012-B09C-777F3E0DBE5A}"/>
              </a:ext>
            </a:extLst>
          </p:cNvPr>
          <p:cNvSpPr/>
          <p:nvPr/>
        </p:nvSpPr>
        <p:spPr>
          <a:xfrm>
            <a:off x="4252053" y="780866"/>
            <a:ext cx="4711399" cy="40158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24168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5A84933C-48DA-4229-BBEE-494787DA3DDA}"/>
              </a:ext>
            </a:extLst>
          </p:cNvPr>
          <p:cNvSpPr txBox="1"/>
          <p:nvPr/>
        </p:nvSpPr>
        <p:spPr>
          <a:xfrm>
            <a:off x="494808" y="363081"/>
            <a:ext cx="408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UNCONFIRMED</a:t>
            </a:r>
            <a:r>
              <a:rPr lang="de-DE" b="1" dirty="0"/>
              <a:t> BA.1/BA.2 </a:t>
            </a:r>
            <a:r>
              <a:rPr lang="de-DE" b="1" dirty="0" err="1"/>
              <a:t>recombinants</a:t>
            </a:r>
            <a:endParaRPr lang="de-DE" b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A462B55-131C-480C-A44A-41341971D506}"/>
              </a:ext>
            </a:extLst>
          </p:cNvPr>
          <p:cNvSpPr/>
          <p:nvPr/>
        </p:nvSpPr>
        <p:spPr>
          <a:xfrm>
            <a:off x="2994337" y="910891"/>
            <a:ext cx="1688717" cy="4090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8C3D153-3A29-4BCC-A09F-92CA15715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0"/>
          <a:stretch/>
        </p:blipFill>
        <p:spPr>
          <a:xfrm>
            <a:off x="409537" y="910891"/>
            <a:ext cx="3504710" cy="409000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F8A353C7-B87F-4A21-996B-ACB9A4F0F90F}"/>
              </a:ext>
            </a:extLst>
          </p:cNvPr>
          <p:cNvSpPr txBox="1"/>
          <p:nvPr/>
        </p:nvSpPr>
        <p:spPr>
          <a:xfrm>
            <a:off x="4704411" y="1056593"/>
            <a:ext cx="41965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Reported breakpoint at NSP3 gene (within ORF1a)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35C6749-3CC3-4A75-8C8D-4C50FDE82B8F}"/>
              </a:ext>
            </a:extLst>
          </p:cNvPr>
          <p:cNvSpPr txBox="1"/>
          <p:nvPr/>
        </p:nvSpPr>
        <p:spPr>
          <a:xfrm>
            <a:off x="6681238" y="4555096"/>
            <a:ext cx="2219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Investigations going on ...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9E4B473-BEFC-447B-B57E-DE0F27643AFF}"/>
              </a:ext>
            </a:extLst>
          </p:cNvPr>
          <p:cNvSpPr txBox="1"/>
          <p:nvPr/>
        </p:nvSpPr>
        <p:spPr>
          <a:xfrm>
            <a:off x="4704411" y="1894793"/>
            <a:ext cx="1832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9 genomes in DESH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1783E55-5564-44A5-B759-4D647F41A51B}"/>
              </a:ext>
            </a:extLst>
          </p:cNvPr>
          <p:cNvSpPr txBox="1"/>
          <p:nvPr/>
        </p:nvSpPr>
        <p:spPr>
          <a:xfrm>
            <a:off x="6841258" y="2227394"/>
            <a:ext cx="21434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 from IMSSC2 </a:t>
            </a:r>
            <a:r>
              <a:rPr lang="en-US" sz="1350" dirty="0" err="1"/>
              <a:t>LabNetwork</a:t>
            </a:r>
            <a:r>
              <a:rPr lang="en-US" sz="1350" dirty="0"/>
              <a:t>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5C0B185-93AD-4ACA-95D3-07BBC9E2F239}"/>
              </a:ext>
            </a:extLst>
          </p:cNvPr>
          <p:cNvSpPr txBox="1"/>
          <p:nvPr/>
        </p:nvSpPr>
        <p:spPr>
          <a:xfrm>
            <a:off x="6841258" y="1617794"/>
            <a:ext cx="1832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5 from Köln lab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CE59688-B004-4EC5-9E60-D619ABB57014}"/>
              </a:ext>
            </a:extLst>
          </p:cNvPr>
          <p:cNvSpPr txBox="1"/>
          <p:nvPr/>
        </p:nvSpPr>
        <p:spPr>
          <a:xfrm>
            <a:off x="6841258" y="1922594"/>
            <a:ext cx="20672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3 from Leverkusen lab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B4E02FA-94E7-48BA-A4D5-5E64D96D7031}"/>
              </a:ext>
            </a:extLst>
          </p:cNvPr>
          <p:cNvCxnSpPr/>
          <p:nvPr/>
        </p:nvCxnSpPr>
        <p:spPr>
          <a:xfrm flipV="1">
            <a:off x="6447282" y="1758303"/>
            <a:ext cx="297180" cy="27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ABA4EE9C-A323-4868-9DBA-FE89E5AAC809}"/>
              </a:ext>
            </a:extLst>
          </p:cNvPr>
          <p:cNvCxnSpPr>
            <a:cxnSpLocks/>
          </p:cNvCxnSpPr>
          <p:nvPr/>
        </p:nvCxnSpPr>
        <p:spPr>
          <a:xfrm>
            <a:off x="6447282" y="2035302"/>
            <a:ext cx="3276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922C8AF-3741-462F-A7CC-7D5224F2DB78}"/>
              </a:ext>
            </a:extLst>
          </p:cNvPr>
          <p:cNvCxnSpPr>
            <a:cxnSpLocks/>
          </p:cNvCxnSpPr>
          <p:nvPr/>
        </p:nvCxnSpPr>
        <p:spPr>
          <a:xfrm>
            <a:off x="6447282" y="2032623"/>
            <a:ext cx="297180" cy="335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270A157F-11B3-47BE-92DE-F11067C6F9EC}"/>
              </a:ext>
            </a:extLst>
          </p:cNvPr>
          <p:cNvSpPr txBox="1"/>
          <p:nvPr/>
        </p:nvSpPr>
        <p:spPr>
          <a:xfrm>
            <a:off x="3523425" y="2033293"/>
            <a:ext cx="2529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C000"/>
                </a:solidFill>
              </a:rPr>
              <a:t>BA.1</a:t>
            </a:r>
            <a:endParaRPr lang="de-DE" sz="1350" b="1" dirty="0">
              <a:solidFill>
                <a:srgbClr val="FFC000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81B6A90-3B47-46BF-914C-E92664E6F4A1}"/>
              </a:ext>
            </a:extLst>
          </p:cNvPr>
          <p:cNvSpPr txBox="1"/>
          <p:nvPr/>
        </p:nvSpPr>
        <p:spPr>
          <a:xfrm>
            <a:off x="3523425" y="3432694"/>
            <a:ext cx="2529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99CC00"/>
                </a:solidFill>
              </a:rPr>
              <a:t>BA.2</a:t>
            </a:r>
            <a:endParaRPr lang="de-DE" sz="1350" b="1" dirty="0">
              <a:solidFill>
                <a:srgbClr val="99CC00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2240BD5-F54D-4E00-A145-36BD87CB789A}"/>
              </a:ext>
            </a:extLst>
          </p:cNvPr>
          <p:cNvSpPr txBox="1"/>
          <p:nvPr/>
        </p:nvSpPr>
        <p:spPr>
          <a:xfrm>
            <a:off x="3523425" y="4139597"/>
            <a:ext cx="2529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9999"/>
                </a:solidFill>
              </a:rPr>
              <a:t>recombinants</a:t>
            </a:r>
            <a:endParaRPr lang="de-DE" sz="1350" b="1" dirty="0">
              <a:solidFill>
                <a:srgbClr val="009999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530C2EE-F4F3-425F-9F8D-928752F3DA3E}"/>
              </a:ext>
            </a:extLst>
          </p:cNvPr>
          <p:cNvSpPr txBox="1"/>
          <p:nvPr/>
        </p:nvSpPr>
        <p:spPr>
          <a:xfrm>
            <a:off x="3523425" y="4555096"/>
            <a:ext cx="2529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99CC00"/>
                </a:solidFill>
              </a:rPr>
              <a:t>BA.2</a:t>
            </a:r>
            <a:endParaRPr lang="de-DE" sz="1350" b="1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4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Bildschirmpräsentation (16:9)</PresentationFormat>
  <Paragraphs>101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Übersicht VOC/VOI in Stichprobe - Genomsequenzierung</vt:lpstr>
      <vt:lpstr>Omikron-Sublinien in Stichprobe</vt:lpstr>
      <vt:lpstr>IfSG-Daten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896</cp:revision>
  <dcterms:created xsi:type="dcterms:W3CDTF">2015-11-02T12:29:13Z</dcterms:created>
  <dcterms:modified xsi:type="dcterms:W3CDTF">2022-03-16T10:26:55Z</dcterms:modified>
</cp:coreProperties>
</file>