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578" r:id="rId5"/>
    <p:sldId id="1011" r:id="rId6"/>
    <p:sldId id="655" r:id="rId7"/>
    <p:sldId id="656" r:id="rId8"/>
    <p:sldId id="1012" r:id="rId9"/>
    <p:sldId id="662" r:id="rId10"/>
    <p:sldId id="657" r:id="rId11"/>
    <p:sldId id="667" r:id="rId12"/>
    <p:sldId id="638" r:id="rId13"/>
    <p:sldId id="1015" r:id="rId14"/>
    <p:sldId id="1016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FFFF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4840" autoAdjust="0"/>
  </p:normalViewPr>
  <p:slideViewPr>
    <p:cSldViewPr snapToGrid="0" snapToObjects="1">
      <p:cViewPr varScale="1">
        <p:scale>
          <a:sx n="73" d="100"/>
          <a:sy n="73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53% (KW 9: 50%)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48% (KW 9: 56%)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Relativ Stabiles Niveau seit Jahreswechsel, in AG 80+ </a:t>
            </a:r>
            <a:r>
              <a:rPr lang="de-DE" b="0" u="none" dirty="0"/>
              <a:t>leichter </a:t>
            </a:r>
            <a:r>
              <a:rPr lang="de-DE" b="0" dirty="0"/>
              <a:t>Anstieg seit KW 2/2022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Rückgang stagnierte Mitte Feb bei etwa 220 Ausbrüchen/Woche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nahm von 61 auf etwa 55% ab und blieb seitdem relativ stabil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Ausbruchgröße: 6; Median: 4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Etwa 15% der Ausbrüche im Feb mit &gt;= 10 Fällen/Ausbruch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 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seit Mitte Feb bei etwa 120 Ausbrüchen pro Woche auf einem wieder sehr viel niederen Niveau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Fälle im Alter 6-10 überwiegen mit 52% weiterhin (AG 11-14: 24%; AG 15-20: 16%, AG 21+: 8%); AG 1520 nahm zuletzt leicht zu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Durchschnittliche Ausbruchgröße: 4,5; Median: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Etwa 8% der Ausbrüche im Feb mit &gt;= 10 Fällen/Ausbruch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0" u="none" dirty="0"/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KW10 leicht gestiegen 5,8 % (Vorwoche auf 5,5 %); 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Kinder gestiegen (von 10,7 % auf 12,1 %), </a:t>
            </a:r>
            <a:r>
              <a:rPr lang="de-DE" dirty="0" err="1"/>
              <a:t>Erw</a:t>
            </a:r>
            <a:r>
              <a:rPr lang="de-DE" dirty="0"/>
              <a:t>. stabil (von 4,7 % auf 4,8 %).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5 AGs: Anstieg nur 0-4 Jährigen (v. 14,7 % auf 20,0 %) und bei den 15-34 J. (v. 6,4 % auf 6,9 %); bei allen anderen AAGs stabil oder gesunken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leicht gestiegen: in KW 10: 1.628 (Vorwoche: 1.557)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aber im Wertebereich der vorpandemischen Saisons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deutlichsten Anstieg gab es im Ver­gleich zur Vorwoche bei den ab 60-Jährigen (20 %), gefolgt von den 5- bis 14-Jährigen mit einem Anstieg um 14 %, in allen anderen AGs nur leichter Anstieg oder stabil. </a:t>
            </a:r>
          </a:p>
          <a:p>
            <a:pPr marL="171450" indent="-171450">
              <a:buFontTx/>
              <a:buChar char="-"/>
            </a:pPr>
            <a:r>
              <a:rPr lang="de-DE" dirty="0"/>
              <a:t> Tendenz in den BL: </a:t>
            </a:r>
            <a:r>
              <a:rPr lang="de-DE" dirty="0" err="1"/>
              <a:t>unterschiedl</a:t>
            </a:r>
            <a:r>
              <a:rPr lang="de-DE" dirty="0"/>
              <a:t>. Entwicklung in den einzelnen AGI-Regionen im Vergleich zur Vorwoche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/>
              <a:t>REMINDER: IfSG-Daten: Expo-Orte Ausland. In MW 10/2022: 4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Expo-Ort Ausland: jeweils 1x Polen, Ukraine, Luxemburg, Europa (wohl auch Ukraine(Flüchtling) laut Kommentarfeld)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seit KW 9/2022 insgesamt erneuter Anstieg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Arztkonsultationen wegen COVID-ARE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seit KW 9/2022 erneuter Anstieg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Arztkonsultationen wegen </a:t>
            </a:r>
            <a:r>
              <a:rPr lang="de-DE" dirty="0">
                <a:sym typeface="Wingdings" panose="05000000000000000000" pitchFamily="2" charset="2"/>
              </a:rPr>
              <a:t>COVID-ARE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ab 15-Jährigen </a:t>
            </a:r>
          </a:p>
          <a:p>
            <a:pPr marL="457200" lvl="1" indent="0">
              <a:buFontTx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 Höchstwerte bei 15- bis 34-Jährigen und insbes. bei den ab 60-Jährigen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5-14-Jährigen ebenfalls Trendwende, erneuter Anstieg in KW 10/2022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Niveau, aktuell etwa auf Niveau der Vorsaison (die meisten Altersgruppen mit stabilen Fallzahlen)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AG 15-34 Jahre: deutlicher Anstieg; 35-59 Jahre: starker Rückgang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leichter Anstieg setzt sich zunächst nicht weiter fort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\Vorsaisons_allVWD_S5.png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Niveau, aktuell etwa auf Niveau der Vorsaison (die meisten Altersgruppen mit stabilen Fallzahlen)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AG 15-34 Jahre: deutlicher Anstieg; 35-59 Jahre: starker Rückgang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in den letzten Wochen leichter Anstieg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Stabilisierung geht in leichten Anstieg über 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(unter Berücksichtigung der Nachmeldungen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7,3 je 100T in KW 10/2022; (KW 9: 6,2; KW 8: 5,8; KW 7: 5,6; KW 6: 6,3)  wochenaktuelle Werte bisher bei ca. 6 je 100T, inkl. Nachmeldungen etwa bei 8 je 100T seit KW 5/2022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Hospitalisierungsinzidenz für AG 0-4 weiterhin höher als in vorherigen Wellen;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Anstieg in AG 80+ setzt sich fort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(KW 10: 47/100T; KW 9: 42/100T, KW 8: 36/100T, KW 7: 32/100T),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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liegt mittlerweile über den Werten der 3. Welle, aber noch moderates Niveau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(3. Welle: zwischen 30 und 39 je 100T in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In den AG unter 35 Jahre: leichter Anstieg in KW 9/2022 bei SARI-Intensiv (auf sehr niedrigem Niveau)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15.3.2022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967406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10.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10.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096606" y="162901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53%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638964" y="1658399"/>
            <a:ext cx="546307" cy="12611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15304" y="492572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48%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925850" y="4965000"/>
            <a:ext cx="375506" cy="8175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540734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2020/21 und 2021/22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2021/22: KW 52 - KW 10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5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2020/21: KW 53 - KW 10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5" cy="2118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2511304"/>
            <a:ext cx="3530545" cy="21183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2020/21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(n=9.499), letzten 4 Wo = 649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15.3.2022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(n=14.185), letzten 4 Wo = 426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92FC853-829A-4F3A-9299-E997D7DE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33" y="813251"/>
            <a:ext cx="5663675" cy="270685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3C4A34A-5458-437A-84CC-F20092C8F7D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854" b="7597"/>
          <a:stretch/>
        </p:blipFill>
        <p:spPr bwMode="auto">
          <a:xfrm>
            <a:off x="2455218" y="3997073"/>
            <a:ext cx="5671820" cy="2723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16.03.2022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A91D28-8E89-4AAD-AB1D-CA8456A53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1" y="3429000"/>
            <a:ext cx="8551643" cy="2171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C6CB31-9D30-4A30-B94D-5E07745E1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022" y="3283725"/>
            <a:ext cx="2364793" cy="14213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6FFF97-3F82-4610-81DD-D6B0AEDC9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21" y="967487"/>
            <a:ext cx="8551643" cy="214265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F363D85-C714-4318-9ED7-9C93BF05C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01" y="793900"/>
            <a:ext cx="3407959" cy="106079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9E1A18F-75D2-4D38-A74B-A39F2ABB5834}"/>
              </a:ext>
            </a:extLst>
          </p:cNvPr>
          <p:cNvSpPr txBox="1"/>
          <p:nvPr/>
        </p:nvSpPr>
        <p:spPr>
          <a:xfrm>
            <a:off x="999779" y="763622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n = 337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6A71896-9A53-4477-B821-C08B99228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009" y="636347"/>
            <a:ext cx="2361523" cy="14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6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16.03.2022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D5D94A-0D71-424B-8EA3-1E7F19E7E0E9}"/>
              </a:ext>
            </a:extLst>
          </p:cNvPr>
          <p:cNvSpPr txBox="1"/>
          <p:nvPr/>
        </p:nvSpPr>
        <p:spPr>
          <a:xfrm>
            <a:off x="4697413" y="850391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5DD5A5D-4911-40EC-AFD5-69C2A8545B79}"/>
              </a:ext>
            </a:extLst>
          </p:cNvPr>
          <p:cNvSpPr txBox="1"/>
          <p:nvPr/>
        </p:nvSpPr>
        <p:spPr>
          <a:xfrm>
            <a:off x="8369863" y="510308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418818B-8943-4DEF-91C7-54791C2BC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0" y="1117282"/>
            <a:ext cx="8628657" cy="218129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62B4088-33BC-4EA8-8657-76E64BFA5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0" y="3429000"/>
            <a:ext cx="8628657" cy="21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1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2BDB5B3-C2D2-490D-A66C-8936691A0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9" t="2608" r="1930" b="16555"/>
          <a:stretch/>
        </p:blipFill>
        <p:spPr>
          <a:xfrm>
            <a:off x="220349" y="795754"/>
            <a:ext cx="4680000" cy="288120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10.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15.3.2022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8" y="929926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10. KW 2022 bei 5.800 ARE (Vorwoche: 5.500) pro 100.000 Einwohner.</a:t>
            </a:r>
          </a:p>
          <a:p>
            <a:endParaRPr lang="de-DE" sz="800" dirty="0"/>
          </a:p>
          <a:p>
            <a:r>
              <a:rPr lang="de-DE" dirty="0"/>
              <a:t>Entspricht einer Gesamtzahl von   </a:t>
            </a:r>
            <a:r>
              <a:rPr lang="de-DE" b="1" dirty="0"/>
              <a:t>ca. 4,8 Mio. ARE in Deutschland, unabhängig von einem Arztbesuch</a:t>
            </a:r>
            <a:br>
              <a:rPr lang="de-DE" b="1" dirty="0"/>
            </a:br>
            <a:r>
              <a:rPr lang="de-DE" dirty="0"/>
              <a:t>(9. KW: 4,6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3911739"/>
            <a:ext cx="360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9. KW 2022:</a:t>
            </a:r>
          </a:p>
          <a:p>
            <a:r>
              <a:rPr lang="de-DE" dirty="0"/>
              <a:t>Bei den Kindern gestiegen (insbesondere bei den Kleinkindern (0 bis 4 Jahre), bei den Erwachsenen stabil geblieben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52" y="933393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68DE121-CF98-4FF6-B974-618028047B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7" t="424" r="1357" b="17327"/>
          <a:stretch/>
        </p:blipFill>
        <p:spPr>
          <a:xfrm>
            <a:off x="220349" y="3676958"/>
            <a:ext cx="4680000" cy="29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616D0FF-BBBB-4AB2-990D-FDE204FBF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" t="17110" r="1741" b="4641"/>
          <a:stretch/>
        </p:blipFill>
        <p:spPr>
          <a:xfrm>
            <a:off x="148190" y="4049859"/>
            <a:ext cx="4428000" cy="236402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10.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15.3.2022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30480" y="1219782"/>
            <a:ext cx="308591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10. KW 2022: höher als letztes Jahr, aber im Bereich der vorpandemischen Saisons</a:t>
            </a:r>
          </a:p>
          <a:p>
            <a:br>
              <a:rPr lang="de-DE" sz="900" dirty="0">
                <a:highlight>
                  <a:srgbClr val="FFFF00"/>
                </a:highlight>
              </a:rPr>
            </a:br>
            <a:r>
              <a:rPr lang="de-DE" dirty="0"/>
              <a:t>Rund 1.600 Arzt­konsul­ta­tionen wegen ARE pro 100.000 EW </a:t>
            </a:r>
            <a:r>
              <a:rPr lang="de-DE" b="1" dirty="0"/>
              <a:t>(=ca. 1,4 Mio. Arzt­besuche wegen ARE in Deutschland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5022213" y="3738162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Baden-Württemberg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614086" y="376815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Sachsen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6115E4C-53BC-40F8-85B9-66616503257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29790" r="1054" b="2027"/>
          <a:stretch/>
        </p:blipFill>
        <p:spPr bwMode="auto">
          <a:xfrm>
            <a:off x="138169" y="1322622"/>
            <a:ext cx="5399405" cy="2415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B067BE4-9276-4DC6-9E72-73FE0A9C53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8" t="17110" r="1741" b="4183"/>
          <a:stretch/>
        </p:blipFill>
        <p:spPr>
          <a:xfrm>
            <a:off x="4640844" y="4037333"/>
            <a:ext cx="4428000" cy="24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15.3.2022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6" y="1842809"/>
            <a:ext cx="7891894" cy="3156757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10. KW 2022</a:t>
            </a:r>
          </a:p>
          <a:p>
            <a:r>
              <a:rPr lang="de-DE" dirty="0"/>
              <a:t>Rund 660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550.000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5" y="1055280"/>
            <a:ext cx="4247996" cy="21239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5" y="2888816"/>
            <a:ext cx="4247996" cy="21239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7" y="1055280"/>
            <a:ext cx="4247996" cy="21239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7" y="2888816"/>
            <a:ext cx="4247996" cy="212399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615553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10.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5" y="4722440"/>
            <a:ext cx="4247996" cy="21239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7" y="4722440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10.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15.3.2022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ABB137-3248-49DB-92E3-007636F1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5" y="3637201"/>
            <a:ext cx="7463780" cy="2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15.3.2022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741831" y="1274920"/>
            <a:ext cx="16247" cy="730791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12 %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6889316" y="1245968"/>
            <a:ext cx="251728" cy="75974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63 %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889315" y="5019183"/>
            <a:ext cx="217349" cy="666914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495224" y="4711406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61 %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868295" y="3118662"/>
            <a:ext cx="156378" cy="693417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58 %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10.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15.3.2022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56"/>
          <a:stretch/>
        </p:blipFill>
        <p:spPr>
          <a:xfrm>
            <a:off x="1753" y="3091220"/>
            <a:ext cx="9142245" cy="33586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6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7,3 COVID-SARI pro 100.000</a:t>
            </a:r>
          </a:p>
          <a:p>
            <a:endParaRPr lang="de-DE" dirty="0"/>
          </a:p>
          <a:p>
            <a:r>
              <a:rPr lang="de-DE" dirty="0"/>
              <a:t>Entspricht ca. </a:t>
            </a:r>
            <a:r>
              <a:rPr lang="de-DE" b="1" dirty="0"/>
              <a:t>6.100</a:t>
            </a:r>
            <a:r>
              <a:rPr lang="de-DE" dirty="0"/>
              <a:t>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508274" y="4994906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32061" y="4636916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47/100T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2F19C5D-A542-4C38-8152-6D5C9A6D68FF}"/>
              </a:ext>
            </a:extLst>
          </p:cNvPr>
          <p:cNvSpPr/>
          <p:nvPr/>
        </p:nvSpPr>
        <p:spPr>
          <a:xfrm>
            <a:off x="7623313" y="4994906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15.3.2022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Microsoft Office PowerPoint</Application>
  <PresentationFormat>Bildschirmpräsentation (4:3)</PresentationFormat>
  <Paragraphs>148</Paragraphs>
  <Slides>14</Slides>
  <Notes>13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15.3.2022</vt:lpstr>
      <vt:lpstr>GrippeWeb bis zur 10. KW 2022 </vt:lpstr>
      <vt:lpstr>Arbeitsgemeinschaft Influenza ARE-Konsultationen / 100.000 Einwohner bis zur 10. KW 2022</vt:lpstr>
      <vt:lpstr>Arbeitsgemeinschaft Influenza - SEEDARE ARE-Konsultationen mit COVID-Diagnose / 100.000 Einwohner </vt:lpstr>
      <vt:lpstr>SEEDARE – ARE mit COVID-19 Konsultationen in Altersgruppen bis zur 10.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(n=9.499), letzten 4 Wo = 649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3093</cp:revision>
  <cp:lastPrinted>2020-05-13T06:04:10Z</cp:lastPrinted>
  <dcterms:created xsi:type="dcterms:W3CDTF">2015-11-02T12:29:13Z</dcterms:created>
  <dcterms:modified xsi:type="dcterms:W3CDTF">2022-03-16T09:59:46Z</dcterms:modified>
</cp:coreProperties>
</file>