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827" r:id="rId2"/>
    <p:sldId id="814" r:id="rId3"/>
    <p:sldId id="820" r:id="rId4"/>
    <p:sldId id="839" r:id="rId5"/>
    <p:sldId id="841" r:id="rId6"/>
    <p:sldId id="840" r:id="rId7"/>
    <p:sldId id="816" r:id="rId8"/>
    <p:sldId id="830" r:id="rId9"/>
    <p:sldId id="825" r:id="rId10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4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4D8AD2"/>
    <a:srgbClr val="80A5DC"/>
    <a:srgbClr val="006EC7"/>
    <a:srgbClr val="66A8DD"/>
    <a:srgbClr val="689CCA"/>
    <a:srgbClr val="338BD2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/>
    <p:restoredTop sz="88615" autoAdjust="0"/>
  </p:normalViewPr>
  <p:slideViewPr>
    <p:cSldViewPr snapToGrid="0" snapToObjects="1">
      <p:cViewPr varScale="1">
        <p:scale>
          <a:sx n="57" d="100"/>
          <a:sy n="57" d="100"/>
        </p:scale>
        <p:origin x="1128" y="28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3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1" dirty="0">
                <a:solidFill>
                  <a:prstClr val="black"/>
                </a:solidFill>
              </a:rPr>
              <a:t>https://www.sozialministerium.at/Informationen-zum-Coronavirus/Coronavirus---Aktuelle-Ma%C3%9Fnahmen.html#neue-regelungen-ab-23-maerz-2022</a:t>
            </a:r>
          </a:p>
          <a:p>
            <a:r>
              <a:rPr lang="de-DE" sz="1200" b="1" i="1" dirty="0">
                <a:solidFill>
                  <a:prstClr val="black"/>
                </a:solidFill>
              </a:rPr>
              <a:t>https://www.sozialministerium.at/Informationen-zum-Coronavirus/Coronavirus---Haeufig-gestellte-Fragen/FAQ-Schutzmassnahmen.html</a:t>
            </a:r>
          </a:p>
          <a:p>
            <a:r>
              <a:rPr lang="de-DE" sz="1200" b="1" i="1" dirty="0">
                <a:solidFill>
                  <a:prstClr val="black"/>
                </a:solidFill>
              </a:rPr>
              <a:t>DKOR Den Haag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446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86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092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31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01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342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03/23/2022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03/23/2022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03/23/2022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03/23/2022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03/23/2022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03/23/2022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03/23/2022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03/23/2022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03/23/2022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03/23/2022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96" y="125394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B4BB605-11E8-4405-864A-ADF9CEF0B713}"/>
              </a:ext>
            </a:extLst>
          </p:cNvPr>
          <p:cNvSpPr txBox="1"/>
          <p:nvPr/>
        </p:nvSpPr>
        <p:spPr>
          <a:xfrm>
            <a:off x="595714" y="873754"/>
            <a:ext cx="1108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470.839.745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Fälle (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+7%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Vergleich zu Vorwoche)</a:t>
            </a:r>
          </a:p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6.092.933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 (CFR: 1,3%) 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83562AA-82F9-41F3-AD4A-F05023BB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550701"/>
              </p:ext>
            </p:extLst>
          </p:nvPr>
        </p:nvGraphicFramePr>
        <p:xfrm>
          <a:off x="595714" y="1581640"/>
          <a:ext cx="10829146" cy="4942560"/>
        </p:xfrm>
        <a:graphic>
          <a:graphicData uri="http://schemas.openxmlformats.org/drawingml/2006/table">
            <a:tbl>
              <a:tblPr firstRow="1" firstCol="1" bandRow="1"/>
              <a:tblGrid>
                <a:gridCol w="219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676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875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758">
                  <a:extLst>
                    <a:ext uri="{9D8B030D-6E8A-4147-A177-3AD203B41FA5}">
                      <a16:colId xmlns:a16="http://schemas.microsoft.com/office/drawing/2014/main" val="2968539269"/>
                    </a:ext>
                  </a:extLst>
                </a:gridCol>
                <a:gridCol w="109634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89837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31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Auffrisch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Vollständige 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Impfung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Südkorea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9.936.540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2.708.006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+14,8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5281,9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86,72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87,64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Vietnam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8.089.761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1.712.323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-4,63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1759,1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45.3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81,88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18.994.411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1.561.794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+11,05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1877,9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23.442.023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617.343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+39,89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949,2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53,6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20.319.438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546.407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+12,32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804,9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3.756.949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544.479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+165,95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2135,2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82,17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13.895.188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492.283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+39,01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825,4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63,9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Niederlande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7.543.318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326.182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-26,77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1873,8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77,29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6.131.791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323.549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-13,52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255,8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Österreich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3.538.285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318.394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+5,95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3577,0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76,52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155AE02-3275-416B-AB71-29BB94AAC95C}"/>
              </a:ext>
            </a:extLst>
          </p:cNvPr>
          <p:cNvSpPr txBox="1"/>
          <p:nvPr/>
        </p:nvSpPr>
        <p:spPr>
          <a:xfrm>
            <a:off x="1775520" y="6550224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WHO, 22.03.2022; *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Our World In Data -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Vacc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abgerufen: 22</a:t>
            </a:r>
            <a:r>
              <a:rPr lang="de-DE" sz="1400" i="1" dirty="0">
                <a:solidFill>
                  <a:prstClr val="black"/>
                </a:solidFill>
                <a:latin typeface="Calibri"/>
              </a:rPr>
              <a:t>.03.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90863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update, 22.03.2021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793548" y="6567903"/>
            <a:ext cx="36624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22.03.2022, Datenstand 20.03.2022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D02A644-D5B9-4974-ADD6-6ECE3428630F}"/>
              </a:ext>
            </a:extLst>
          </p:cNvPr>
          <p:cNvSpPr txBox="1"/>
          <p:nvPr/>
        </p:nvSpPr>
        <p:spPr>
          <a:xfrm>
            <a:off x="281260" y="4592688"/>
            <a:ext cx="525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Global erneut zunehmende </a:t>
            </a:r>
            <a:r>
              <a:rPr lang="de-DE" b="1" dirty="0"/>
              <a:t>Fallzahlen (+7%)</a:t>
            </a:r>
          </a:p>
          <a:p>
            <a:pPr marL="285750" indent="-285750">
              <a:buFontTx/>
              <a:buChar char="-"/>
            </a:pPr>
            <a:r>
              <a:rPr lang="de-DE" dirty="0"/>
              <a:t>Steigender Trend in Westpazifik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Todesfälle</a:t>
            </a:r>
            <a:r>
              <a:rPr lang="de-DE" dirty="0"/>
              <a:t> global abnehmend </a:t>
            </a:r>
            <a:r>
              <a:rPr lang="de-DE" b="1" dirty="0"/>
              <a:t>(-23%)</a:t>
            </a:r>
            <a:r>
              <a:rPr lang="de-DE" dirty="0"/>
              <a:t>, nur in Westpazifik zunehmend (+5%)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D3E277-2F30-49D8-ADFD-26B33BC83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5" y="791118"/>
            <a:ext cx="6989224" cy="3056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163160-35E1-4F50-BB1A-EB13223A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497" y="3138870"/>
            <a:ext cx="5679688" cy="370603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BE28C4E-6E3E-436C-B403-651830821666}"/>
              </a:ext>
            </a:extLst>
          </p:cNvPr>
          <p:cNvSpPr/>
          <p:nvPr/>
        </p:nvSpPr>
        <p:spPr>
          <a:xfrm>
            <a:off x="8095245" y="3429000"/>
            <a:ext cx="845556" cy="3032933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3B14B94-35B5-43D8-8F92-BDE1F0B92377}"/>
              </a:ext>
            </a:extLst>
          </p:cNvPr>
          <p:cNvSpPr/>
          <p:nvPr/>
        </p:nvSpPr>
        <p:spPr>
          <a:xfrm>
            <a:off x="10444745" y="3429000"/>
            <a:ext cx="845556" cy="3032933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C4E442D-B37C-4835-A106-F8409ABBED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97"/>
          <a:stretch/>
        </p:blipFill>
        <p:spPr>
          <a:xfrm>
            <a:off x="329531" y="1500574"/>
            <a:ext cx="7789695" cy="45111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4721206-D7CE-409C-9981-9F1C0497F80D}"/>
              </a:ext>
            </a:extLst>
          </p:cNvPr>
          <p:cNvSpPr txBox="1"/>
          <p:nvPr/>
        </p:nvSpPr>
        <p:spPr>
          <a:xfrm>
            <a:off x="768975" y="6476574"/>
            <a:ext cx="27276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OWID, DKOR, BSGPK </a:t>
            </a:r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" y="103243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COVID-19-Maßnahmen in Nachbarländern ab dem </a:t>
            </a:r>
            <a:r>
              <a:rPr lang="de-DE" sz="2400" u="sng" dirty="0">
                <a:latin typeface="Scala Sans OT" panose="020B0504030101020104" pitchFamily="34" charset="0"/>
              </a:rPr>
              <a:t>23.03.2022</a:t>
            </a:r>
            <a:endParaRPr lang="de-BE" sz="3733" u="sng" dirty="0">
              <a:latin typeface="Scala Sans OT" panose="020B0504030101020104" pitchFamily="34" charset="0"/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B1A26B4C-5CE7-43E1-8EB2-C6BB97027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323" y="1676961"/>
            <a:ext cx="1043878" cy="696256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76FE9284-4CC8-4144-B507-710A1A6B6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292" y="4488239"/>
            <a:ext cx="1043878" cy="696259"/>
          </a:xfrm>
          <a:prstGeom prst="rect">
            <a:avLst/>
          </a:prstGeom>
        </p:spPr>
      </p:pic>
      <p:sp>
        <p:nvSpPr>
          <p:cNvPr id="118" name="Textfeld 117">
            <a:extLst>
              <a:ext uri="{FF2B5EF4-FFF2-40B4-BE49-F238E27FC236}">
                <a16:creationId xmlns:a16="http://schemas.microsoft.com/office/drawing/2014/main" id="{731FB436-8D56-440F-BCBB-A64246DC6BCD}"/>
              </a:ext>
            </a:extLst>
          </p:cNvPr>
          <p:cNvSpPr txBox="1"/>
          <p:nvPr/>
        </p:nvSpPr>
        <p:spPr>
          <a:xfrm>
            <a:off x="9287332" y="1676961"/>
            <a:ext cx="2798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b="1" dirty="0">
                <a:solidFill>
                  <a:srgbClr val="FF0000"/>
                </a:solidFill>
              </a:rPr>
              <a:t>X</a:t>
            </a:r>
            <a:r>
              <a:rPr lang="de-DE" b="1" dirty="0"/>
              <a:t> COVID-Pass</a:t>
            </a:r>
          </a:p>
          <a:p>
            <a:pPr algn="just"/>
            <a:endParaRPr lang="de-DE" b="1" dirty="0"/>
          </a:p>
          <a:p>
            <a:pPr algn="just"/>
            <a:r>
              <a:rPr lang="de-DE" b="1" dirty="0">
                <a:solidFill>
                  <a:srgbClr val="FF0000"/>
                </a:solidFill>
              </a:rPr>
              <a:t>X</a:t>
            </a:r>
            <a:r>
              <a:rPr lang="de-DE" b="1" dirty="0"/>
              <a:t> FFP2 (nur ÖPNV)</a:t>
            </a:r>
          </a:p>
          <a:p>
            <a:pPr algn="just"/>
            <a:endParaRPr lang="de-DE" b="1" dirty="0"/>
          </a:p>
          <a:p>
            <a:pPr algn="just"/>
            <a:r>
              <a:rPr lang="de-DE" b="1" dirty="0">
                <a:solidFill>
                  <a:srgbClr val="FF0000"/>
                </a:solidFill>
              </a:rPr>
              <a:t>X</a:t>
            </a:r>
            <a:r>
              <a:rPr lang="de-DE" b="1" dirty="0"/>
              <a:t> Home Office</a:t>
            </a:r>
          </a:p>
          <a:p>
            <a:pPr algn="just"/>
            <a:endParaRPr lang="de-DE" b="1" dirty="0"/>
          </a:p>
          <a:p>
            <a:pPr algn="just"/>
            <a:r>
              <a:rPr lang="de-DE" b="1" dirty="0"/>
              <a:t>Isolation: 5 Tage</a:t>
            </a: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BE663B1E-4CF5-4D0E-9146-03F0A07333E3}"/>
              </a:ext>
            </a:extLst>
          </p:cNvPr>
          <p:cNvSpPr txBox="1"/>
          <p:nvPr/>
        </p:nvSpPr>
        <p:spPr>
          <a:xfrm>
            <a:off x="9302301" y="4384833"/>
            <a:ext cx="2798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b="1" dirty="0">
                <a:solidFill>
                  <a:srgbClr val="00B050"/>
                </a:solidFill>
              </a:rPr>
              <a:t>✓</a:t>
            </a:r>
            <a:r>
              <a:rPr lang="de-DE" b="1" dirty="0"/>
              <a:t> FFP2 in Innenräumen</a:t>
            </a:r>
          </a:p>
          <a:p>
            <a:pPr algn="just"/>
            <a:endParaRPr lang="de-DE" b="1" dirty="0"/>
          </a:p>
          <a:p>
            <a:pPr algn="just"/>
            <a:r>
              <a:rPr lang="de-DE" b="1" dirty="0">
                <a:solidFill>
                  <a:srgbClr val="00B050"/>
                </a:solidFill>
              </a:rPr>
              <a:t>✓ </a:t>
            </a:r>
            <a:r>
              <a:rPr lang="de-DE" b="1" dirty="0"/>
              <a:t>Home Office</a:t>
            </a:r>
          </a:p>
          <a:p>
            <a:pPr algn="just"/>
            <a:endParaRPr lang="de-DE" b="1" dirty="0"/>
          </a:p>
          <a:p>
            <a:pPr algn="just"/>
            <a:r>
              <a:rPr lang="de-DE" b="1" dirty="0"/>
              <a:t>Isolation: wird angepasst (aktuell: 5 bzw. 10 Tage)</a:t>
            </a:r>
          </a:p>
          <a:p>
            <a:pPr algn="just"/>
            <a:endParaRPr lang="de-DE" b="1" dirty="0"/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2B70AFCC-5DEC-4B1A-B238-9E8EF05375E3}"/>
              </a:ext>
            </a:extLst>
          </p:cNvPr>
          <p:cNvSpPr txBox="1"/>
          <p:nvPr/>
        </p:nvSpPr>
        <p:spPr>
          <a:xfrm>
            <a:off x="329531" y="978493"/>
            <a:ext cx="74703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prstClr val="black"/>
                </a:solidFill>
              </a:rPr>
              <a:t>Anzahl neuer Fälle (7-Tage-Schnitt)</a:t>
            </a:r>
            <a:r>
              <a:rPr lang="de-DE" sz="2400" b="1" i="1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11" name="Gerade Verbindung 7">
            <a:extLst>
              <a:ext uri="{FF2B5EF4-FFF2-40B4-BE49-F238E27FC236}">
                <a16:creationId xmlns:a16="http://schemas.microsoft.com/office/drawing/2014/main" id="{492F284C-9478-4BCB-BA39-71ED44414E02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25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94BE0DBE-0F06-495F-951A-775648604150}"/>
              </a:ext>
            </a:extLst>
          </p:cNvPr>
          <p:cNvSpPr txBox="1"/>
          <p:nvPr/>
        </p:nvSpPr>
        <p:spPr>
          <a:xfrm>
            <a:off x="768975" y="6561203"/>
            <a:ext cx="27276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OWID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3F0415-3783-40A9-BCB3-901B00D0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75" y="1179738"/>
            <a:ext cx="11455251" cy="5123068"/>
          </a:xfrm>
          <a:prstGeom prst="rect">
            <a:avLst/>
          </a:prstGeom>
        </p:spPr>
      </p:pic>
      <p:sp>
        <p:nvSpPr>
          <p:cNvPr id="8" name="Titel 6">
            <a:extLst>
              <a:ext uri="{FF2B5EF4-FFF2-40B4-BE49-F238E27FC236}">
                <a16:creationId xmlns:a16="http://schemas.microsoft.com/office/drawing/2014/main" id="{05332A10-9ACB-4082-A49A-45A21A91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" y="103243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in Nachbarländern</a:t>
            </a:r>
            <a:endParaRPr lang="de-BE" sz="3733" u="sng" dirty="0">
              <a:latin typeface="Scala Sans OT" panose="020B0504030101020104" pitchFamily="34" charset="0"/>
            </a:endParaRPr>
          </a:p>
        </p:txBody>
      </p:sp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45C69711-57A1-42B6-A98C-1A50CB88F4B6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A0D91852-9139-4C60-B120-D3906F973F29}"/>
              </a:ext>
            </a:extLst>
          </p:cNvPr>
          <p:cNvSpPr/>
          <p:nvPr/>
        </p:nvSpPr>
        <p:spPr>
          <a:xfrm>
            <a:off x="5390145" y="4902201"/>
            <a:ext cx="705855" cy="685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2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94BE0DBE-0F06-495F-951A-775648604150}"/>
              </a:ext>
            </a:extLst>
          </p:cNvPr>
          <p:cNvSpPr txBox="1"/>
          <p:nvPr/>
        </p:nvSpPr>
        <p:spPr>
          <a:xfrm>
            <a:off x="768975" y="6561203"/>
            <a:ext cx="27276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BSGPK </a:t>
            </a: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05332A10-9ACB-4082-A49A-45A21A91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" y="103243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in Österreich</a:t>
            </a:r>
            <a:endParaRPr lang="de-BE" sz="3733" u="sng" dirty="0">
              <a:latin typeface="Scala Sans OT" panose="020B0504030101020104" pitchFamily="34" charset="0"/>
            </a:endParaRPr>
          </a:p>
        </p:txBody>
      </p:sp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45C69711-57A1-42B6-A98C-1A50CB88F4B6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76E609B2-1919-4350-AC9E-277377E15B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78711" y="872852"/>
            <a:ext cx="4508176" cy="55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4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94BE0DBE-0F06-495F-951A-775648604150}"/>
              </a:ext>
            </a:extLst>
          </p:cNvPr>
          <p:cNvSpPr txBox="1"/>
          <p:nvPr/>
        </p:nvSpPr>
        <p:spPr>
          <a:xfrm>
            <a:off x="768975" y="6561204"/>
            <a:ext cx="45523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Weekly </a:t>
            </a:r>
            <a:r>
              <a:rPr lang="de-DE" sz="1200" i="1" dirty="0" err="1">
                <a:solidFill>
                  <a:prstClr val="black"/>
                </a:solidFill>
              </a:rPr>
              <a:t>Epidemiological</a:t>
            </a:r>
            <a:r>
              <a:rPr lang="de-DE" sz="1200" i="1" dirty="0">
                <a:solidFill>
                  <a:prstClr val="black"/>
                </a:solidFill>
              </a:rPr>
              <a:t> Update, 22.03.2022</a:t>
            </a: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05332A10-9ACB-4082-A49A-45A21A91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" y="103243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Update: SARS-CoV-2-Varianten</a:t>
            </a:r>
            <a:endParaRPr lang="de-BE" sz="3733" u="sng" dirty="0">
              <a:latin typeface="Scala Sans OT" panose="020B0504030101020104" pitchFamily="34" charset="0"/>
            </a:endParaRPr>
          </a:p>
        </p:txBody>
      </p:sp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45C69711-57A1-42B6-A98C-1A50CB88F4B6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C979BDFC-29F8-4606-A5AF-C81D11817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048385"/>
            <a:ext cx="9169400" cy="501838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A152A11-253C-4FA6-8C3C-79356961C154}"/>
              </a:ext>
            </a:extLst>
          </p:cNvPr>
          <p:cNvSpPr txBox="1"/>
          <p:nvPr/>
        </p:nvSpPr>
        <p:spPr>
          <a:xfrm>
            <a:off x="8797009" y="4252880"/>
            <a:ext cx="3179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KW10</a:t>
            </a:r>
          </a:p>
          <a:p>
            <a:endParaRPr lang="de-DE" dirty="0"/>
          </a:p>
          <a:p>
            <a:r>
              <a:rPr lang="de-DE" b="1" dirty="0"/>
              <a:t>BA.1: </a:t>
            </a:r>
            <a:r>
              <a:rPr lang="de-DE" dirty="0"/>
              <a:t>3,98%</a:t>
            </a:r>
          </a:p>
          <a:p>
            <a:r>
              <a:rPr lang="de-DE" b="1" dirty="0"/>
              <a:t>BA.1.1: </a:t>
            </a:r>
            <a:r>
              <a:rPr lang="de-DE" dirty="0"/>
              <a:t>11,61%</a:t>
            </a:r>
          </a:p>
          <a:p>
            <a:r>
              <a:rPr lang="de-DE" b="1" dirty="0"/>
              <a:t>BA.2: </a:t>
            </a:r>
            <a:r>
              <a:rPr lang="de-DE" dirty="0"/>
              <a:t>83,95%</a:t>
            </a:r>
          </a:p>
          <a:p>
            <a:r>
              <a:rPr lang="de-DE" b="1" dirty="0"/>
              <a:t>BA.3: </a:t>
            </a:r>
            <a:r>
              <a:rPr lang="de-DE" dirty="0"/>
              <a:t>0,01%</a:t>
            </a:r>
          </a:p>
          <a:p>
            <a:r>
              <a:rPr lang="de-DE" b="1" dirty="0"/>
              <a:t>Nicht näher bezeichnet: </a:t>
            </a:r>
            <a:r>
              <a:rPr lang="de-DE" dirty="0"/>
              <a:t>0,44%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596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695" y="3109240"/>
            <a:ext cx="1000610" cy="639520"/>
          </a:xfrm>
        </p:spPr>
        <p:txBody>
          <a:bodyPr/>
          <a:lstStyle/>
          <a:p>
            <a:r>
              <a:rPr lang="de-DE" sz="2400" dirty="0"/>
              <a:t>Backup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0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6">
            <a:extLst>
              <a:ext uri="{FF2B5EF4-FFF2-40B4-BE49-F238E27FC236}">
                <a16:creationId xmlns:a16="http://schemas.microsoft.com/office/drawing/2014/main" id="{17ACEE21-E35C-4506-AA05-75F4761D0688}"/>
              </a:ext>
            </a:extLst>
          </p:cNvPr>
          <p:cNvSpPr txBox="1">
            <a:spLocks/>
          </p:cNvSpPr>
          <p:nvPr/>
        </p:nvSpPr>
        <p:spPr>
          <a:xfrm>
            <a:off x="41751" y="113472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COVID-19-Lage in Nachbarländern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4BE0DBE-0F06-495F-951A-775648604150}"/>
              </a:ext>
            </a:extLst>
          </p:cNvPr>
          <p:cNvSpPr txBox="1"/>
          <p:nvPr/>
        </p:nvSpPr>
        <p:spPr>
          <a:xfrm>
            <a:off x="768975" y="6561203"/>
            <a:ext cx="27276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OWID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9CB8A3D-18BE-4DDB-8200-97C027472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" y="766762"/>
            <a:ext cx="121062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3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773F7771-5463-4285-8589-94DCE0F1C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55" y="1136489"/>
            <a:ext cx="5448738" cy="54170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5057B05-94C2-4A66-B7CE-02485D621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080" y="1201081"/>
            <a:ext cx="5150179" cy="52878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8923540" y="6305737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22.03.2022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166363-970C-44BE-9E5C-BC82367C3FF4}"/>
              </a:ext>
            </a:extLst>
          </p:cNvPr>
          <p:cNvSpPr txBox="1"/>
          <p:nvPr/>
        </p:nvSpPr>
        <p:spPr>
          <a:xfrm>
            <a:off x="2908813" y="6399642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15.03.2022</a:t>
            </a:r>
          </a:p>
        </p:txBody>
      </p:sp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Breitbild</PresentationFormat>
  <Paragraphs>167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ＭＳ 明朝</vt:lpstr>
      <vt:lpstr>Scala Sans OT</vt:lpstr>
      <vt:lpstr>Wingdings</vt:lpstr>
      <vt:lpstr>1_Office-Design</vt:lpstr>
      <vt:lpstr>Top 10 Länder nach Anzahl neuer COVID-19-Fälle</vt:lpstr>
      <vt:lpstr>WHO epidemiological update, 22.03.2021</vt:lpstr>
      <vt:lpstr>COVID-19-Maßnahmen in Nachbarländern ab dem 23.03.2022</vt:lpstr>
      <vt:lpstr>COVID-19 in Nachbarländern</vt:lpstr>
      <vt:lpstr>COVID-19 in Österreich</vt:lpstr>
      <vt:lpstr>WHO Update: SARS-CoV-2-Varianten</vt:lpstr>
      <vt:lpstr>Backup</vt:lpstr>
      <vt:lpstr>PowerPoint-Präsentation</vt:lpstr>
      <vt:lpstr>7-Tages-Inzidenz pro 100.000 Einwohner in Europa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655</cp:revision>
  <dcterms:created xsi:type="dcterms:W3CDTF">2015-11-02T12:29:13Z</dcterms:created>
  <dcterms:modified xsi:type="dcterms:W3CDTF">2022-03-23T09:54:23Z</dcterms:modified>
</cp:coreProperties>
</file>