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1649" autoAdjust="0"/>
  </p:normalViewPr>
  <p:slideViewPr>
    <p:cSldViewPr snapToGrid="0" snapToObjects="1">
      <p:cViewPr varScale="1">
        <p:scale>
          <a:sx n="55" d="100"/>
          <a:sy n="55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23.03.2022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50% (KW 10: 53%)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59% (KW 10: 52%)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80+ </a:t>
            </a:r>
            <a:r>
              <a:rPr lang="de-DE" b="0" u="none" dirty="0"/>
              <a:t>leichter </a:t>
            </a:r>
            <a:r>
              <a:rPr lang="de-DE" b="0" dirty="0"/>
              <a:t>Anstieg seit KW 2/2022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Rückgang hält weiter an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nahm von 61 auf etwa 55% ab und blieb seitdem relativ stabil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Ausbruchgröße (Mitte Feb-Mitte </a:t>
            </a:r>
            <a:r>
              <a:rPr lang="de-DE" b="0" u="none" dirty="0" err="1"/>
              <a:t>Mrz</a:t>
            </a:r>
            <a:r>
              <a:rPr lang="de-DE" b="0" u="none" dirty="0"/>
              <a:t>): 5,5; Median: 4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Etwa 13% der Ausbrüche mit &gt;= 10 Fällen/Ausbruch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seit Mitte Feb bei etwa 150 Ausbrüchen pro Woche relativ stabil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47% weiterhin, Anteil AG 15-20 nahm zuletzt aber wieder zu (AG 11-14: 26%; AG 15-20: 20%, AG 21+: 7%); Durchschnittliche Ausbruchgröße (Mitte Feb-Mitte </a:t>
            </a:r>
            <a:r>
              <a:rPr lang="de-DE" b="0" u="none" dirty="0" err="1"/>
              <a:t>Mrz</a:t>
            </a:r>
            <a:r>
              <a:rPr lang="de-DE" b="0" u="none" dirty="0"/>
              <a:t>): 4; Median: 3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u="none" dirty="0"/>
              <a:t>Etwa 4% der Ausbrüche mit &gt;= 10 Fällen/Ausbruch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u="none" dirty="0"/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KW11 leicht gestiegen 6,0 % (Vorwoche 5,7 %);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stabil (11,7 %), </a:t>
            </a:r>
            <a:r>
              <a:rPr lang="de-DE" dirty="0" err="1"/>
              <a:t>Erw</a:t>
            </a:r>
            <a:r>
              <a:rPr lang="de-DE" dirty="0"/>
              <a:t>. minimal gestiegen (von 4,8 % auf 5,1 %).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</a:t>
            </a:r>
          </a:p>
          <a:p>
            <a:pPr marL="0" indent="0">
              <a:buFontTx/>
              <a:buNone/>
            </a:pPr>
            <a:r>
              <a:rPr lang="de-DE" dirty="0" err="1"/>
              <a:t>Kw</a:t>
            </a:r>
            <a:r>
              <a:rPr lang="de-DE" dirty="0"/>
              <a:t>	areag1	areag2	areag3	areag4	areag5</a:t>
            </a:r>
          </a:p>
          <a:p>
            <a:pPr marL="0" indent="0">
              <a:buFontTx/>
              <a:buNone/>
            </a:pPr>
            <a:r>
              <a:rPr lang="de-DE" dirty="0"/>
              <a:t>10	18	8.5	6.8	5	2.9</a:t>
            </a:r>
          </a:p>
          <a:p>
            <a:pPr marL="0" indent="0">
              <a:buFontTx/>
              <a:buNone/>
            </a:pPr>
            <a:r>
              <a:rPr lang="de-DE" dirty="0"/>
              <a:t>11	15.8	9.7	6.8	5.5	3.1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leicht gestiegen: in KW 11: 1.883 (Vorwoche: 1.866 – Vorwochenwert hat sich nochmal deutlich erhöht)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im Wertebereich der vorpandemischen Saisons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der ARE-Konsultationen ist in der 11. KW 2022 im Vergleich zur Vorwoche bei den ab 35-Jährigen leicht gestiegen, während sie in den anderen drei Altersgruppen gesunken oder stabil geblieben ist. 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deutlichsten Rückgang gab es im Ver­gleich zur Vorwoche bei den Kleinkindern (0 bis 4 Jahre; 11 %).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Tendenz in den BL: </a:t>
            </a:r>
            <a:r>
              <a:rPr lang="de-DE" dirty="0" err="1"/>
              <a:t>unterschiedl</a:t>
            </a:r>
            <a:r>
              <a:rPr lang="de-DE" dirty="0"/>
              <a:t>. Entwicklung in den einzelnen AGI-Regionen im Vergleich </a:t>
            </a:r>
            <a:r>
              <a:rPr lang="de-DE"/>
              <a:t>zur Vorwoche: \\rki.local\daten\Projekte\FG36_AGI\Wochenberichte\Berichterstellung\Saison_2021_22\Woche_11_2022\KI_2015_2022-03-22.xlsx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seit KW 9/2022 insgesamt erneuter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Seit KW 9/2022 erneuter Anstieg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</a:t>
            </a:r>
            <a:r>
              <a:rPr lang="de-DE" dirty="0">
                <a:sym typeface="Wingdings" panose="05000000000000000000" pitchFamily="2" charset="2"/>
              </a:rPr>
              <a:t>COVID-ARE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allen Altersgruppen mit Ausnahme der Kleinkinder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11/2022 setzt sich 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nsteigender Trend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ab 35 Jahren fort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0- bis 4-Jährigen hat sich die rückläufige Anzahl der Arztkonsultationen wegen </a:t>
            </a:r>
            <a:r>
              <a:rPr lang="de-DE" dirty="0">
                <a:sym typeface="Wingdings" panose="05000000000000000000" pitchFamily="2" charset="2"/>
              </a:rPr>
              <a:t>COVID-ARE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fortgesetzt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</a:t>
            </a:r>
            <a:r>
              <a:rPr lang="de-DE" b="1" dirty="0">
                <a:sym typeface="Wingdings" panose="05000000000000000000" pitchFamily="2" charset="2"/>
              </a:rPr>
              <a:t>etwas unter</a:t>
            </a:r>
            <a:r>
              <a:rPr lang="de-DE" dirty="0">
                <a:sym typeface="Wingdings" panose="05000000000000000000" pitchFamily="2" charset="2"/>
              </a:rPr>
              <a:t>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meisten Altersgruppen mit stabilen bzw. leicht rückläufigen SARI-Fallzahlen)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in den letzten Wochen leichter Anstieg, weiterhin mehr als die Hälfte der SARI Fälle mit COVID-19-Diagnose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</a:t>
            </a:r>
            <a:r>
              <a:rPr lang="de-DE" b="1" dirty="0">
                <a:sym typeface="Wingdings" panose="05000000000000000000" pitchFamily="2" charset="2"/>
              </a:rPr>
              <a:t>etwas unter</a:t>
            </a:r>
            <a:r>
              <a:rPr lang="de-DE" dirty="0">
                <a:sym typeface="Wingdings" panose="05000000000000000000" pitchFamily="2" charset="2"/>
              </a:rPr>
              <a:t>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meisten Altersgruppen mit stabilen bzw. leicht rückläufigen SARI-Fallzahlen)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in den letzten Wochen leichter Anstieg, weiterhin mehr als die Hälfte der SARI Fälle mit COVID-19-Diagnose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weiter s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6,6 je 100T in KW 11/2022; (KW 10: 7,3; KW 9: 6,2; KW 8: 5,8; KW 7: 5,6; KW 6: 6,3)  wochenaktuelle Werte bisher bei ca. 6 je 100T, inkl. Nachmeldungen etwa bei 8 je 100T seit KW 5/2022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gesunken auf Niveau der 4. Welle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in KW 11 zunächst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nicht 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fort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(KW 11: 42/100T; KW 10: 47/100T; KW 9: 42/100T, KW 8: 36/100T, KW 7: 32/100T),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</a:t>
            </a: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liegt mittlerweile über den Werten der 3. Welle, aber noch moderates Niveau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(3. Welle: zwischen 30 und 39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fluenza.rki.de/Diagrams.aspx?agiRegion=0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22.3.2022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841915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11.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415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11.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096606" y="162901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684366" y="1708496"/>
            <a:ext cx="500906" cy="7602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185271" y="462993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59%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895817" y="4669205"/>
            <a:ext cx="375506" cy="8175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415243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2021 und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2022: KW 1 - KW 11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1 - KW 11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(n=9.760), letzten 4 Wo = 593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(n=14.497), letzten 4 Wo = 477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2215308-13AF-45B3-978C-90D0FA7FE48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1440" b="8681"/>
          <a:stretch/>
        </p:blipFill>
        <p:spPr bwMode="auto">
          <a:xfrm>
            <a:off x="431833" y="803653"/>
            <a:ext cx="5638800" cy="2726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D3435AA-667A-4AF3-A86A-82A8FFE40E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r="-1" b="6501"/>
          <a:stretch/>
        </p:blipFill>
        <p:spPr bwMode="auto">
          <a:xfrm>
            <a:off x="2791945" y="4048423"/>
            <a:ext cx="5260975" cy="2574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23.03.2022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9C9FFD-3AF8-41DD-9CAB-C21D12473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1" y="3738781"/>
            <a:ext cx="8666947" cy="22008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2167C0-08F9-48EE-8EF3-3F2C63409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00" y="3503266"/>
            <a:ext cx="2395936" cy="144487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4B141B30-EF57-4771-AB51-879FB1DB116C}"/>
              </a:ext>
            </a:extLst>
          </p:cNvPr>
          <p:cNvSpPr txBox="1"/>
          <p:nvPr/>
        </p:nvSpPr>
        <p:spPr>
          <a:xfrm>
            <a:off x="8317792" y="507454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A(H3N2)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26D4DD-4E06-47E9-98CF-5170852CA302}"/>
              </a:ext>
            </a:extLst>
          </p:cNvPr>
          <p:cNvSpPr txBox="1"/>
          <p:nvPr/>
        </p:nvSpPr>
        <p:spPr>
          <a:xfrm>
            <a:off x="8604830" y="5289483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FBD1B8-79A5-4892-93F0-7C64420F9A81}"/>
              </a:ext>
            </a:extLst>
          </p:cNvPr>
          <p:cNvSpPr txBox="1"/>
          <p:nvPr/>
        </p:nvSpPr>
        <p:spPr>
          <a:xfrm>
            <a:off x="8240603" y="5966307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11: 6,25%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9D6BFE4-0626-4634-BF81-C5F0B924B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21" y="1270617"/>
            <a:ext cx="8666947" cy="217154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05134AB-9531-456A-AA05-3845C70D0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733" y="573926"/>
            <a:ext cx="2395936" cy="143878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F5E651E-A3A2-48B6-BFED-7656D7F45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05" y="353444"/>
            <a:ext cx="3420152" cy="1518036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509B7C9-4551-4614-95C0-F487DB784073}"/>
              </a:ext>
            </a:extLst>
          </p:cNvPr>
          <p:cNvSpPr txBox="1"/>
          <p:nvPr/>
        </p:nvSpPr>
        <p:spPr>
          <a:xfrm>
            <a:off x="1088550" y="353444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365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23.03.2022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B8BB90-388D-4C35-896A-B785B251E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0" y="1158168"/>
            <a:ext cx="8638313" cy="21837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74C1CE9-2060-40E1-9465-3156430CF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90" y="3429000"/>
            <a:ext cx="8638313" cy="218495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029F513-0A44-4E9D-9D2A-6F61BD2AEBB4}"/>
              </a:ext>
            </a:extLst>
          </p:cNvPr>
          <p:cNvSpPr txBox="1"/>
          <p:nvPr/>
        </p:nvSpPr>
        <p:spPr>
          <a:xfrm>
            <a:off x="8568000" y="4932000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PIV-2,-4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1DC4B4-3394-4B64-9E91-FF00C922ED23}"/>
              </a:ext>
            </a:extLst>
          </p:cNvPr>
          <p:cNvSpPr txBox="1"/>
          <p:nvPr/>
        </p:nvSpPr>
        <p:spPr>
          <a:xfrm>
            <a:off x="8568000" y="4708822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75000"/>
                  </a:schemeClr>
                </a:solidFill>
              </a:rPr>
              <a:t>HMPV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26ADB64-9B7D-48CD-9B70-3E4E33C5703A}"/>
              </a:ext>
            </a:extLst>
          </p:cNvPr>
          <p:cNvSpPr txBox="1"/>
          <p:nvPr/>
        </p:nvSpPr>
        <p:spPr>
          <a:xfrm>
            <a:off x="8720400" y="508440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FF00"/>
                </a:solidFill>
              </a:rPr>
              <a:t>RSV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8D7CF68-A335-4290-A6A4-D26D39F1BB3C}"/>
              </a:ext>
            </a:extLst>
          </p:cNvPr>
          <p:cNvSpPr txBox="1"/>
          <p:nvPr/>
        </p:nvSpPr>
        <p:spPr>
          <a:xfrm>
            <a:off x="8215008" y="4609579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045AA6"/>
                </a:solidFill>
              </a:rPr>
              <a:t>HRV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11.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11. KW 2022 bei 6.000 ARE (Vorwoche: 5.700)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ca. 5 Mio. ARE in Deutschland, unabhängig von einem Arztbesuch</a:t>
            </a:r>
            <a:br>
              <a:rPr lang="de-DE" b="1" dirty="0"/>
            </a:br>
            <a:r>
              <a:rPr lang="de-DE" dirty="0"/>
              <a:t>(10. KW: 4,7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10. KW 2022:</a:t>
            </a:r>
          </a:p>
          <a:p>
            <a:r>
              <a:rPr lang="de-DE" dirty="0"/>
              <a:t>Bei den Kindern stabil, bei den Erwachsenen minimal gestiegen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BDE7078-95C5-47F9-AC98-E5A15A4ED1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0" t="2031" r="819" b="17910"/>
          <a:stretch/>
        </p:blipFill>
        <p:spPr>
          <a:xfrm>
            <a:off x="225390" y="775617"/>
            <a:ext cx="4680000" cy="2817704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18" y="888285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C3E3EF0-9B75-403C-A8EA-D3293CF50B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9" b="17106"/>
          <a:stretch/>
        </p:blipFill>
        <p:spPr>
          <a:xfrm>
            <a:off x="220349" y="3628620"/>
            <a:ext cx="4680000" cy="287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11.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11. KW 2022: höher als letztes Jahr, aber im Bereich der vorpandemischen Saisons</a:t>
            </a:r>
          </a:p>
          <a:p>
            <a:br>
              <a:rPr lang="de-DE" sz="900" dirty="0"/>
            </a:br>
            <a:r>
              <a:rPr lang="de-DE" dirty="0"/>
              <a:t>Rund 1.900 Arzt­konsul­ta­tionen wegen ARE pro 100.000 EW </a:t>
            </a:r>
            <a:r>
              <a:rPr lang="de-DE" b="1" dirty="0"/>
              <a:t>(=ca. 1,6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3B8A47F-7682-4C7A-9253-818A98B6D3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30589" r="1205" b="2626"/>
          <a:stretch/>
        </p:blipFill>
        <p:spPr bwMode="auto">
          <a:xfrm>
            <a:off x="148190" y="1344021"/>
            <a:ext cx="5399405" cy="2375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7EB10A1-3D10-41B8-B5A6-BCE82DFF1C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5" t="16087" r="1153" b="4167"/>
          <a:stretch/>
        </p:blipFill>
        <p:spPr>
          <a:xfrm>
            <a:off x="144000" y="3978607"/>
            <a:ext cx="4428000" cy="235479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614086" y="3768158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Bremen/Niedersachsen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48609C-3CFD-4E17-9613-D90D30F560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3" t="16448" r="1153" b="4560"/>
          <a:stretch/>
        </p:blipFill>
        <p:spPr>
          <a:xfrm>
            <a:off x="4572000" y="3994752"/>
            <a:ext cx="4428000" cy="229981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22213" y="3738162"/>
            <a:ext cx="2160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Nordrhein-Westfalen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1809798" y="6274621"/>
            <a:ext cx="5366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hlinkClick r:id="rId6"/>
              </a:rPr>
              <a:t>https://influenza.rki.de/Diagrams.aspx?agiRegion=0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22.3.2022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7" y="1842809"/>
            <a:ext cx="7891892" cy="3156757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11. KW 2022</a:t>
            </a:r>
          </a:p>
          <a:p>
            <a:r>
              <a:rPr lang="de-DE" dirty="0"/>
              <a:t>Rund 710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590.000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5" y="1055280"/>
            <a:ext cx="4247996" cy="21239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5" y="2888816"/>
            <a:ext cx="4247996" cy="212399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7" y="1055280"/>
            <a:ext cx="4247996" cy="212399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7" y="2888816"/>
            <a:ext cx="4247996" cy="212399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11.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5" y="4722440"/>
            <a:ext cx="4247996" cy="212399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7" y="4722440"/>
            <a:ext cx="4247996" cy="212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11.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22.3.2022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11.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846004" y="1309410"/>
            <a:ext cx="16247" cy="73079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889316" y="1245968"/>
            <a:ext cx="251728" cy="759743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62 %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015180" y="5019183"/>
            <a:ext cx="91485" cy="50115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495224" y="47114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56 %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868295" y="3118662"/>
            <a:ext cx="156378" cy="69341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59 %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11.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59"/>
          <a:stretch/>
        </p:blipFill>
        <p:spPr>
          <a:xfrm>
            <a:off x="1" y="3091219"/>
            <a:ext cx="9143997" cy="33299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6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6,6 COVID-SARI pro 100.000</a:t>
            </a:r>
          </a:p>
          <a:p>
            <a:endParaRPr lang="de-DE" dirty="0"/>
          </a:p>
          <a:p>
            <a:r>
              <a:rPr lang="de-DE" dirty="0"/>
              <a:t>Entspricht ca. 5.500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608697" y="4913915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42/100T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2F19C5D-A542-4C38-8152-6D5C9A6D68FF}"/>
              </a:ext>
            </a:extLst>
          </p:cNvPr>
          <p:cNvSpPr/>
          <p:nvPr/>
        </p:nvSpPr>
        <p:spPr>
          <a:xfrm>
            <a:off x="7621687" y="5026730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11.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22.3.2022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Bildschirmpräsentation (4:3)</PresentationFormat>
  <Paragraphs>156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22.3.2022</vt:lpstr>
      <vt:lpstr>GrippeWeb bis zur 11. KW 2022 </vt:lpstr>
      <vt:lpstr>Arbeitsgemeinschaft Influenza ARE-Konsultationen / 100.000 Einwohner bis zur 11. KW 2022</vt:lpstr>
      <vt:lpstr>Arbeitsgemeinschaft Influenza - SEEDARE ARE-Konsultationen mit COVID-Diagnose / 100.000 Einwohner </vt:lpstr>
      <vt:lpstr>SEEDARE – ARE mit COVID-19 Konsultationen in Altersgruppen bis zur 11.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(n=9.760), letzten 4 Wo = 593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3124</cp:revision>
  <cp:lastPrinted>2020-05-13T06:04:10Z</cp:lastPrinted>
  <dcterms:created xsi:type="dcterms:W3CDTF">2015-11-02T12:29:13Z</dcterms:created>
  <dcterms:modified xsi:type="dcterms:W3CDTF">2022-03-23T10:00:51Z</dcterms:modified>
</cp:coreProperties>
</file>