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9" autoAdjust="0"/>
    <p:restoredTop sz="96224" autoAdjust="0"/>
  </p:normalViewPr>
  <p:slideViewPr>
    <p:cSldViewPr snapToGrid="0">
      <p:cViewPr>
        <p:scale>
          <a:sx n="110" d="100"/>
          <a:sy n="110" d="100"/>
        </p:scale>
        <p:origin x="900" y="138"/>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30.03.2022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2.338 (am 23.03)  -&gt;  Seitwärtsbewegung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+1.896 -&gt; weitere Zunahme in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weiterhin hoch</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75%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30.03.2022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30.03.2022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30.03.2022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30.03.2022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30.03.2022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30.03.2022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30.03.2022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30.03.2022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30.03.2022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30.03.2022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30.03.2022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30.03.2022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30.03.2022 werden </a:t>
            </a:r>
            <a:r>
              <a:rPr lang="de-DE" sz="1600" b="1" dirty="0"/>
              <a:t>2.340 </a:t>
            </a:r>
            <a:r>
              <a:rPr lang="de-DE" sz="1600" dirty="0"/>
              <a:t>COVID-19-Patient*innen auf Intensivstationen (der ca. 1.300 Akutkrankenhäuser) behandelt. </a:t>
            </a:r>
          </a:p>
          <a:p>
            <a:pPr>
              <a:spcBef>
                <a:spcPts val="600"/>
              </a:spcBef>
            </a:pPr>
            <a:r>
              <a:rPr lang="de-DE" sz="1600" dirty="0"/>
              <a:t>Seitwärtsbewegung in der COVID-ITS-Belegung</a:t>
            </a:r>
          </a:p>
          <a:p>
            <a:pPr>
              <a:spcBef>
                <a:spcPts val="600"/>
              </a:spcBef>
            </a:pPr>
            <a:r>
              <a:rPr lang="de-DE" sz="1600" dirty="0"/>
              <a:t>ITS-COVID-Neuaufnahmen mit </a:t>
            </a:r>
            <a:r>
              <a:rPr lang="de-DE" sz="1600" b="1" dirty="0"/>
              <a:t>+1.970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63895" y="2172116"/>
            <a:ext cx="6871974" cy="4285834"/>
            <a:chOff x="-755405" y="2494613"/>
            <a:chExt cx="10340498" cy="2732514"/>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05" y="2494613"/>
              <a:ext cx="10041681" cy="2732514"/>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2946276" y="2676552"/>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416336" y="2676552"/>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668026" y="2660356"/>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864620" y="3492064"/>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605496" y="3908218"/>
              <a:ext cx="979597" cy="176606"/>
            </a:xfrm>
            <a:prstGeom prst="rect">
              <a:avLst/>
            </a:prstGeom>
            <a:noFill/>
          </p:spPr>
          <p:txBody>
            <a:bodyPr wrap="square" rtlCol="0">
              <a:spAutoFit/>
            </a:bodyPr>
            <a:lstStyle/>
            <a:p>
              <a:r>
                <a:rPr lang="de-DE" sz="1200" dirty="0">
                  <a:solidFill>
                    <a:schemeClr val="bg2">
                      <a:lumMod val="50000"/>
                    </a:schemeClr>
                  </a:solidFill>
                </a:rPr>
                <a:t>2.340</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7096123" y="6265"/>
            <a:ext cx="4922274" cy="3344517"/>
            <a:chOff x="7778922" y="2192056"/>
            <a:chExt cx="3981871" cy="3865320"/>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922" y="2462224"/>
              <a:ext cx="3981870" cy="3595152"/>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888454" y="2192056"/>
              <a:ext cx="3872339" cy="338554"/>
            </a:xfrm>
            <a:prstGeom prst="rect">
              <a:avLst/>
            </a:prstGeom>
            <a:noFill/>
          </p:spPr>
          <p:txBody>
            <a:bodyPr wrap="square" rtlCol="0">
              <a:spAutoFit/>
            </a:bodyPr>
            <a:lstStyle/>
            <a:p>
              <a:r>
                <a:rPr lang="de-DE" sz="1600" b="1" dirty="0"/>
                <a:t>Neuaufnahmen auf die ITS  </a:t>
              </a:r>
              <a:r>
                <a:rPr lang="de-DE" sz="16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7641278" y="355371"/>
            <a:ext cx="2035688" cy="399681"/>
          </a:xfrm>
          <a:prstGeom prst="rect">
            <a:avLst/>
          </a:prstGeom>
        </p:spPr>
      </p:pic>
      <p:pic>
        <p:nvPicPr>
          <p:cNvPr id="13" name="Grafik 12">
            <a:extLst>
              <a:ext uri="{FF2B5EF4-FFF2-40B4-BE49-F238E27FC236}">
                <a16:creationId xmlns:a16="http://schemas.microsoft.com/office/drawing/2014/main" id="{70D57895-2534-437F-862C-3F1BA78B8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1524" y="3561327"/>
            <a:ext cx="4895604" cy="3056641"/>
          </a:xfrm>
          <a:prstGeom prst="rect">
            <a:avLst/>
          </a:prstGeom>
        </p:spPr>
      </p:pic>
      <p:sp>
        <p:nvSpPr>
          <p:cNvPr id="17" name="Rechteck 16">
            <a:extLst>
              <a:ext uri="{FF2B5EF4-FFF2-40B4-BE49-F238E27FC236}">
                <a16:creationId xmlns:a16="http://schemas.microsoft.com/office/drawing/2014/main" id="{CC2D7C16-81BC-4749-8BCC-5C91C17F6EE5}"/>
              </a:ext>
            </a:extLst>
          </p:cNvPr>
          <p:cNvSpPr/>
          <p:nvPr/>
        </p:nvSpPr>
        <p:spPr>
          <a:xfrm>
            <a:off x="11649455" y="3936425"/>
            <a:ext cx="478649" cy="2652709"/>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74B06FD-8AA7-4883-9C4C-D108D83857F5}"/>
              </a:ext>
            </a:extLst>
          </p:cNvPr>
          <p:cNvSpPr/>
          <p:nvPr/>
        </p:nvSpPr>
        <p:spPr>
          <a:xfrm>
            <a:off x="11649456" y="677622"/>
            <a:ext cx="417225" cy="1590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
        <p:nvSpPr>
          <p:cNvPr id="6" name="Textfeld 5">
            <a:extLst>
              <a:ext uri="{FF2B5EF4-FFF2-40B4-BE49-F238E27FC236}">
                <a16:creationId xmlns:a16="http://schemas.microsoft.com/office/drawing/2014/main" id="{ABC6B324-7386-4982-97A9-CBF160342B9A}"/>
              </a:ext>
            </a:extLst>
          </p:cNvPr>
          <p:cNvSpPr txBox="1"/>
          <p:nvPr/>
        </p:nvSpPr>
        <p:spPr>
          <a:xfrm>
            <a:off x="0" y="6518818"/>
            <a:ext cx="1710445" cy="253916"/>
          </a:xfrm>
          <a:prstGeom prst="rect">
            <a:avLst/>
          </a:prstGeom>
          <a:noFill/>
        </p:spPr>
        <p:txBody>
          <a:bodyPr wrap="square" rtlCol="0">
            <a:spAutoFit/>
          </a:bodyPr>
          <a:lstStyle/>
          <a:p>
            <a:pPr algn="r" defTabSz="457189"/>
            <a:r>
              <a:rPr lang="de-DE" sz="1050" dirty="0">
                <a:solidFill>
                  <a:prstClr val="black"/>
                </a:solidFill>
                <a:latin typeface="Calibri"/>
              </a:rPr>
              <a:t>Datenstand:  29.03.2022</a:t>
            </a: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102" y="50862"/>
            <a:ext cx="9641548" cy="6807138"/>
          </a:xfrm>
          <a:prstGeom prst="rect">
            <a:avLst/>
          </a:prstGeom>
        </p:spPr>
      </p:pic>
      <p:cxnSp>
        <p:nvCxnSpPr>
          <p:cNvPr id="7" name="Gerader Verbinder 6">
            <a:extLst>
              <a:ext uri="{FF2B5EF4-FFF2-40B4-BE49-F238E27FC236}">
                <a16:creationId xmlns:a16="http://schemas.microsoft.com/office/drawing/2014/main" id="{CDFA1662-5BDB-4999-B315-327CEC94A366}"/>
              </a:ext>
            </a:extLst>
          </p:cNvPr>
          <p:cNvCxnSpPr/>
          <p:nvPr/>
        </p:nvCxnSpPr>
        <p:spPr>
          <a:xfrm>
            <a:off x="2504127" y="1455535"/>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9EE8BC-AAA1-4D1A-8099-5F9E6041C875}"/>
              </a:ext>
            </a:extLst>
          </p:cNvPr>
          <p:cNvCxnSpPr/>
          <p:nvPr/>
        </p:nvCxnSpPr>
        <p:spPr>
          <a:xfrm>
            <a:off x="2504127" y="2547113"/>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F74A4D1-E367-4A07-8922-58E50DB7EEFB}"/>
              </a:ext>
            </a:extLst>
          </p:cNvPr>
          <p:cNvCxnSpPr>
            <a:cxnSpLocks/>
          </p:cNvCxnSpPr>
          <p:nvPr/>
        </p:nvCxnSpPr>
        <p:spPr>
          <a:xfrm>
            <a:off x="2555416" y="4953629"/>
            <a:ext cx="2869464"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BB99B30-B45A-43E8-9F22-BC419D03DAEF}"/>
              </a:ext>
            </a:extLst>
          </p:cNvPr>
          <p:cNvCxnSpPr>
            <a:cxnSpLocks/>
          </p:cNvCxnSpPr>
          <p:nvPr/>
        </p:nvCxnSpPr>
        <p:spPr>
          <a:xfrm flipV="1">
            <a:off x="2529771" y="6061291"/>
            <a:ext cx="2789271" cy="2021"/>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63DC62E-BBA5-4F4B-935E-C76FAC1A4F62}"/>
              </a:ext>
            </a:extLst>
          </p:cNvPr>
          <p:cNvCxnSpPr>
            <a:cxnSpLocks/>
          </p:cNvCxnSpPr>
          <p:nvPr/>
        </p:nvCxnSpPr>
        <p:spPr>
          <a:xfrm>
            <a:off x="7537930" y="4953629"/>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E29F48-54CB-4442-9B8B-9B8E2396DE5E}"/>
              </a:ext>
            </a:extLst>
          </p:cNvPr>
          <p:cNvCxnSpPr/>
          <p:nvPr/>
        </p:nvCxnSpPr>
        <p:spPr>
          <a:xfrm>
            <a:off x="7475759" y="1473463"/>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238F765-4C30-497C-A431-C7B014592D50}"/>
              </a:ext>
            </a:extLst>
          </p:cNvPr>
          <p:cNvCxnSpPr/>
          <p:nvPr/>
        </p:nvCxnSpPr>
        <p:spPr>
          <a:xfrm>
            <a:off x="7475759" y="2565041"/>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E386F-50D0-4F09-8916-2E3E200D047A}"/>
              </a:ext>
            </a:extLst>
          </p:cNvPr>
          <p:cNvCxnSpPr>
            <a:cxnSpLocks/>
          </p:cNvCxnSpPr>
          <p:nvPr/>
        </p:nvCxnSpPr>
        <p:spPr>
          <a:xfrm>
            <a:off x="7537930" y="6073680"/>
            <a:ext cx="2759826"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03C67FD-9063-4D12-85CE-3C89A290FDEE}"/>
              </a:ext>
            </a:extLst>
          </p:cNvPr>
          <p:cNvCxnSpPr>
            <a:cxnSpLocks/>
          </p:cNvCxnSpPr>
          <p:nvPr/>
        </p:nvCxnSpPr>
        <p:spPr>
          <a:xfrm>
            <a:off x="2555416" y="497372"/>
            <a:ext cx="2737982"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8CE20D2-4DFC-47FB-84B8-F1B49E61000B}"/>
              </a:ext>
            </a:extLst>
          </p:cNvPr>
          <p:cNvCxnSpPr>
            <a:cxnSpLocks/>
          </p:cNvCxnSpPr>
          <p:nvPr/>
        </p:nvCxnSpPr>
        <p:spPr>
          <a:xfrm>
            <a:off x="7475759" y="497372"/>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C7C7245-EEFB-4027-9124-E0E5B7504237}"/>
              </a:ext>
            </a:extLst>
          </p:cNvPr>
          <p:cNvCxnSpPr>
            <a:cxnSpLocks/>
          </p:cNvCxnSpPr>
          <p:nvPr/>
        </p:nvCxnSpPr>
        <p:spPr>
          <a:xfrm>
            <a:off x="7475759" y="3971254"/>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E766B01-DA6B-4ED6-AB3E-A7B98B476FAA}"/>
              </a:ext>
            </a:extLst>
          </p:cNvPr>
          <p:cNvCxnSpPr>
            <a:cxnSpLocks/>
          </p:cNvCxnSpPr>
          <p:nvPr/>
        </p:nvCxnSpPr>
        <p:spPr>
          <a:xfrm>
            <a:off x="2529771" y="3956637"/>
            <a:ext cx="2763627" cy="14617"/>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16FC748F-2CF4-4BE3-90E7-23B873998F02}"/>
              </a:ext>
            </a:extLst>
          </p:cNvPr>
          <p:cNvSpPr txBox="1"/>
          <p:nvPr/>
        </p:nvSpPr>
        <p:spPr>
          <a:xfrm>
            <a:off x="78216" y="245017"/>
            <a:ext cx="4032390" cy="338554"/>
          </a:xfrm>
          <a:prstGeom prst="rect">
            <a:avLst/>
          </a:prstGeom>
          <a:noFill/>
        </p:spPr>
        <p:txBody>
          <a:bodyPr wrap="square" rtlCol="0">
            <a:spAutoFit/>
          </a:bodyPr>
          <a:lstStyle/>
          <a:p>
            <a:r>
              <a:rPr lang="de-DE" sz="1600" b="1" dirty="0"/>
              <a:t>ITS-Belegung und freie Kapazitäten</a:t>
            </a:r>
          </a:p>
        </p:txBody>
      </p:sp>
      <p:pic>
        <p:nvPicPr>
          <p:cNvPr id="30" name="Grafik 29">
            <a:extLst>
              <a:ext uri="{FF2B5EF4-FFF2-40B4-BE49-F238E27FC236}">
                <a16:creationId xmlns:a16="http://schemas.microsoft.com/office/drawing/2014/main" id="{9520B685-9841-4D3C-9568-1D6EC9D3C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661" y="353221"/>
            <a:ext cx="4565516" cy="3058907"/>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2" name="Grafik 31">
            <a:extLst>
              <a:ext uri="{FF2B5EF4-FFF2-40B4-BE49-F238E27FC236}">
                <a16:creationId xmlns:a16="http://schemas.microsoft.com/office/drawing/2014/main" id="{A31EF3AE-2BF2-4918-80CF-C7378B895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714" y="60834"/>
            <a:ext cx="1937070" cy="584775"/>
          </a:xfrm>
          <a:prstGeom prst="rect">
            <a:avLst/>
          </a:prstGeom>
        </p:spPr>
      </p:pic>
      <p:cxnSp>
        <p:nvCxnSpPr>
          <p:cNvPr id="33" name="Gerade Verbindung mit Pfeil 32">
            <a:extLst>
              <a:ext uri="{FF2B5EF4-FFF2-40B4-BE49-F238E27FC236}">
                <a16:creationId xmlns:a16="http://schemas.microsoft.com/office/drawing/2014/main" id="{139D65CD-DB08-4D71-9E9B-EA808C3B3C6E}"/>
              </a:ext>
            </a:extLst>
          </p:cNvPr>
          <p:cNvCxnSpPr>
            <a:cxnSpLocks/>
          </p:cNvCxnSpPr>
          <p:nvPr/>
        </p:nvCxnSpPr>
        <p:spPr>
          <a:xfrm flipH="1">
            <a:off x="11741177" y="1155622"/>
            <a:ext cx="167930" cy="482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0359C4C2-DC57-4958-AE3F-D57D33884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6559" y="3803842"/>
            <a:ext cx="4665795" cy="2906884"/>
          </a:xfrm>
          <a:prstGeom prst="rect">
            <a:avLst/>
          </a:prstGeom>
        </p:spPr>
      </p:pic>
      <p:sp>
        <p:nvSpPr>
          <p:cNvPr id="36" name="Textfeld 35">
            <a:extLst>
              <a:ext uri="{FF2B5EF4-FFF2-40B4-BE49-F238E27FC236}">
                <a16:creationId xmlns:a16="http://schemas.microsoft.com/office/drawing/2014/main" id="{9DF5AC1D-E78A-45C9-B585-086E3869647A}"/>
              </a:ext>
            </a:extLst>
          </p:cNvPr>
          <p:cNvSpPr txBox="1"/>
          <p:nvPr/>
        </p:nvSpPr>
        <p:spPr>
          <a:xfrm>
            <a:off x="5480397" y="167059"/>
            <a:ext cx="1751888" cy="584775"/>
          </a:xfrm>
          <a:prstGeom prst="rect">
            <a:avLst/>
          </a:prstGeom>
          <a:noFill/>
        </p:spPr>
        <p:txBody>
          <a:bodyPr wrap="square" rtlCol="0">
            <a:spAutoFit/>
          </a:bodyPr>
          <a:lstStyle/>
          <a:p>
            <a:r>
              <a:rPr lang="de-DE" sz="1600" b="1" dirty="0"/>
              <a:t>Einschätzung Betriebssituation</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5"/>
          <a:stretch>
            <a:fillRect/>
          </a:stretch>
        </p:blipFill>
        <p:spPr>
          <a:xfrm>
            <a:off x="5508374" y="5833691"/>
            <a:ext cx="1724025" cy="857250"/>
          </a:xfrm>
          <a:prstGeom prst="rect">
            <a:avLst/>
          </a:prstGeom>
        </p:spPr>
      </p:pic>
      <p:sp>
        <p:nvSpPr>
          <p:cNvPr id="16" name="Textfeld 15">
            <a:extLst>
              <a:ext uri="{FF2B5EF4-FFF2-40B4-BE49-F238E27FC236}">
                <a16:creationId xmlns:a16="http://schemas.microsoft.com/office/drawing/2014/main" id="{E0BC0262-7C4D-4539-BD57-67CBE04325F2}"/>
              </a:ext>
            </a:extLst>
          </p:cNvPr>
          <p:cNvSpPr txBox="1"/>
          <p:nvPr/>
        </p:nvSpPr>
        <p:spPr>
          <a:xfrm>
            <a:off x="11540580" y="924018"/>
            <a:ext cx="737054" cy="276999"/>
          </a:xfrm>
          <a:prstGeom prst="rect">
            <a:avLst/>
          </a:prstGeom>
          <a:noFill/>
        </p:spPr>
        <p:txBody>
          <a:bodyPr wrap="square" rtlCol="0">
            <a:spAutoFit/>
          </a:bodyPr>
          <a:lstStyle/>
          <a:p>
            <a:r>
              <a:rPr lang="de-DE" sz="1200" i="1" dirty="0"/>
              <a:t>Anstieg</a:t>
            </a:r>
          </a:p>
        </p:txBody>
      </p:sp>
      <p:cxnSp>
        <p:nvCxnSpPr>
          <p:cNvPr id="18" name="Gerade Verbindung mit Pfeil 17">
            <a:extLst>
              <a:ext uri="{FF2B5EF4-FFF2-40B4-BE49-F238E27FC236}">
                <a16:creationId xmlns:a16="http://schemas.microsoft.com/office/drawing/2014/main" id="{C1A98B8F-21AB-4CBA-99A3-046E50B82C6A}"/>
              </a:ext>
            </a:extLst>
          </p:cNvPr>
          <p:cNvCxnSpPr>
            <a:cxnSpLocks/>
          </p:cNvCxnSpPr>
          <p:nvPr/>
        </p:nvCxnSpPr>
        <p:spPr>
          <a:xfrm flipH="1">
            <a:off x="11801912" y="3968197"/>
            <a:ext cx="46459" cy="22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0FC09EEE-6A1D-4907-991D-D69958E3945F}"/>
              </a:ext>
            </a:extLst>
          </p:cNvPr>
          <p:cNvSpPr txBox="1"/>
          <p:nvPr/>
        </p:nvSpPr>
        <p:spPr>
          <a:xfrm>
            <a:off x="11606289" y="3690537"/>
            <a:ext cx="671345" cy="276999"/>
          </a:xfrm>
          <a:prstGeom prst="rect">
            <a:avLst/>
          </a:prstGeom>
          <a:noFill/>
        </p:spPr>
        <p:txBody>
          <a:bodyPr wrap="square" rtlCol="0">
            <a:spAutoFit/>
          </a:bodyPr>
          <a:lstStyle/>
          <a:p>
            <a:r>
              <a:rPr lang="de-DE" sz="1200" i="1" dirty="0"/>
              <a:t>Anstieg</a:t>
            </a:r>
          </a:p>
        </p:txBody>
      </p:sp>
      <p:pic>
        <p:nvPicPr>
          <p:cNvPr id="3" name="Grafik 2">
            <a:extLst>
              <a:ext uri="{FF2B5EF4-FFF2-40B4-BE49-F238E27FC236}">
                <a16:creationId xmlns:a16="http://schemas.microsoft.com/office/drawing/2014/main" id="{0BB2B7E0-CE95-4E84-B5FC-0FF84DE48742}"/>
              </a:ext>
            </a:extLst>
          </p:cNvPr>
          <p:cNvPicPr>
            <a:picLocks noChangeAspect="1"/>
          </p:cNvPicPr>
          <p:nvPr/>
        </p:nvPicPr>
        <p:blipFill>
          <a:blip r:embed="rId6"/>
          <a:stretch>
            <a:fillRect/>
          </a:stretch>
        </p:blipFill>
        <p:spPr>
          <a:xfrm>
            <a:off x="92749" y="749705"/>
            <a:ext cx="5075719" cy="4505450"/>
          </a:xfrm>
          <a:prstGeom prst="rect">
            <a:avLst/>
          </a:prstGeom>
        </p:spPr>
      </p:pic>
      <p:pic>
        <p:nvPicPr>
          <p:cNvPr id="4" name="Grafik 3">
            <a:extLst>
              <a:ext uri="{FF2B5EF4-FFF2-40B4-BE49-F238E27FC236}">
                <a16:creationId xmlns:a16="http://schemas.microsoft.com/office/drawing/2014/main" id="{B60F9692-94AA-46DC-A387-0000F2A64AB3}"/>
              </a:ext>
            </a:extLst>
          </p:cNvPr>
          <p:cNvPicPr>
            <a:picLocks noChangeAspect="1"/>
          </p:cNvPicPr>
          <p:nvPr/>
        </p:nvPicPr>
        <p:blipFill>
          <a:blip r:embed="rId7"/>
          <a:stretch>
            <a:fillRect/>
          </a:stretch>
        </p:blipFill>
        <p:spPr>
          <a:xfrm>
            <a:off x="645658" y="5466978"/>
            <a:ext cx="2714625" cy="733425"/>
          </a:xfrm>
          <a:prstGeom prst="rect">
            <a:avLst/>
          </a:prstGeom>
        </p:spPr>
      </p:pic>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grpSp>
        <p:nvGrpSpPr>
          <p:cNvPr id="4" name="Gruppieren 3">
            <a:extLst>
              <a:ext uri="{FF2B5EF4-FFF2-40B4-BE49-F238E27FC236}">
                <a16:creationId xmlns:a16="http://schemas.microsoft.com/office/drawing/2014/main" id="{6191D896-5842-41DD-B7F6-58CC8D2E5276}"/>
              </a:ext>
            </a:extLst>
          </p:cNvPr>
          <p:cNvGrpSpPr/>
          <p:nvPr/>
        </p:nvGrpSpPr>
        <p:grpSpPr>
          <a:xfrm>
            <a:off x="135787" y="1332565"/>
            <a:ext cx="1181381" cy="1966030"/>
            <a:chOff x="10971135" y="4228417"/>
            <a:chExt cx="1181381" cy="1966030"/>
          </a:xfrm>
        </p:grpSpPr>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135" y="4228417"/>
              <a:ext cx="1181381" cy="1966030"/>
            </a:xfrm>
            <a:prstGeom prst="rect">
              <a:avLst/>
            </a:prstGeom>
          </p:spPr>
        </p:pic>
        <p:sp>
          <p:nvSpPr>
            <p:cNvPr id="12" name="Rechteck 11">
              <a:extLst>
                <a:ext uri="{FF2B5EF4-FFF2-40B4-BE49-F238E27FC236}">
                  <a16:creationId xmlns:a16="http://schemas.microsoft.com/office/drawing/2014/main" id="{5CDE2F54-1E58-4209-8F9D-8B369EF3DA1D}"/>
                </a:ext>
              </a:extLst>
            </p:cNvPr>
            <p:cNvSpPr/>
            <p:nvPr/>
          </p:nvSpPr>
          <p:spPr>
            <a:xfrm>
              <a:off x="11020613" y="5749978"/>
              <a:ext cx="737525" cy="37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148" y="236491"/>
            <a:ext cx="5642523" cy="3089282"/>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800" y="484658"/>
            <a:ext cx="4400501" cy="2595989"/>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082670" y="2545388"/>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0-17 u. 18-29 Jährige (zoom):</a:t>
            </a:r>
            <a:endParaRPr lang="de-DE" dirty="0"/>
          </a:p>
        </p:txBody>
      </p:sp>
      <p:cxnSp>
        <p:nvCxnSpPr>
          <p:cNvPr id="23" name="Gerade Verbindung mit Pfeil 22">
            <a:extLst>
              <a:ext uri="{FF2B5EF4-FFF2-40B4-BE49-F238E27FC236}">
                <a16:creationId xmlns:a16="http://schemas.microsoft.com/office/drawing/2014/main" id="{ED854D2B-C1D2-4BF3-8B80-4E15B977C07E}"/>
              </a:ext>
            </a:extLst>
          </p:cNvPr>
          <p:cNvCxnSpPr>
            <a:cxnSpLocks/>
          </p:cNvCxnSpPr>
          <p:nvPr/>
        </p:nvCxnSpPr>
        <p:spPr>
          <a:xfrm flipH="1">
            <a:off x="7109682" y="1122174"/>
            <a:ext cx="135281" cy="355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109682" y="1387748"/>
            <a:ext cx="144696" cy="3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8574" y="3899446"/>
            <a:ext cx="6009837" cy="2792215"/>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64272" y="6256650"/>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5959057" y="6256650"/>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sp>
        <p:nvSpPr>
          <p:cNvPr id="18" name="Rechteck 17">
            <a:extLst>
              <a:ext uri="{FF2B5EF4-FFF2-40B4-BE49-F238E27FC236}">
                <a16:creationId xmlns:a16="http://schemas.microsoft.com/office/drawing/2014/main" id="{9090B624-1D12-4C7C-96A3-5BD0F4A1BD33}"/>
              </a:ext>
            </a:extLst>
          </p:cNvPr>
          <p:cNvSpPr/>
          <p:nvPr/>
        </p:nvSpPr>
        <p:spPr>
          <a:xfrm>
            <a:off x="1718607" y="2876184"/>
            <a:ext cx="88875" cy="401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4B6688B-C2B3-438E-AFCF-DA18BC502196}"/>
              </a:ext>
            </a:extLst>
          </p:cNvPr>
          <p:cNvSpPr/>
          <p:nvPr/>
        </p:nvSpPr>
        <p:spPr>
          <a:xfrm flipH="1">
            <a:off x="5679800" y="2926782"/>
            <a:ext cx="90217" cy="409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10007FEB-10FC-4A3E-9213-1F23238464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5199" y="3788438"/>
            <a:ext cx="4389819" cy="2792215"/>
          </a:xfrm>
          <a:prstGeom prst="rect">
            <a:avLst/>
          </a:prstGeom>
        </p:spPr>
      </p:pic>
      <p:sp>
        <p:nvSpPr>
          <p:cNvPr id="10" name="Rechteck 9">
            <a:extLst>
              <a:ext uri="{FF2B5EF4-FFF2-40B4-BE49-F238E27FC236}">
                <a16:creationId xmlns:a16="http://schemas.microsoft.com/office/drawing/2014/main" id="{FC633E68-D34F-49E8-BEF4-FD579E58F91A}"/>
              </a:ext>
            </a:extLst>
          </p:cNvPr>
          <p:cNvSpPr/>
          <p:nvPr/>
        </p:nvSpPr>
        <p:spPr>
          <a:xfrm>
            <a:off x="10399990" y="4180114"/>
            <a:ext cx="1603022" cy="22793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24" name="Gerade Verbindung mit Pfeil 23">
            <a:extLst>
              <a:ext uri="{FF2B5EF4-FFF2-40B4-BE49-F238E27FC236}">
                <a16:creationId xmlns:a16="http://schemas.microsoft.com/office/drawing/2014/main" id="{E9850DA8-168B-4A38-ADC7-F27E0F2613CA}"/>
              </a:ext>
            </a:extLst>
          </p:cNvPr>
          <p:cNvCxnSpPr>
            <a:cxnSpLocks/>
          </p:cNvCxnSpPr>
          <p:nvPr/>
        </p:nvCxnSpPr>
        <p:spPr>
          <a:xfrm flipH="1">
            <a:off x="11973836" y="398540"/>
            <a:ext cx="124952" cy="464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CEFFD71-3239-4B61-8CFB-DD6C7DF65941}"/>
              </a:ext>
            </a:extLst>
          </p:cNvPr>
          <p:cNvSpPr/>
          <p:nvPr/>
        </p:nvSpPr>
        <p:spPr>
          <a:xfrm>
            <a:off x="185264" y="1788503"/>
            <a:ext cx="737525" cy="330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2262" y="474203"/>
            <a:ext cx="4207804" cy="2312539"/>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58" y="2262501"/>
            <a:ext cx="7546896" cy="4518421"/>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Words>
  <Application>Microsoft Office PowerPoint</Application>
  <PresentationFormat>Breitbild</PresentationFormat>
  <Paragraphs>35</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561</cp:revision>
  <dcterms:created xsi:type="dcterms:W3CDTF">2021-01-13T08:46:29Z</dcterms:created>
  <dcterms:modified xsi:type="dcterms:W3CDTF">2022-03-30T08:57:25Z</dcterms:modified>
</cp:coreProperties>
</file>