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827" r:id="rId2"/>
    <p:sldId id="814" r:id="rId3"/>
    <p:sldId id="841" r:id="rId4"/>
    <p:sldId id="825" r:id="rId5"/>
    <p:sldId id="840" r:id="rId6"/>
    <p:sldId id="816" r:id="rId7"/>
    <p:sldId id="845" r:id="rId8"/>
    <p:sldId id="820" r:id="rId9"/>
    <p:sldId id="843" r:id="rId10"/>
    <p:sldId id="839" r:id="rId11"/>
    <p:sldId id="844" r:id="rId12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1520" autoAdjust="0"/>
  </p:normalViewPr>
  <p:slideViewPr>
    <p:cSldViewPr snapToGrid="0" snapToObjects="1">
      <p:cViewPr varScale="1">
        <p:scale>
          <a:sx n="93" d="100"/>
          <a:sy n="93" d="100"/>
        </p:scale>
        <p:origin x="1542" y="66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31.03.2022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31.03.2022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0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863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62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highest number of new weekly deaths were reported from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Chile (11 858 new deaths; +1710%),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United States of America (5 367 new deaths; +83%),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India (4 525 new deaths; +619%),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Russian Federation (2 859 new deaths; -22%),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Republic of Korea (2 471 new deaths; +22%).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Dänemark: KW3 (45% in KW2) https://en.ssi.dk/news/news/2022/omicron-variant-ba2-accounts-for-almost-half-of-all-danish-omicron-cases</a:t>
            </a:r>
          </a:p>
          <a:p>
            <a:r>
              <a:rPr lang="de-DE" dirty="0"/>
              <a:t>Italien: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prevalence of Omicron BA.2 subvariant accounts for about 44.07%, whereas the BA.1 for about 55.5%. (PHIRI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Umfrage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Antwort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28.03.2022)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France: KW9 (28.02.2022) file:///C:/Users/rohdean/AppData/Local/Temp/2/analyse_risque_variants_20220323-2.pdf Fig3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UK: KW7 https://assets.publishing.service.gov.uk/government/uploads/system/uploads/attachment_data/file/1063424/Tech-Briefing-39-25March2022_FINAL.pdf Fig5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Deutschland KW8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Öffnungsschritte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DK: 01.02.2022 	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Stringency Index: 14%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France: 14.03.2022	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Stringency Index: 19%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Italy: 28.02.2022	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Stringency Index: 64%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UK: 28.02.2022		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Stringency Index: 13%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D: 21.03.2022		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Stringency Index: 54%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58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SitRep</a:t>
            </a:r>
            <a:r>
              <a:rPr lang="de-DE" dirty="0"/>
              <a:t>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 belongs to the Omicron variant until significant differences in transmission and disease characteristics, including severity, may be reported.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https://www.ecdc.europa.eu/en/covid-19/variants-concern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https://www.who.int/en/activities/tracking-SARS-CoV-2-variants/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31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446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Dänemark: </a:t>
            </a:r>
            <a:r>
              <a:rPr lang="de-DE" b="1" dirty="0"/>
              <a:t>Test </a:t>
            </a:r>
            <a:r>
              <a:rPr lang="de-DE" b="1" dirty="0" err="1"/>
              <a:t>definition</a:t>
            </a:r>
            <a:r>
              <a:rPr lang="de-DE" b="1" dirty="0"/>
              <a:t>: </a:t>
            </a:r>
            <a:r>
              <a:rPr lang="de-DE" dirty="0" err="1"/>
              <a:t>unclear</a:t>
            </a:r>
            <a:r>
              <a:rPr lang="de-DE" dirty="0"/>
              <a:t>   //  </a:t>
            </a:r>
            <a:r>
              <a:rPr lang="de-DE" b="1" dirty="0"/>
              <a:t>Eigenrecherche: PCR</a:t>
            </a:r>
          </a:p>
          <a:p>
            <a:r>
              <a:rPr lang="de-DE" b="1" dirty="0"/>
              <a:t>France: Test </a:t>
            </a:r>
            <a:r>
              <a:rPr lang="de-DE" b="1" dirty="0" err="1"/>
              <a:t>definition</a:t>
            </a:r>
            <a:r>
              <a:rPr lang="de-DE" b="1" dirty="0"/>
              <a:t>: </a:t>
            </a:r>
            <a:r>
              <a:rPr lang="de-DE" dirty="0"/>
              <a:t>PCR + </a:t>
            </a:r>
            <a:r>
              <a:rPr lang="de-DE" dirty="0" err="1"/>
              <a:t>antigen</a:t>
            </a:r>
            <a:endParaRPr lang="de-DE" dirty="0"/>
          </a:p>
          <a:p>
            <a:r>
              <a:rPr lang="de-DE" b="1" dirty="0" err="1"/>
              <a:t>Italy</a:t>
            </a:r>
            <a:r>
              <a:rPr lang="de-DE" b="1" dirty="0"/>
              <a:t> Test </a:t>
            </a:r>
            <a:r>
              <a:rPr lang="de-DE" b="1" dirty="0" err="1"/>
              <a:t>definition</a:t>
            </a:r>
            <a:r>
              <a:rPr lang="de-DE" b="1" dirty="0"/>
              <a:t>: </a:t>
            </a:r>
            <a:r>
              <a:rPr lang="de-DE" dirty="0"/>
              <a:t>PCR + </a:t>
            </a:r>
            <a:r>
              <a:rPr lang="de-DE" dirty="0" err="1"/>
              <a:t>antigen</a:t>
            </a:r>
            <a:endParaRPr lang="de-DE" dirty="0"/>
          </a:p>
          <a:p>
            <a:r>
              <a:rPr lang="de-DE" b="1" dirty="0"/>
              <a:t>UK Test </a:t>
            </a:r>
            <a:r>
              <a:rPr lang="de-DE" b="1" dirty="0" err="1"/>
              <a:t>definition</a:t>
            </a:r>
            <a:r>
              <a:rPr lang="de-DE" b="1" dirty="0"/>
              <a:t>: </a:t>
            </a:r>
            <a:r>
              <a:rPr lang="de-DE" dirty="0"/>
              <a:t>PCR + </a:t>
            </a:r>
            <a:r>
              <a:rPr lang="de-DE" dirty="0" err="1"/>
              <a:t>antigen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06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03/31/2022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03/31/2022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03/31/2022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03/31/2022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03/31/2022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03/31/2022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03/31/2022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03/31/2022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03/31/2022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03/31/2022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explorers/coronavirus-data-explorer?time=2021-12-01..latest&amp;uniformYAxis=0&amp;Metric=Cases%2C+hospital+admissions%2C+ICU+patients%2C+and+deaths&amp;Interval=7-day+rolling+average&amp;Relative+to+Population=true&amp;Color+by+test+positivity=false&amp;country=GBR~DNK~ITA~FR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www.ssi.dk/-/media/arkiv/subsites/covid19/overvaagningsdata/moerketal/seroprvalensundersgelse-af-bloddonorer_runde4_v4.pdf?la=d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ssets.publishing.service.gov.uk/government/uploads/system/uploads/attachment_data/file/1063424/Tech-Briefing-39-25March2022_FINAL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ssets.publishing.service.gov.uk/government/uploads/system/uploads/attachment_data/file/1062976/Weekly_Flu_and_COVID-19_report_w12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stringency-inde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explorers/coronavirus-data-explorer?time=2021-12-01..latest&amp;uniformYAxis=0&amp;Metric=Cases%2C+tests%2C+positive+and+reproduction+rate&amp;Interval=7-day+rolling+average&amp;Relative+to+Population=true&amp;Color+by+test+positivity=false&amp;country=GBR~DNK~ITA~FR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96" y="125394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873754"/>
            <a:ext cx="1108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481.756.671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Fälle (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-13%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Vergleich zu Vorwoche)</a:t>
            </a:r>
          </a:p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6.127.981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 (CFR: 1,3%)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29994"/>
              </p:ext>
            </p:extLst>
          </p:nvPr>
        </p:nvGraphicFramePr>
        <p:xfrm>
          <a:off x="595714" y="1581640"/>
          <a:ext cx="10829146" cy="4942560"/>
        </p:xfrm>
        <a:graphic>
          <a:graphicData uri="http://schemas.openxmlformats.org/drawingml/2006/table">
            <a:tbl>
              <a:tblPr firstRow="1" firstCol="1" bandRow="1"/>
              <a:tblGrid>
                <a:gridCol w="219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676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87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758">
                  <a:extLst>
                    <a:ext uri="{9D8B030D-6E8A-4147-A177-3AD203B41FA5}">
                      <a16:colId xmlns:a16="http://schemas.microsoft.com/office/drawing/2014/main" val="2968539269"/>
                    </a:ext>
                  </a:extLst>
                </a:gridCol>
                <a:gridCol w="109634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9837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31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Auffrisch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Vollständige 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Impfung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Südkorea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12.350.428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2.414.062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4709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20.561.131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1.566.720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9.274.849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1.185.088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-30,8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24.311.608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870.162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20.905.519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542.453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14.396.283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501.095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Australien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4.138.296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383.800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6.410.635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278.844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Österreich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3.792.288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253.881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Niederlande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7.775.389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232.200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-28,8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WHO, 29.03.2022; 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Our World In Data -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Vacc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abgerufen: 29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.03.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0863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94BE0DBE-0F06-495F-951A-775648604150}"/>
              </a:ext>
            </a:extLst>
          </p:cNvPr>
          <p:cNvSpPr txBox="1"/>
          <p:nvPr/>
        </p:nvSpPr>
        <p:spPr>
          <a:xfrm>
            <a:off x="10115550" y="6345939"/>
            <a:ext cx="2727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29.03.2022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05332A10-9ACB-4082-A49A-45A21A91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" y="103243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in Chile und Indien</a:t>
            </a:r>
            <a:endParaRPr lang="de-BE" sz="3733" u="sng" dirty="0">
              <a:latin typeface="Scala Sans OT" panose="020B0504030101020104" pitchFamily="34" charset="0"/>
            </a:endParaRPr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45C69711-57A1-42B6-A98C-1A50CB88F4B6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4FD27B3-0323-4981-97FA-1A10027C9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68" y="3906906"/>
            <a:ext cx="9039225" cy="29510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3C1DB0C-2F38-4445-B906-00F89D7F1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2325"/>
            <a:ext cx="9124947" cy="30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CCD28FFD-44F6-4DF0-B574-4CE7EACF7D24}"/>
              </a:ext>
            </a:extLst>
          </p:cNvPr>
          <p:cNvCxnSpPr>
            <a:cxnSpLocks/>
          </p:cNvCxnSpPr>
          <p:nvPr/>
        </p:nvCxnSpPr>
        <p:spPr>
          <a:xfrm>
            <a:off x="1954931" y="1848787"/>
            <a:ext cx="4932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BCB09361-0925-469D-9CE3-044EFDDC61E1}"/>
              </a:ext>
            </a:extLst>
          </p:cNvPr>
          <p:cNvCxnSpPr>
            <a:cxnSpLocks/>
          </p:cNvCxnSpPr>
          <p:nvPr/>
        </p:nvCxnSpPr>
        <p:spPr>
          <a:xfrm>
            <a:off x="1585654" y="1348385"/>
            <a:ext cx="71954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322E966C-8D1C-458F-831B-D8848EEFEA2E}"/>
              </a:ext>
            </a:extLst>
          </p:cNvPr>
          <p:cNvCxnSpPr>
            <a:cxnSpLocks/>
          </p:cNvCxnSpPr>
          <p:nvPr/>
        </p:nvCxnSpPr>
        <p:spPr>
          <a:xfrm>
            <a:off x="2655932" y="2357294"/>
            <a:ext cx="4248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3594302C-0DFE-497F-B479-09EADC3F4E7A}"/>
              </a:ext>
            </a:extLst>
          </p:cNvPr>
          <p:cNvCxnSpPr>
            <a:cxnSpLocks/>
          </p:cNvCxnSpPr>
          <p:nvPr/>
        </p:nvCxnSpPr>
        <p:spPr>
          <a:xfrm>
            <a:off x="2308639" y="2894287"/>
            <a:ext cx="3384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rader Verbinder 101">
            <a:extLst>
              <a:ext uri="{FF2B5EF4-FFF2-40B4-BE49-F238E27FC236}">
                <a16:creationId xmlns:a16="http://schemas.microsoft.com/office/drawing/2014/main" id="{F36BC611-3889-4C6D-BBAD-8D5126C37F85}"/>
              </a:ext>
            </a:extLst>
          </p:cNvPr>
          <p:cNvCxnSpPr>
            <a:cxnSpLocks/>
          </p:cNvCxnSpPr>
          <p:nvPr/>
        </p:nvCxnSpPr>
        <p:spPr>
          <a:xfrm>
            <a:off x="1860810" y="3359986"/>
            <a:ext cx="3924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E75B30F4-4609-4482-9A21-56F6467670B8}"/>
              </a:ext>
            </a:extLst>
          </p:cNvPr>
          <p:cNvCxnSpPr>
            <a:cxnSpLocks/>
          </p:cNvCxnSpPr>
          <p:nvPr/>
        </p:nvCxnSpPr>
        <p:spPr>
          <a:xfrm>
            <a:off x="1722354" y="3893339"/>
            <a:ext cx="7560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696F62BF-C90E-46A8-A0E9-923EFDBBBF57}"/>
              </a:ext>
            </a:extLst>
          </p:cNvPr>
          <p:cNvCxnSpPr>
            <a:cxnSpLocks/>
          </p:cNvCxnSpPr>
          <p:nvPr/>
        </p:nvCxnSpPr>
        <p:spPr>
          <a:xfrm>
            <a:off x="2577506" y="4395891"/>
            <a:ext cx="5364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69254A37-3ABE-447A-80BA-850A3B235841}"/>
              </a:ext>
            </a:extLst>
          </p:cNvPr>
          <p:cNvCxnSpPr>
            <a:cxnSpLocks/>
          </p:cNvCxnSpPr>
          <p:nvPr/>
        </p:nvCxnSpPr>
        <p:spPr>
          <a:xfrm>
            <a:off x="1848568" y="4914147"/>
            <a:ext cx="7632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6AF62AE9-F3FF-48AA-823A-3F57B6F45A77}"/>
              </a:ext>
            </a:extLst>
          </p:cNvPr>
          <p:cNvCxnSpPr>
            <a:cxnSpLocks/>
          </p:cNvCxnSpPr>
          <p:nvPr/>
        </p:nvCxnSpPr>
        <p:spPr>
          <a:xfrm>
            <a:off x="1820020" y="5390180"/>
            <a:ext cx="2880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27EF3B00-735D-4EE4-BB88-F1C8591A8C14}"/>
              </a:ext>
            </a:extLst>
          </p:cNvPr>
          <p:cNvCxnSpPr>
            <a:cxnSpLocks/>
          </p:cNvCxnSpPr>
          <p:nvPr/>
        </p:nvCxnSpPr>
        <p:spPr>
          <a:xfrm>
            <a:off x="2228256" y="5920354"/>
            <a:ext cx="9455180" cy="5279"/>
          </a:xfrm>
          <a:prstGeom prst="straightConnector1">
            <a:avLst/>
          </a:prstGeom>
          <a:ln w="44450"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B056D0DA-4106-4B42-9602-74D34478C023}"/>
              </a:ext>
            </a:extLst>
          </p:cNvPr>
          <p:cNvSpPr txBox="1"/>
          <p:nvPr/>
        </p:nvSpPr>
        <p:spPr>
          <a:xfrm>
            <a:off x="9985511" y="5431662"/>
            <a:ext cx="8921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accent1"/>
                </a:solidFill>
              </a:rPr>
              <a:t>. . .  </a:t>
            </a:r>
            <a:endParaRPr lang="de-DE" sz="3200" dirty="0">
              <a:solidFill>
                <a:schemeClr val="accent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9D72F44-895E-40DC-AD2D-2AB27A634A88}"/>
              </a:ext>
            </a:extLst>
          </p:cNvPr>
          <p:cNvSpPr/>
          <p:nvPr/>
        </p:nvSpPr>
        <p:spPr>
          <a:xfrm>
            <a:off x="10343624" y="1150587"/>
            <a:ext cx="1450146" cy="4402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4721206-D7CE-409C-9981-9F1C0497F80D}"/>
              </a:ext>
            </a:extLst>
          </p:cNvPr>
          <p:cNvSpPr txBox="1"/>
          <p:nvPr/>
        </p:nvSpPr>
        <p:spPr>
          <a:xfrm>
            <a:off x="768975" y="6476574"/>
            <a:ext cx="2727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ECDC RT Report</a:t>
            </a: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Deeskalation der COVID-19-Maßnahmen in Europa vorgestellt am 25.02.2022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26" name="Gerade Verbindung 7">
            <a:extLst>
              <a:ext uri="{FF2B5EF4-FFF2-40B4-BE49-F238E27FC236}">
                <a16:creationId xmlns:a16="http://schemas.microsoft.com/office/drawing/2014/main" id="{794DEC2E-DED2-472D-BE61-3A38120C0473}"/>
              </a:ext>
            </a:extLst>
          </p:cNvPr>
          <p:cNvCxnSpPr>
            <a:cxnSpLocks/>
          </p:cNvCxnSpPr>
          <p:nvPr/>
        </p:nvCxnSpPr>
        <p:spPr>
          <a:xfrm>
            <a:off x="-45719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19CECCD9-52A1-442A-89AC-AA33157DF434}"/>
              </a:ext>
            </a:extLst>
          </p:cNvPr>
          <p:cNvSpPr txBox="1"/>
          <p:nvPr/>
        </p:nvSpPr>
        <p:spPr>
          <a:xfrm>
            <a:off x="66760" y="1168160"/>
            <a:ext cx="188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FF0000"/>
                </a:solidFill>
              </a:rPr>
              <a:t>X</a:t>
            </a:r>
            <a:r>
              <a:rPr lang="de-DE" sz="1600" b="1" dirty="0"/>
              <a:t> 2G-Zertifikat</a:t>
            </a:r>
            <a:endParaRPr lang="de-DE" sz="16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CEE76D-7905-4C5D-91BE-1A79C34C8391}"/>
              </a:ext>
            </a:extLst>
          </p:cNvPr>
          <p:cNvSpPr txBox="1"/>
          <p:nvPr/>
        </p:nvSpPr>
        <p:spPr>
          <a:xfrm>
            <a:off x="66760" y="1676013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FF0000"/>
                </a:solidFill>
              </a:rPr>
              <a:t>X</a:t>
            </a:r>
            <a:r>
              <a:rPr lang="de-DE" sz="1600" b="1" dirty="0"/>
              <a:t>/</a:t>
            </a:r>
            <a:r>
              <a:rPr lang="de-DE" sz="1600" b="1" dirty="0">
                <a:solidFill>
                  <a:srgbClr val="00B050"/>
                </a:solidFill>
              </a:rPr>
              <a:t>↓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Isolation Fälle</a:t>
            </a:r>
            <a:endParaRPr lang="de-DE" sz="16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7231CB2-8B5D-4733-B8C3-2325F47CB2BF}"/>
              </a:ext>
            </a:extLst>
          </p:cNvPr>
          <p:cNvSpPr txBox="1"/>
          <p:nvPr/>
        </p:nvSpPr>
        <p:spPr>
          <a:xfrm>
            <a:off x="66760" y="2183866"/>
            <a:ext cx="321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FF0000"/>
                </a:solidFill>
              </a:rPr>
              <a:t>X</a:t>
            </a:r>
            <a:r>
              <a:rPr lang="de-DE" sz="1600" b="1" dirty="0"/>
              <a:t>/</a:t>
            </a:r>
            <a:r>
              <a:rPr lang="de-DE" sz="1600" b="1" dirty="0">
                <a:solidFill>
                  <a:srgbClr val="00B050"/>
                </a:solidFill>
              </a:rPr>
              <a:t>↓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Quarantäne Kontakte</a:t>
            </a:r>
            <a:endParaRPr lang="de-DE" sz="16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702761E-B47F-469E-AEC6-F8EE06DA28BA}"/>
              </a:ext>
            </a:extLst>
          </p:cNvPr>
          <p:cNvSpPr txBox="1"/>
          <p:nvPr/>
        </p:nvSpPr>
        <p:spPr>
          <a:xfrm>
            <a:off x="66760" y="3707425"/>
            <a:ext cx="297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00B050"/>
                </a:solidFill>
              </a:rPr>
              <a:t>↑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% Auslastung</a:t>
            </a:r>
            <a:endParaRPr lang="de-DE" sz="16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17CD443-98A3-4358-BB13-CCB29C693D38}"/>
              </a:ext>
            </a:extLst>
          </p:cNvPr>
          <p:cNvSpPr txBox="1"/>
          <p:nvPr/>
        </p:nvSpPr>
        <p:spPr>
          <a:xfrm>
            <a:off x="66760" y="3199572"/>
            <a:ext cx="297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00B050"/>
                </a:solidFill>
              </a:rPr>
              <a:t>↓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% Home Office</a:t>
            </a:r>
            <a:endParaRPr lang="de-DE" sz="16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BD3FA65-75C3-48D3-B29F-D8D6D6CBA778}"/>
              </a:ext>
            </a:extLst>
          </p:cNvPr>
          <p:cNvSpPr txBox="1"/>
          <p:nvPr/>
        </p:nvSpPr>
        <p:spPr>
          <a:xfrm>
            <a:off x="66760" y="4723131"/>
            <a:ext cx="2399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00B050"/>
                </a:solidFill>
              </a:rPr>
              <a:t>↓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Maskenpflicht</a:t>
            </a:r>
            <a:endParaRPr lang="de-DE" sz="16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BA94B79-69F6-4694-9687-5F2638C4AD8E}"/>
              </a:ext>
            </a:extLst>
          </p:cNvPr>
          <p:cNvSpPr txBox="1"/>
          <p:nvPr/>
        </p:nvSpPr>
        <p:spPr>
          <a:xfrm>
            <a:off x="66760" y="5230982"/>
            <a:ext cx="273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/>
              <a:t>Zugang: 3G → 2G</a:t>
            </a:r>
            <a:endParaRPr lang="de-DE" sz="16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B33C91A-7FA6-44B7-885C-1091758F07E2}"/>
              </a:ext>
            </a:extLst>
          </p:cNvPr>
          <p:cNvSpPr txBox="1"/>
          <p:nvPr/>
        </p:nvSpPr>
        <p:spPr>
          <a:xfrm>
            <a:off x="66760" y="4215278"/>
            <a:ext cx="297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00B050"/>
                </a:solidFill>
              </a:rPr>
              <a:t>↑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Zugang für Ungeimpfte</a:t>
            </a:r>
            <a:endParaRPr lang="de-DE" sz="1600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B1A26B4C-5CE7-43E1-8EB2-C6BB97027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918" y="3201399"/>
            <a:ext cx="487680" cy="325279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A1801E7-FE4E-4886-A416-84DF62A6D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57" y="1684518"/>
            <a:ext cx="487680" cy="325279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932C7A1-B676-4F83-85BA-2023DB025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918" y="2735700"/>
            <a:ext cx="487680" cy="325279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982D668E-048C-4FE5-9B4E-73D89821459A}"/>
              </a:ext>
            </a:extLst>
          </p:cNvPr>
          <p:cNvSpPr txBox="1"/>
          <p:nvPr/>
        </p:nvSpPr>
        <p:spPr>
          <a:xfrm>
            <a:off x="66760" y="2691719"/>
            <a:ext cx="2864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00B050"/>
                </a:solidFill>
              </a:rPr>
              <a:t>↑ </a:t>
            </a:r>
            <a:r>
              <a:rPr lang="de-DE" sz="1600" b="1" dirty="0"/>
              <a:t># Personen (Treffen)</a:t>
            </a:r>
            <a:endParaRPr lang="de-DE" sz="1600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3AE0D521-753B-4EE1-A775-EE8FEAFF0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001" y="1172321"/>
            <a:ext cx="487680" cy="325279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0EE611F8-3585-4E79-9493-4F92B872B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23" y="4237304"/>
            <a:ext cx="487680" cy="325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7A9F72FC-7D8C-4343-9EF9-F2BA40339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23" y="3734752"/>
            <a:ext cx="487680" cy="325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AD2BAED-DC34-48C8-ADF9-E3C20516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23" y="2735700"/>
            <a:ext cx="487680" cy="325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D984AEC-62B5-4472-B809-8727A8B0E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23" y="3201399"/>
            <a:ext cx="487680" cy="325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5BFCCE75-09D9-4E34-B28E-7829D6E89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970" y="3734752"/>
            <a:ext cx="487680" cy="325279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BCA0C490-17F2-4258-B64D-CDA56348C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020" y="3201399"/>
            <a:ext cx="487680" cy="32527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76FE9284-4CC8-4144-B507-710A1A6B6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970" y="5231593"/>
            <a:ext cx="487680" cy="325279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827C9A7C-DE05-4424-A2E1-DD9726F31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481" y="4755560"/>
            <a:ext cx="487680" cy="325279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838CC880-507A-461D-8E24-54447E41B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481" y="3734752"/>
            <a:ext cx="487680" cy="325279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12985EEF-8C87-4765-8689-5B779A8CC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621" y="2221590"/>
            <a:ext cx="487680" cy="325279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473C70BB-E8B0-4BB1-8EBC-8E2316EFC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621" y="3734752"/>
            <a:ext cx="487680" cy="325279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62FCAD1A-9E90-48FF-B5D4-6B42F054A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621" y="1172321"/>
            <a:ext cx="487680" cy="325279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C0B66133-9E8F-4413-984E-7CB72EFDF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621" y="4755560"/>
            <a:ext cx="487680" cy="325279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D0C4B7CD-C54A-4858-AFDA-314F067CA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933" y="1189135"/>
            <a:ext cx="486083" cy="291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6B8E0CC4-E8C4-46D4-8BC2-278D56F41C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0624" y="2238404"/>
            <a:ext cx="486083" cy="291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715A8EC7-667B-4124-9C2F-148CEE1DF9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0918" y="3741220"/>
            <a:ext cx="468284" cy="31234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E98050C2-916A-4187-851A-2E37DFF2E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1224" y="1144460"/>
            <a:ext cx="381000" cy="381000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74B99251-E02F-4F11-AA34-FD88FAE394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1224" y="4727699"/>
            <a:ext cx="381000" cy="38100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BC3CB7D0-651E-45A4-A8C4-3015845815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1224" y="2707839"/>
            <a:ext cx="381000" cy="3810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0731458E-0FA2-416F-B8E2-68A7B19EBF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1889" y="4785598"/>
            <a:ext cx="530406" cy="265203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B0922D3F-CD41-4CC2-B0DF-A37B10BC19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9581" y="4237304"/>
            <a:ext cx="487680" cy="325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4ACB45C8-C43A-48CC-B8C0-FD8F517DA5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2310" y="1177599"/>
            <a:ext cx="471852" cy="314722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8A6779DE-7C75-47AC-AF7B-F0E0BDB1FF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4051" y="3751566"/>
            <a:ext cx="486083" cy="291650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1552FCE5-9F0E-494E-BEF0-35957CB1B0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09461" y="1207685"/>
            <a:ext cx="486083" cy="291650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718270B-8CBA-4BB6-9121-4B878D72D8DE}"/>
              </a:ext>
            </a:extLst>
          </p:cNvPr>
          <p:cNvCxnSpPr>
            <a:cxnSpLocks/>
          </p:cNvCxnSpPr>
          <p:nvPr/>
        </p:nvCxnSpPr>
        <p:spPr>
          <a:xfrm>
            <a:off x="2806150" y="5920354"/>
            <a:ext cx="0" cy="209450"/>
          </a:xfrm>
          <a:prstGeom prst="line">
            <a:avLst/>
          </a:prstGeom>
          <a:ln w="444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5789823D-A39C-4019-94B8-0D0C21CA83CA}"/>
              </a:ext>
            </a:extLst>
          </p:cNvPr>
          <p:cNvCxnSpPr>
            <a:cxnSpLocks/>
          </p:cNvCxnSpPr>
          <p:nvPr/>
        </p:nvCxnSpPr>
        <p:spPr>
          <a:xfrm>
            <a:off x="8735659" y="5925633"/>
            <a:ext cx="0" cy="209450"/>
          </a:xfrm>
          <a:prstGeom prst="line">
            <a:avLst/>
          </a:prstGeom>
          <a:ln w="444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AAB3BCBD-2134-4C20-A47C-F059E3CDAEB8}"/>
              </a:ext>
            </a:extLst>
          </p:cNvPr>
          <p:cNvSpPr txBox="1"/>
          <p:nvPr/>
        </p:nvSpPr>
        <p:spPr>
          <a:xfrm>
            <a:off x="2360097" y="6139548"/>
            <a:ext cx="89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14.02.</a:t>
            </a:r>
            <a:endParaRPr lang="de-DE" sz="16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363E4A1D-EA54-44A7-BE25-92554491E9FD}"/>
              </a:ext>
            </a:extLst>
          </p:cNvPr>
          <p:cNvSpPr txBox="1"/>
          <p:nvPr/>
        </p:nvSpPr>
        <p:spPr>
          <a:xfrm>
            <a:off x="10911102" y="3826289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21.03.</a:t>
            </a:r>
            <a:endParaRPr lang="de-DE" sz="1400" dirty="0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0DA1C926-44D5-4943-831D-0AE41A7362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09989" y="3891831"/>
            <a:ext cx="486083" cy="291650"/>
          </a:xfrm>
          <a:prstGeom prst="rect">
            <a:avLst/>
          </a:prstGeom>
        </p:spPr>
      </p:pic>
      <p:sp>
        <p:nvSpPr>
          <p:cNvPr id="68" name="Textfeld 67">
            <a:extLst>
              <a:ext uri="{FF2B5EF4-FFF2-40B4-BE49-F238E27FC236}">
                <a16:creationId xmlns:a16="http://schemas.microsoft.com/office/drawing/2014/main" id="{FF67DD7B-1092-4EA6-8E8B-DFC22607A2D8}"/>
              </a:ext>
            </a:extLst>
          </p:cNvPr>
          <p:cNvSpPr txBox="1"/>
          <p:nvPr/>
        </p:nvSpPr>
        <p:spPr>
          <a:xfrm>
            <a:off x="8282499" y="6139548"/>
            <a:ext cx="89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01.03.</a:t>
            </a:r>
            <a:endParaRPr lang="de-DE" sz="1600" dirty="0"/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59CBFB59-3EA6-418E-9581-D1C7F4455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2222" y="3734752"/>
            <a:ext cx="486083" cy="291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28F38E45-993B-41C2-A365-80B882E6DE1B}"/>
              </a:ext>
            </a:extLst>
          </p:cNvPr>
          <p:cNvCxnSpPr>
            <a:cxnSpLocks/>
          </p:cNvCxnSpPr>
          <p:nvPr/>
        </p:nvCxnSpPr>
        <p:spPr>
          <a:xfrm>
            <a:off x="5720294" y="5920354"/>
            <a:ext cx="0" cy="209450"/>
          </a:xfrm>
          <a:prstGeom prst="line">
            <a:avLst/>
          </a:prstGeom>
          <a:ln w="444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feld 75">
            <a:extLst>
              <a:ext uri="{FF2B5EF4-FFF2-40B4-BE49-F238E27FC236}">
                <a16:creationId xmlns:a16="http://schemas.microsoft.com/office/drawing/2014/main" id="{00053E9F-A0E3-4A03-B853-F870881EEAD0}"/>
              </a:ext>
            </a:extLst>
          </p:cNvPr>
          <p:cNvSpPr txBox="1"/>
          <p:nvPr/>
        </p:nvSpPr>
        <p:spPr>
          <a:xfrm>
            <a:off x="5274241" y="6139548"/>
            <a:ext cx="89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21.02.</a:t>
            </a:r>
            <a:endParaRPr lang="de-DE" sz="1600" dirty="0"/>
          </a:p>
        </p:txBody>
      </p:sp>
      <p:pic>
        <p:nvPicPr>
          <p:cNvPr id="78" name="Grafik 77">
            <a:extLst>
              <a:ext uri="{FF2B5EF4-FFF2-40B4-BE49-F238E27FC236}">
                <a16:creationId xmlns:a16="http://schemas.microsoft.com/office/drawing/2014/main" id="{F500F155-FD50-4BDA-8A55-C417A4F2A7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09989" y="2590536"/>
            <a:ext cx="500748" cy="3642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9B3493-B2A8-451F-B67F-1142F37D0B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9989" y="1938304"/>
            <a:ext cx="480747" cy="363847"/>
          </a:xfrm>
          <a:prstGeom prst="rect">
            <a:avLst/>
          </a:prstGeom>
        </p:spPr>
      </p:pic>
      <p:sp>
        <p:nvSpPr>
          <p:cNvPr id="79" name="Textfeld 78">
            <a:extLst>
              <a:ext uri="{FF2B5EF4-FFF2-40B4-BE49-F238E27FC236}">
                <a16:creationId xmlns:a16="http://schemas.microsoft.com/office/drawing/2014/main" id="{6AA6D90F-E265-4F86-B947-06FED2FB571B}"/>
              </a:ext>
            </a:extLst>
          </p:cNvPr>
          <p:cNvSpPr txBox="1"/>
          <p:nvPr/>
        </p:nvSpPr>
        <p:spPr>
          <a:xfrm>
            <a:off x="10911102" y="1926274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01.02.</a:t>
            </a:r>
            <a:endParaRPr lang="de-DE" sz="1400" dirty="0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4BAF07E2-D786-479F-A38F-A572205D9628}"/>
              </a:ext>
            </a:extLst>
          </p:cNvPr>
          <p:cNvSpPr txBox="1"/>
          <p:nvPr/>
        </p:nvSpPr>
        <p:spPr>
          <a:xfrm>
            <a:off x="10911102" y="2571411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12.02.</a:t>
            </a:r>
            <a:endParaRPr lang="de-DE" sz="1400" dirty="0"/>
          </a:p>
        </p:txBody>
      </p:sp>
      <p:pic>
        <p:nvPicPr>
          <p:cNvPr id="84" name="Grafik 83">
            <a:extLst>
              <a:ext uri="{FF2B5EF4-FFF2-40B4-BE49-F238E27FC236}">
                <a16:creationId xmlns:a16="http://schemas.microsoft.com/office/drawing/2014/main" id="{433658AD-745E-4AF5-A34A-1267F3FE17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9989" y="4506156"/>
            <a:ext cx="468284" cy="312342"/>
          </a:xfrm>
          <a:prstGeom prst="rect">
            <a:avLst/>
          </a:prstGeom>
        </p:spPr>
      </p:pic>
      <p:sp>
        <p:nvSpPr>
          <p:cNvPr id="86" name="Textfeld 85">
            <a:extLst>
              <a:ext uri="{FF2B5EF4-FFF2-40B4-BE49-F238E27FC236}">
                <a16:creationId xmlns:a16="http://schemas.microsoft.com/office/drawing/2014/main" id="{F566802F-7C2C-410C-84DE-DE02F30A0B14}"/>
              </a:ext>
            </a:extLst>
          </p:cNvPr>
          <p:cNvSpPr txBox="1"/>
          <p:nvPr/>
        </p:nvSpPr>
        <p:spPr>
          <a:xfrm>
            <a:off x="10911102" y="4493576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31.03.</a:t>
            </a:r>
            <a:endParaRPr lang="de-DE" sz="1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B98028B-AB2A-476B-8087-3A7AC671AB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95544" y="1229854"/>
            <a:ext cx="477742" cy="238871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EAB9C8F0-8091-47EA-B2CB-BB156746293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09989" y="5141172"/>
            <a:ext cx="477742" cy="238871"/>
          </a:xfrm>
          <a:prstGeom prst="rect">
            <a:avLst/>
          </a:prstGeom>
        </p:spPr>
      </p:pic>
      <p:sp>
        <p:nvSpPr>
          <p:cNvPr id="88" name="Textfeld 87">
            <a:extLst>
              <a:ext uri="{FF2B5EF4-FFF2-40B4-BE49-F238E27FC236}">
                <a16:creationId xmlns:a16="http://schemas.microsoft.com/office/drawing/2014/main" id="{D432AF4A-184C-4120-96D6-E46AC4F26A38}"/>
              </a:ext>
            </a:extLst>
          </p:cNvPr>
          <p:cNvSpPr txBox="1"/>
          <p:nvPr/>
        </p:nvSpPr>
        <p:spPr>
          <a:xfrm>
            <a:off x="10911102" y="5069423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01.04.</a:t>
            </a:r>
            <a:endParaRPr lang="de-DE" sz="1400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CC994261-A243-4927-9207-D1472DB0DFD0}"/>
              </a:ext>
            </a:extLst>
          </p:cNvPr>
          <p:cNvSpPr txBox="1"/>
          <p:nvPr/>
        </p:nvSpPr>
        <p:spPr>
          <a:xfrm>
            <a:off x="10194691" y="1150587"/>
            <a:ext cx="17235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/>
              <a:t>Aufhebung der Maßnahmen</a:t>
            </a:r>
            <a:endParaRPr lang="de-DE" sz="1700" dirty="0"/>
          </a:p>
        </p:txBody>
      </p:sp>
      <p:pic>
        <p:nvPicPr>
          <p:cNvPr id="90" name="Grafik 89">
            <a:extLst>
              <a:ext uri="{FF2B5EF4-FFF2-40B4-BE49-F238E27FC236}">
                <a16:creationId xmlns:a16="http://schemas.microsoft.com/office/drawing/2014/main" id="{E0EFD3CE-6E1F-4ACC-82A8-706628D681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1089" y="3277506"/>
            <a:ext cx="486083" cy="291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1" name="Textfeld 90">
            <a:extLst>
              <a:ext uri="{FF2B5EF4-FFF2-40B4-BE49-F238E27FC236}">
                <a16:creationId xmlns:a16="http://schemas.microsoft.com/office/drawing/2014/main" id="{F7DEA595-BF68-48C5-916D-949AC8DE0EE6}"/>
              </a:ext>
            </a:extLst>
          </p:cNvPr>
          <p:cNvSpPr txBox="1"/>
          <p:nvPr/>
        </p:nvSpPr>
        <p:spPr>
          <a:xfrm>
            <a:off x="10916440" y="3204722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21.02.</a:t>
            </a:r>
            <a:endParaRPr lang="de-DE" sz="1400" dirty="0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7CCDC481-28EE-4CD6-A472-3469210A72E6}"/>
              </a:ext>
            </a:extLst>
          </p:cNvPr>
          <p:cNvSpPr txBox="1"/>
          <p:nvPr/>
        </p:nvSpPr>
        <p:spPr>
          <a:xfrm>
            <a:off x="3636421" y="980988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17.02.</a:t>
            </a:r>
            <a:endParaRPr lang="de-DE" sz="1400" b="1" dirty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E9AA0C8C-9F34-463B-AF2D-64B3EE6F6EBF}"/>
              </a:ext>
            </a:extLst>
          </p:cNvPr>
          <p:cNvSpPr txBox="1"/>
          <p:nvPr/>
        </p:nvSpPr>
        <p:spPr>
          <a:xfrm>
            <a:off x="2854801" y="2551314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15.02.</a:t>
            </a:r>
            <a:endParaRPr lang="de-DE" sz="1400" b="1" dirty="0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6CA7AB27-020E-4F4E-9095-D36EF3898C0A}"/>
              </a:ext>
            </a:extLst>
          </p:cNvPr>
          <p:cNvSpPr txBox="1"/>
          <p:nvPr/>
        </p:nvSpPr>
        <p:spPr>
          <a:xfrm>
            <a:off x="2854801" y="3559784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15.02.</a:t>
            </a:r>
            <a:endParaRPr lang="de-DE" sz="1400" b="1" dirty="0"/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AEC44101-75E1-40D4-80B1-A6F3B3136185}"/>
              </a:ext>
            </a:extLst>
          </p:cNvPr>
          <p:cNvSpPr txBox="1"/>
          <p:nvPr/>
        </p:nvSpPr>
        <p:spPr>
          <a:xfrm>
            <a:off x="4057883" y="952695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17.02.</a:t>
            </a:r>
            <a:endParaRPr lang="de-DE" sz="1400" b="1" dirty="0"/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236867BD-BA19-4545-BA58-4277EDBD04C7}"/>
              </a:ext>
            </a:extLst>
          </p:cNvPr>
          <p:cNvSpPr txBox="1"/>
          <p:nvPr/>
        </p:nvSpPr>
        <p:spPr>
          <a:xfrm>
            <a:off x="4548035" y="1492653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18.02.</a:t>
            </a:r>
            <a:endParaRPr lang="de-DE" sz="1400" b="1" dirty="0"/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CB4985AD-4F27-497B-B51F-338A123F741F}"/>
              </a:ext>
            </a:extLst>
          </p:cNvPr>
          <p:cNvSpPr txBox="1"/>
          <p:nvPr/>
        </p:nvSpPr>
        <p:spPr>
          <a:xfrm>
            <a:off x="6500624" y="2044754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24.02.</a:t>
            </a:r>
            <a:endParaRPr lang="de-DE" sz="1400" b="1" dirty="0"/>
          </a:p>
        </p:txBody>
      </p:sp>
      <p:pic>
        <p:nvPicPr>
          <p:cNvPr id="113" name="Grafik 112">
            <a:extLst>
              <a:ext uri="{FF2B5EF4-FFF2-40B4-BE49-F238E27FC236}">
                <a16:creationId xmlns:a16="http://schemas.microsoft.com/office/drawing/2014/main" id="{ED3D5A5F-E23C-4EEA-8FD5-37EC8360A1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718" y="1697741"/>
            <a:ext cx="486083" cy="291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4" name="Textfeld 113">
            <a:extLst>
              <a:ext uri="{FF2B5EF4-FFF2-40B4-BE49-F238E27FC236}">
                <a16:creationId xmlns:a16="http://schemas.microsoft.com/office/drawing/2014/main" id="{9B58AC98-6B2B-40CF-85E2-D8E6E6A8D289}"/>
              </a:ext>
            </a:extLst>
          </p:cNvPr>
          <p:cNvSpPr txBox="1"/>
          <p:nvPr/>
        </p:nvSpPr>
        <p:spPr>
          <a:xfrm>
            <a:off x="6508718" y="1491222"/>
            <a:ext cx="487681" cy="28310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24.02.</a:t>
            </a:r>
            <a:endParaRPr lang="de-DE" sz="1400" b="1" dirty="0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4BCD547B-BCDC-479F-83AE-427B2DCFCB95}"/>
              </a:ext>
            </a:extLst>
          </p:cNvPr>
          <p:cNvSpPr txBox="1"/>
          <p:nvPr/>
        </p:nvSpPr>
        <p:spPr>
          <a:xfrm>
            <a:off x="4683350" y="3011199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19.02.</a:t>
            </a:r>
            <a:endParaRPr lang="de-DE" sz="1400" b="1" dirty="0"/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BC9E0F41-8D75-4B11-8249-157EC865E758}"/>
              </a:ext>
            </a:extLst>
          </p:cNvPr>
          <p:cNvSpPr txBox="1"/>
          <p:nvPr/>
        </p:nvSpPr>
        <p:spPr>
          <a:xfrm>
            <a:off x="5482354" y="2538176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21.02.</a:t>
            </a:r>
            <a:endParaRPr lang="de-DE" sz="1400" b="1" dirty="0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26367F5B-CD50-4992-A55B-2B2FDE9ADF49}"/>
              </a:ext>
            </a:extLst>
          </p:cNvPr>
          <p:cNvSpPr txBox="1"/>
          <p:nvPr/>
        </p:nvSpPr>
        <p:spPr>
          <a:xfrm>
            <a:off x="6221125" y="982416"/>
            <a:ext cx="148530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200" b="1" dirty="0"/>
              <a:t>24.02.	 24.02.	  25.02.</a:t>
            </a:r>
            <a:endParaRPr lang="de-DE" sz="1400" b="1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975D4F7C-8733-481C-8914-351488A02877}"/>
              </a:ext>
            </a:extLst>
          </p:cNvPr>
          <p:cNvSpPr txBox="1"/>
          <p:nvPr/>
        </p:nvSpPr>
        <p:spPr>
          <a:xfrm>
            <a:off x="8116361" y="1002689"/>
            <a:ext cx="94958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200" b="1" dirty="0"/>
              <a:t>28.02.  01.03.</a:t>
            </a:r>
            <a:endParaRPr lang="de-DE" sz="1400" b="1" dirty="0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1160D334-4B74-4542-907C-1953CAF6DA83}"/>
              </a:ext>
            </a:extLst>
          </p:cNvPr>
          <p:cNvSpPr txBox="1"/>
          <p:nvPr/>
        </p:nvSpPr>
        <p:spPr>
          <a:xfrm>
            <a:off x="6494153" y="3534265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24.02.</a:t>
            </a:r>
            <a:endParaRPr lang="de-DE" sz="1400" b="1" dirty="0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021BD936-83E7-4D73-9A61-33E08987C1F3}"/>
              </a:ext>
            </a:extLst>
          </p:cNvPr>
          <p:cNvSpPr txBox="1"/>
          <p:nvPr/>
        </p:nvSpPr>
        <p:spPr>
          <a:xfrm>
            <a:off x="7549581" y="4026798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26.02.</a:t>
            </a:r>
            <a:endParaRPr lang="de-DE" sz="1400" b="1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6E991E7-DDA7-48E2-8225-E0DEA510674B}"/>
              </a:ext>
            </a:extLst>
          </p:cNvPr>
          <p:cNvSpPr txBox="1"/>
          <p:nvPr/>
        </p:nvSpPr>
        <p:spPr>
          <a:xfrm>
            <a:off x="8380790" y="4584816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28.02.</a:t>
            </a:r>
            <a:endParaRPr lang="de-DE" sz="1400" b="1" dirty="0"/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75218114-4D38-4EFB-92C3-FD4980CC1DCD}"/>
              </a:ext>
            </a:extLst>
          </p:cNvPr>
          <p:cNvSpPr txBox="1"/>
          <p:nvPr/>
        </p:nvSpPr>
        <p:spPr>
          <a:xfrm>
            <a:off x="8393883" y="3562046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28.02.</a:t>
            </a:r>
            <a:endParaRPr lang="de-DE" sz="1400" b="1" dirty="0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B1C0211D-1D27-4F5F-A220-4DDC805E05A5}"/>
              </a:ext>
            </a:extLst>
          </p:cNvPr>
          <p:cNvSpPr txBox="1"/>
          <p:nvPr/>
        </p:nvSpPr>
        <p:spPr>
          <a:xfrm>
            <a:off x="9191212" y="3540887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05.03.</a:t>
            </a:r>
            <a:endParaRPr lang="de-DE" sz="1400" b="1" dirty="0"/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5CA432FD-973D-4BA9-995A-019A17143EAD}"/>
              </a:ext>
            </a:extLst>
          </p:cNvPr>
          <p:cNvSpPr txBox="1"/>
          <p:nvPr/>
        </p:nvSpPr>
        <p:spPr>
          <a:xfrm>
            <a:off x="4709677" y="5048652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19.02.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06247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351E78F-C13E-49C5-9318-AA1FBD52F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099" y="3240660"/>
            <a:ext cx="5591175" cy="3549131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29.03.2021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793548" y="6567903"/>
            <a:ext cx="36624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29.03.2022, Datenstand 27.03.2022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D02A644-D5B9-4974-ADD6-6ECE3428630F}"/>
              </a:ext>
            </a:extLst>
          </p:cNvPr>
          <p:cNvSpPr txBox="1"/>
          <p:nvPr/>
        </p:nvSpPr>
        <p:spPr>
          <a:xfrm>
            <a:off x="345261" y="4937932"/>
            <a:ext cx="5417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Todesfälle </a:t>
            </a:r>
            <a:r>
              <a:rPr lang="de-DE" dirty="0" err="1"/>
              <a:t>Americas</a:t>
            </a:r>
            <a:r>
              <a:rPr lang="de-DE" dirty="0"/>
              <a:t>: </a:t>
            </a:r>
            <a:r>
              <a:rPr lang="de-DE" dirty="0" err="1"/>
              <a:t>Definintionsänderung</a:t>
            </a:r>
            <a:r>
              <a:rPr lang="de-DE" dirty="0"/>
              <a:t> in Chile and in einem Bundesstaat der USA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de-DE" dirty="0"/>
              <a:t>Todesfälle South-East Asia:</a:t>
            </a:r>
          </a:p>
          <a:p>
            <a:r>
              <a:rPr lang="de-DE" dirty="0"/>
              <a:t>In Indien retrospektive Anpassung in manchen Bundesstaaten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BE28C4E-6E3E-436C-B403-651830821666}"/>
              </a:ext>
            </a:extLst>
          </p:cNvPr>
          <p:cNvSpPr/>
          <p:nvPr/>
        </p:nvSpPr>
        <p:spPr>
          <a:xfrm>
            <a:off x="8095245" y="3429000"/>
            <a:ext cx="845556" cy="3032933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3B14B94-35B5-43D8-8F92-BDE1F0B92377}"/>
              </a:ext>
            </a:extLst>
          </p:cNvPr>
          <p:cNvSpPr/>
          <p:nvPr/>
        </p:nvSpPr>
        <p:spPr>
          <a:xfrm>
            <a:off x="10444745" y="3429000"/>
            <a:ext cx="845556" cy="3032933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1C2D39-55CE-4636-AEDA-12B04BE0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4115"/>
            <a:ext cx="6405046" cy="391313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6601753" y="1043300"/>
            <a:ext cx="5504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CAVE vielerorts geänderte Teststrategien</a:t>
            </a:r>
          </a:p>
          <a:p>
            <a:r>
              <a:rPr lang="de-DE" dirty="0"/>
              <a:t>	z.B. Spanien testet seit 28.03.2022 nur noch 	Risikogruppen</a:t>
            </a:r>
          </a:p>
        </p:txBody>
      </p:sp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94BE0DBE-0F06-495F-951A-775648604150}"/>
              </a:ext>
            </a:extLst>
          </p:cNvPr>
          <p:cNvSpPr txBox="1"/>
          <p:nvPr/>
        </p:nvSpPr>
        <p:spPr>
          <a:xfrm>
            <a:off x="768975" y="6561203"/>
            <a:ext cx="2727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</a:t>
            </a:r>
            <a:r>
              <a:rPr lang="de-DE" sz="1200" i="1" dirty="0">
                <a:solidFill>
                  <a:prstClr val="black"/>
                </a:solidFill>
                <a:hlinkClick r:id="rId3"/>
              </a:rPr>
              <a:t>OWID</a:t>
            </a:r>
            <a:endParaRPr lang="de-DE" sz="1200" i="1" dirty="0">
              <a:solidFill>
                <a:prstClr val="black"/>
              </a:solidFill>
            </a:endParaRP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05332A10-9ACB-4082-A49A-45A21A91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" y="103243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in Nachbarländern</a:t>
            </a:r>
            <a:endParaRPr lang="de-BE" sz="3733" u="sng" dirty="0">
              <a:latin typeface="Scala Sans OT" panose="020B0504030101020104" pitchFamily="34" charset="0"/>
            </a:endParaRPr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45C69711-57A1-42B6-A98C-1A50CB88F4B6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47734C1-7F12-4F2E-A67C-3929A45BFD4B}"/>
              </a:ext>
            </a:extLst>
          </p:cNvPr>
          <p:cNvSpPr txBox="1"/>
          <p:nvPr/>
        </p:nvSpPr>
        <p:spPr>
          <a:xfrm>
            <a:off x="10697468" y="1789042"/>
            <a:ext cx="1610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70% der dänischen Bevölkerung (zw. 18-72 J.)</a:t>
            </a:r>
          </a:p>
          <a:p>
            <a:r>
              <a:rPr lang="de-DE" dirty="0"/>
              <a:t>seit Nov.2021 infiziert.</a:t>
            </a:r>
          </a:p>
          <a:p>
            <a:r>
              <a:rPr lang="de-DE" dirty="0"/>
              <a:t>Quelle: </a:t>
            </a:r>
            <a:r>
              <a:rPr lang="de-DE" dirty="0">
                <a:hlinkClick r:id="rId4"/>
              </a:rPr>
              <a:t>SSI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A453FC3-315C-4420-A520-4822DBB7B792}"/>
              </a:ext>
            </a:extLst>
          </p:cNvPr>
          <p:cNvGrpSpPr/>
          <p:nvPr/>
        </p:nvGrpSpPr>
        <p:grpSpPr>
          <a:xfrm>
            <a:off x="814387" y="809625"/>
            <a:ext cx="9383151" cy="5510212"/>
            <a:chOff x="814387" y="809625"/>
            <a:chExt cx="9383151" cy="551021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2C355DB-33F5-41A5-9775-F8F1181F5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387" y="809625"/>
              <a:ext cx="9383151" cy="5510212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F0FE909C-836C-4288-BF08-7D6699427323}"/>
                </a:ext>
              </a:extLst>
            </p:cNvPr>
            <p:cNvSpPr txBox="1"/>
            <p:nvPr/>
          </p:nvSpPr>
          <p:spPr>
            <a:xfrm>
              <a:off x="2374313" y="1250612"/>
              <a:ext cx="43879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						      KW10	</a:t>
              </a:r>
            </a:p>
            <a:p>
              <a:r>
                <a:rPr lang="de-DE" sz="1600" dirty="0"/>
                <a:t>BA.2 Dominanz:      KW3         KW9      44%        KW7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755744D-1D39-4003-B1E0-3FEEBF9C528E}"/>
                </a:ext>
              </a:extLst>
            </p:cNvPr>
            <p:cNvSpPr/>
            <p:nvPr/>
          </p:nvSpPr>
          <p:spPr>
            <a:xfrm>
              <a:off x="2374313" y="1250612"/>
              <a:ext cx="4807537" cy="76868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182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77E009-9723-4B41-9802-BCC6B920A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411" y="1169235"/>
            <a:ext cx="5397322" cy="56007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05057B05-94C2-4A66-B7CE-02485D621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23" y="1325657"/>
            <a:ext cx="5150179" cy="52878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8923540" y="630573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29.03.2022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66363-970C-44BE-9E5C-BC82367C3FF4}"/>
              </a:ext>
            </a:extLst>
          </p:cNvPr>
          <p:cNvSpPr txBox="1"/>
          <p:nvPr/>
        </p:nvSpPr>
        <p:spPr>
          <a:xfrm>
            <a:off x="2908813" y="639964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22.03.2022</a:t>
            </a: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7941A9A-D1F5-4896-822B-13DBB4767A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23003"/>
            <a:ext cx="6923264" cy="484216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4BE0DBE-0F06-495F-951A-775648604150}"/>
              </a:ext>
            </a:extLst>
          </p:cNvPr>
          <p:cNvSpPr txBox="1"/>
          <p:nvPr/>
        </p:nvSpPr>
        <p:spPr>
          <a:xfrm>
            <a:off x="588918" y="6434997"/>
            <a:ext cx="60023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</a:t>
            </a:r>
            <a:r>
              <a:rPr lang="de-DE" sz="1200" i="1" dirty="0">
                <a:solidFill>
                  <a:prstClr val="black"/>
                </a:solidFill>
                <a:hlinkClick r:id="rId4"/>
              </a:rPr>
              <a:t>UK HSA Technical Briefing </a:t>
            </a:r>
            <a:r>
              <a:rPr lang="de-DE" sz="1200" i="1" dirty="0">
                <a:solidFill>
                  <a:prstClr val="black"/>
                </a:solidFill>
              </a:rPr>
              <a:t>25.03.2022, 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29.03.2022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05332A10-9ACB-4082-A49A-45A21A91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" y="103243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Update: SARS-CoV-2-Varianten Rekombination</a:t>
            </a:r>
            <a:endParaRPr lang="de-BE" sz="3733" u="sng" dirty="0">
              <a:latin typeface="Scala Sans OT" panose="020B0504030101020104" pitchFamily="34" charset="0"/>
            </a:endParaRPr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45C69711-57A1-42B6-A98C-1A50CB88F4B6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5F924BF-FED3-4CD3-BC83-C8FE28315AF0}"/>
              </a:ext>
            </a:extLst>
          </p:cNvPr>
          <p:cNvSpPr txBox="1"/>
          <p:nvPr/>
        </p:nvSpPr>
        <p:spPr>
          <a:xfrm>
            <a:off x="7050758" y="1342149"/>
            <a:ext cx="514124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/>
              <a:t>Vorkommen in Europa: bisher berichtet aus Dänemark, Frankreich, Finnland, Deutschland, Norwegen, Vereinigtes Königreich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UK: Zunahme und bereits „</a:t>
            </a:r>
            <a:r>
              <a:rPr lang="de-DE" sz="2000" b="1" dirty="0" err="1"/>
              <a:t>community</a:t>
            </a:r>
            <a:r>
              <a:rPr lang="de-DE" sz="2000" b="1" dirty="0"/>
              <a:t> </a:t>
            </a:r>
            <a:r>
              <a:rPr lang="de-DE" sz="2000" b="1" dirty="0" err="1"/>
              <a:t>transmission</a:t>
            </a:r>
            <a:r>
              <a:rPr lang="de-DE" sz="2000" b="1" dirty="0"/>
              <a:t>“ der XE-Fälle</a:t>
            </a:r>
            <a:r>
              <a:rPr lang="de-DE" sz="2000" dirty="0"/>
              <a:t> (763 Fälle in UK, 22.03.22)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/>
              <a:t>Geschätzt </a:t>
            </a:r>
            <a:r>
              <a:rPr lang="de-DE" sz="2000" b="1" dirty="0"/>
              <a:t>leicht erhöhte Wachstumsrate von XE um ca. 10%</a:t>
            </a:r>
            <a:r>
              <a:rPr lang="de-DE" sz="2000" dirty="0"/>
              <a:t> im Vergleich zu BA.2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Bislang keine erhöhte Pathogenität oder Virulenz von XE</a:t>
            </a:r>
            <a:r>
              <a:rPr lang="de-DE" sz="2000" dirty="0"/>
              <a:t> beobachtet.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/>
              <a:t>XE gehört weiterhin zu Omikron</a:t>
            </a:r>
          </a:p>
          <a:p>
            <a:pPr lvl="0"/>
            <a:endParaRPr lang="de-DE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lvl="0"/>
            <a:r>
              <a:rPr lang="de-DE" sz="2000" b="1" dirty="0"/>
              <a:t>ECDC stuft XD und XF und WHO stuft XD </a:t>
            </a:r>
            <a:r>
              <a:rPr lang="de-DE" sz="2000" dirty="0"/>
              <a:t>als </a:t>
            </a:r>
            <a:r>
              <a:rPr lang="de-DE" sz="2000" b="1" dirty="0"/>
              <a:t>„</a:t>
            </a:r>
            <a:r>
              <a:rPr lang="de-DE" sz="2000" b="1" dirty="0" err="1"/>
              <a:t>Variants</a:t>
            </a:r>
            <a:r>
              <a:rPr lang="de-DE" sz="2000" b="1" dirty="0"/>
              <a:t> </a:t>
            </a:r>
            <a:r>
              <a:rPr lang="de-DE" sz="2000" b="1" dirty="0" err="1"/>
              <a:t>under</a:t>
            </a:r>
            <a:r>
              <a:rPr lang="de-DE" sz="2000" b="1" dirty="0"/>
              <a:t> Monitoring“</a:t>
            </a:r>
            <a:r>
              <a:rPr lang="de-DE" sz="2000" dirty="0"/>
              <a:t> ein.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96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5" y="3109240"/>
            <a:ext cx="1000610" cy="639520"/>
          </a:xfrm>
        </p:spPr>
        <p:txBody>
          <a:bodyPr/>
          <a:lstStyle/>
          <a:p>
            <a:r>
              <a:rPr lang="de-DE" sz="2400" dirty="0"/>
              <a:t>Backup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30BCA5A1-C394-4AF0-8ECB-283DE309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28" y="340183"/>
            <a:ext cx="8774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2400" b="1" i="0" u="none" strike="noStrike" cap="none" normalizeH="0" baseline="0" dirty="0">
                <a:ln>
                  <a:noFill/>
                </a:ln>
                <a:solidFill>
                  <a:srgbClr val="045AA6"/>
                </a:solidFill>
                <a:effectLst/>
                <a:latin typeface="Scala Sans OT" panose="020B0504030101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 </a:t>
            </a:r>
            <a:r>
              <a:rPr lang="en-US" altLang="de-DE" sz="2400" b="1" dirty="0" err="1">
                <a:solidFill>
                  <a:srgbClr val="045AA6"/>
                </a:solidFill>
                <a:latin typeface="Scala Sans OT" panose="020B0504030101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de-DE" sz="2400" b="1" i="0" u="none" strike="noStrike" cap="none" normalizeH="0" baseline="0" dirty="0" err="1">
                <a:ln>
                  <a:noFill/>
                </a:ln>
                <a:solidFill>
                  <a:srgbClr val="045AA6"/>
                </a:solidFill>
                <a:effectLst/>
                <a:latin typeface="Scala Sans OT" panose="020B0504030101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ospitalisierung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rgbClr val="045AA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Grafik 39">
            <a:extLst>
              <a:ext uri="{FF2B5EF4-FFF2-40B4-BE49-F238E27FC236}">
                <a16:creationId xmlns:a16="http://schemas.microsoft.com/office/drawing/2014/main" id="{A9BF0B4F-D595-41F6-9300-E32BA212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46" y="1223665"/>
            <a:ext cx="7236965" cy="46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586738E-1811-43B1-8CAF-B6A7826B6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092" y="61516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 HSA: </a:t>
            </a:r>
            <a:r>
              <a: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https://assets.publishing.service.gov.uk/government/uploads/system/uploads/attachment_data/file/1062976/Weekly_Flu_and_COVID-19_report_w12.pdf</a:t>
            </a:r>
            <a:endParaRPr kumimoji="0" lang="en-US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5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34721206-D7CE-409C-9981-9F1C0497F80D}"/>
              </a:ext>
            </a:extLst>
          </p:cNvPr>
          <p:cNvSpPr txBox="1"/>
          <p:nvPr/>
        </p:nvSpPr>
        <p:spPr>
          <a:xfrm>
            <a:off x="10221199" y="6428856"/>
            <a:ext cx="2727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</a:t>
            </a:r>
            <a:r>
              <a:rPr lang="de-DE" sz="1200" i="1" dirty="0">
                <a:solidFill>
                  <a:prstClr val="black"/>
                </a:solidFill>
                <a:hlinkClick r:id="rId3"/>
              </a:rPr>
              <a:t>OWID</a:t>
            </a:r>
            <a:endParaRPr lang="de-DE" sz="1200" i="1" dirty="0">
              <a:solidFill>
                <a:prstClr val="black"/>
              </a:solidFill>
            </a:endParaRP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Deeskalation der COVID-19-Maßnahmen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26" name="Gerade Verbindung 7">
            <a:extLst>
              <a:ext uri="{FF2B5EF4-FFF2-40B4-BE49-F238E27FC236}">
                <a16:creationId xmlns:a16="http://schemas.microsoft.com/office/drawing/2014/main" id="{794DEC2E-DED2-472D-BE61-3A38120C0473}"/>
              </a:ext>
            </a:extLst>
          </p:cNvPr>
          <p:cNvCxnSpPr>
            <a:cxnSpLocks/>
          </p:cNvCxnSpPr>
          <p:nvPr/>
        </p:nvCxnSpPr>
        <p:spPr>
          <a:xfrm>
            <a:off x="-45719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6BD398A7-270D-446C-897A-8B2950143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03" y="886080"/>
            <a:ext cx="89630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5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94BE0DBE-0F06-495F-951A-775648604150}"/>
              </a:ext>
            </a:extLst>
          </p:cNvPr>
          <p:cNvSpPr txBox="1"/>
          <p:nvPr/>
        </p:nvSpPr>
        <p:spPr>
          <a:xfrm>
            <a:off x="727887" y="6561203"/>
            <a:ext cx="2727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</a:t>
            </a:r>
            <a:r>
              <a:rPr lang="de-DE" sz="1200" i="1" dirty="0">
                <a:solidFill>
                  <a:prstClr val="black"/>
                </a:solidFill>
                <a:hlinkClick r:id="rId3"/>
              </a:rPr>
              <a:t>OWID</a:t>
            </a:r>
            <a:endParaRPr lang="de-DE" sz="1200" i="1" dirty="0">
              <a:solidFill>
                <a:prstClr val="black"/>
              </a:solidFill>
            </a:endParaRP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05332A10-9ACB-4082-A49A-45A21A91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" y="103243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in Nachbarländern</a:t>
            </a:r>
            <a:endParaRPr lang="de-BE" sz="3733" u="sng" dirty="0">
              <a:latin typeface="Scala Sans OT" panose="020B0504030101020104" pitchFamily="34" charset="0"/>
            </a:endParaRPr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45C69711-57A1-42B6-A98C-1A50CB88F4B6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E8D019C-A34B-4BFF-B72B-D755202E4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742763"/>
            <a:ext cx="9648825" cy="55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12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Microsoft Office PowerPoint</Application>
  <PresentationFormat>Breitbild</PresentationFormat>
  <Paragraphs>232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ＭＳ 明朝</vt:lpstr>
      <vt:lpstr>Scala Sans OT</vt:lpstr>
      <vt:lpstr>Times New Roman</vt:lpstr>
      <vt:lpstr>Wingdings</vt:lpstr>
      <vt:lpstr>1_Office-Design</vt:lpstr>
      <vt:lpstr>Top 10 Länder nach Anzahl neuer COVID-19-Fälle</vt:lpstr>
      <vt:lpstr>WHO epidemiological update, 29.03.2021</vt:lpstr>
      <vt:lpstr>COVID-19 in Nachbarländern</vt:lpstr>
      <vt:lpstr>7-Tages-Inzidenz pro 100.000 Einwohner in Europa</vt:lpstr>
      <vt:lpstr>WHO Update: SARS-CoV-2-Varianten Rekombination</vt:lpstr>
      <vt:lpstr>Backup</vt:lpstr>
      <vt:lpstr>PowerPoint-Präsentation</vt:lpstr>
      <vt:lpstr>Deeskalation der COVID-19-Maßnahmen</vt:lpstr>
      <vt:lpstr>COVID-19 in Nachbarländern</vt:lpstr>
      <vt:lpstr>COVID-19 in Chile und Indien</vt:lpstr>
      <vt:lpstr>Deeskalation der COVID-19-Maßnahmen in Europa vorgestellt am 25.02.2022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Rohde, Anna</cp:lastModifiedBy>
  <cp:revision>687</cp:revision>
  <dcterms:created xsi:type="dcterms:W3CDTF">2015-11-02T12:29:13Z</dcterms:created>
  <dcterms:modified xsi:type="dcterms:W3CDTF">2022-03-31T15:05:05Z</dcterms:modified>
</cp:coreProperties>
</file>