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816" r:id="rId3"/>
    <p:sldId id="813" r:id="rId4"/>
    <p:sldId id="912" r:id="rId5"/>
    <p:sldId id="818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444" autoAdjust="0"/>
  </p:normalViewPr>
  <p:slideViewPr>
    <p:cSldViewPr snapToGrid="0" snapToObjects="1">
      <p:cViewPr varScale="1">
        <p:scale>
          <a:sx n="144" d="100"/>
          <a:sy n="144" d="100"/>
        </p:scale>
        <p:origin x="40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3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F76C-C41E-4EE4-B2CF-B9F4F354C6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E10-1520-4137-9AE7-BAFAB1BC74DF}" type="datetime1">
              <a:rPr lang="de-DE" smtClean="0"/>
              <a:t>30.03.2022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B83C-0A25-4A31-9A82-EAF835F84F9D}" type="datetime1">
              <a:rPr lang="de-DE" smtClean="0"/>
              <a:t>30.03.2022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AC875-394E-43DA-994A-77208007B0D9}" type="datetime1">
              <a:rPr lang="de-DE" smtClean="0"/>
              <a:t>30.03.2022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0B46D-BD35-42B2-BE40-A7453BFB7F78}" type="datetime1">
              <a:rPr lang="de-DE" smtClean="0"/>
              <a:t>30.03.2022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9B3-7493-4B5F-98F0-61D9A3FCF9CA}" type="datetime1">
              <a:rPr lang="de-DE" smtClean="0"/>
              <a:t>30.03.2022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706F-319E-43A4-B3F0-C8DF7D9FC9F5}" type="datetime1">
              <a:rPr lang="de-DE" smtClean="0"/>
              <a:t>30.03.2022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B944-2DE8-476E-810A-25738CECE679}" type="datetime1">
              <a:rPr lang="de-DE" smtClean="0"/>
              <a:t>30.03.2022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16F-F362-4FDF-BBF4-0A8B8F4891D1}" type="datetime1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2E4-D3E3-49E0-B0CE-41FF06E667D6}" type="datetime1">
              <a:rPr lang="de-DE" smtClean="0"/>
              <a:t>30.03.2022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79750BC9-D9C9-4046-9ED9-CA5E5937A22D}" type="datetime1">
              <a:rPr lang="de-DE" smtClean="0"/>
              <a:t>30.03.2022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16.03.2022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DBDF-05DD-4513-8E17-F3D548F711E5}" type="datetime1">
              <a:rPr lang="de-DE" smtClean="0"/>
              <a:t>30.03.2022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816FA8E-F86F-43BA-8753-1CBAE652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541" y="664628"/>
            <a:ext cx="4861511" cy="2127345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7903-7284-4EF8-9250-A058C48180F4}" type="datetime1">
              <a:rPr lang="de-DE" smtClean="0"/>
              <a:t>30.03.2022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Stichprobe - Genomsequenzierung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FE44B38-E30A-401C-8DD0-0F712CCA3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35866"/>
            <a:ext cx="4413520" cy="32095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2A79AD3-D461-4151-9DA1-D35EDB327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961" y="2661670"/>
            <a:ext cx="3406213" cy="24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5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1767DED-B476-491D-8A72-D279E57D7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028" y="1258862"/>
            <a:ext cx="7983646" cy="3244635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62BF7-7E01-427A-B468-A8FB934B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30.03.2022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872C44-868F-49B2-9909-04913460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BD8475-E54A-4CB8-BE7B-6793B580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IfSG-Daten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4A45B37-A891-4212-8187-4DA96F754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82139"/>
              </p:ext>
            </p:extLst>
          </p:nvPr>
        </p:nvGraphicFramePr>
        <p:xfrm>
          <a:off x="2173787" y="877091"/>
          <a:ext cx="5472515" cy="3813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500">
                  <a:extLst>
                    <a:ext uri="{9D8B030D-6E8A-4147-A177-3AD203B41FA5}">
                      <a16:colId xmlns:a16="http://schemas.microsoft.com/office/drawing/2014/main" val="899183220"/>
                    </a:ext>
                  </a:extLst>
                </a:gridCol>
                <a:gridCol w="399937">
                  <a:extLst>
                    <a:ext uri="{9D8B030D-6E8A-4147-A177-3AD203B41FA5}">
                      <a16:colId xmlns:a16="http://schemas.microsoft.com/office/drawing/2014/main" val="3812336329"/>
                    </a:ext>
                  </a:extLst>
                </a:gridCol>
                <a:gridCol w="403211">
                  <a:extLst>
                    <a:ext uri="{9D8B030D-6E8A-4147-A177-3AD203B41FA5}">
                      <a16:colId xmlns:a16="http://schemas.microsoft.com/office/drawing/2014/main" val="3213769348"/>
                    </a:ext>
                  </a:extLst>
                </a:gridCol>
                <a:gridCol w="402116">
                  <a:extLst>
                    <a:ext uri="{9D8B030D-6E8A-4147-A177-3AD203B41FA5}">
                      <a16:colId xmlns:a16="http://schemas.microsoft.com/office/drawing/2014/main" val="2642773695"/>
                    </a:ext>
                  </a:extLst>
                </a:gridCol>
                <a:gridCol w="383544">
                  <a:extLst>
                    <a:ext uri="{9D8B030D-6E8A-4147-A177-3AD203B41FA5}">
                      <a16:colId xmlns:a16="http://schemas.microsoft.com/office/drawing/2014/main" val="568914345"/>
                    </a:ext>
                  </a:extLst>
                </a:gridCol>
                <a:gridCol w="421787">
                  <a:extLst>
                    <a:ext uri="{9D8B030D-6E8A-4147-A177-3AD203B41FA5}">
                      <a16:colId xmlns:a16="http://schemas.microsoft.com/office/drawing/2014/main" val="788012708"/>
                    </a:ext>
                  </a:extLst>
                </a:gridCol>
                <a:gridCol w="409766">
                  <a:extLst>
                    <a:ext uri="{9D8B030D-6E8A-4147-A177-3AD203B41FA5}">
                      <a16:colId xmlns:a16="http://schemas.microsoft.com/office/drawing/2014/main" val="2540519548"/>
                    </a:ext>
                  </a:extLst>
                </a:gridCol>
                <a:gridCol w="464408">
                  <a:extLst>
                    <a:ext uri="{9D8B030D-6E8A-4147-A177-3AD203B41FA5}">
                      <a16:colId xmlns:a16="http://schemas.microsoft.com/office/drawing/2014/main" val="4207932885"/>
                    </a:ext>
                  </a:extLst>
                </a:gridCol>
                <a:gridCol w="329998">
                  <a:extLst>
                    <a:ext uri="{9D8B030D-6E8A-4147-A177-3AD203B41FA5}">
                      <a16:colId xmlns:a16="http://schemas.microsoft.com/office/drawing/2014/main" val="800675703"/>
                    </a:ext>
                  </a:extLst>
                </a:gridCol>
                <a:gridCol w="77769">
                  <a:extLst>
                    <a:ext uri="{9D8B030D-6E8A-4147-A177-3AD203B41FA5}">
                      <a16:colId xmlns:a16="http://schemas.microsoft.com/office/drawing/2014/main" val="427863820"/>
                    </a:ext>
                  </a:extLst>
                </a:gridCol>
                <a:gridCol w="570404">
                  <a:extLst>
                    <a:ext uri="{9D8B030D-6E8A-4147-A177-3AD203B41FA5}">
                      <a16:colId xmlns:a16="http://schemas.microsoft.com/office/drawing/2014/main" val="1276505284"/>
                    </a:ext>
                  </a:extLst>
                </a:gridCol>
                <a:gridCol w="484075">
                  <a:extLst>
                    <a:ext uri="{9D8B030D-6E8A-4147-A177-3AD203B41FA5}">
                      <a16:colId xmlns:a16="http://schemas.microsoft.com/office/drawing/2014/main" val="2303177028"/>
                    </a:ext>
                  </a:extLst>
                </a:gridCol>
              </a:tblGrid>
              <a:tr h="285801">
                <a:tc>
                  <a:txBody>
                    <a:bodyPr/>
                    <a:lstStyle/>
                    <a:p>
                      <a:r>
                        <a:rPr lang="de-DE" sz="900">
                          <a:effectLst/>
                        </a:rPr>
                        <a:t>Bundesland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Alpha 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(B.1.1.7)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Beta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 (B.1.351)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Gamma </a:t>
                      </a:r>
                      <a:br>
                        <a:rPr lang="de-DE" sz="1100">
                          <a:effectLst/>
                        </a:rPr>
                      </a:br>
                      <a:r>
                        <a:rPr lang="de-DE" sz="1100">
                          <a:effectLst/>
                        </a:rPr>
                        <a:t>(P.1)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Delta 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(B.1.617.2)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Omikron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(B.1.1.529)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2294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 dirty="0">
                          <a:effectLst/>
                        </a:rPr>
                        <a:t>Anteil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 dirty="0">
                          <a:effectLst/>
                        </a:rPr>
                        <a:t>Anzahl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 dirty="0">
                          <a:effectLst/>
                        </a:rPr>
                        <a:t>Anteil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</a:rPr>
                        <a:t>Anzahl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</a:rPr>
                        <a:t>Anteil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</a:rPr>
                        <a:t>Anzahl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</a:rPr>
                        <a:t>Anteil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</a:rPr>
                        <a:t>Anzahl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</a:rPr>
                        <a:t>Anteil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800">
                          <a:effectLst/>
                        </a:rPr>
                        <a:t>Anzahl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2424451865"/>
                  </a:ext>
                </a:extLst>
              </a:tr>
              <a:tr h="28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Baden-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Württemberg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0,5%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7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0,5%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98,7%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1.286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4159518689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Bayern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1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0,1%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19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99,9%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24.097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2022563951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Berlin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1,2%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98,2%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167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1848715381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Brandenburg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1,1%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4,6%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89,7%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78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850718972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Bremen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100,0%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25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1377699217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Hamburg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2,4%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97,6%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81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1229844678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Hessen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99,9%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838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1689175962"/>
                  </a:ext>
                </a:extLst>
              </a:tr>
              <a:tr h="28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Mecklenburg-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Vorpommern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0,0%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100,0%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3.027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1940998199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Niedersachsen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7,4%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8,5%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8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81,9%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77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2533877097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Nordrhein-Westfalen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0,3%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20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99,4%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7.844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94305934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Rheinland-Pfalz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0,2%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1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97,8%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406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1934654240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Saarland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100,0%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1115674902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Sachsen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0,2%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25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99,8%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13.720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544863117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Sachsen-Anhalt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98,7%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78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3352281371"/>
                  </a:ext>
                </a:extLst>
              </a:tr>
              <a:tr h="28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Schleswig-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Holstein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1,5%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86,2%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56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2326127572"/>
                  </a:ext>
                </a:extLst>
              </a:tr>
              <a:tr h="138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Thüringen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1,0%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</a:rPr>
                        <a:t>99,0%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</a:rPr>
                        <a:t>95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1095658075"/>
                  </a:ext>
                </a:extLst>
              </a:tr>
              <a:tr h="13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Gesamt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0,0%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23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0%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1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0%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8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0,2%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87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99,7%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 dirty="0">
                          <a:effectLst/>
                        </a:rPr>
                        <a:t>51.890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9" marR="52369" marT="0" marB="0" anchor="ctr"/>
                </a:tc>
                <a:extLst>
                  <a:ext uri="{0D108BD9-81ED-4DB2-BD59-A6C34878D82A}">
                    <a16:rowId xmlns:a16="http://schemas.microsoft.com/office/drawing/2014/main" val="192551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9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3213" y="232159"/>
            <a:ext cx="7983646" cy="290849"/>
          </a:xfrm>
        </p:spPr>
        <p:txBody>
          <a:bodyPr/>
          <a:lstStyle/>
          <a:p>
            <a:r>
              <a:rPr lang="de-DE" sz="2100" dirty="0"/>
              <a:t>Summary: SARS-CoV-2 </a:t>
            </a:r>
            <a:r>
              <a:rPr lang="de-DE" sz="2100" dirty="0" err="1"/>
              <a:t>recombination</a:t>
            </a:r>
            <a:r>
              <a:rPr lang="de-DE" sz="2100" dirty="0"/>
              <a:t> in Germany</a:t>
            </a:r>
          </a:p>
        </p:txBody>
      </p:sp>
      <p:sp>
        <p:nvSpPr>
          <p:cNvPr id="20" name="Rechteck 16">
            <a:extLst>
              <a:ext uri="{FF2B5EF4-FFF2-40B4-BE49-F238E27FC236}">
                <a16:creationId xmlns:a16="http://schemas.microsoft.com/office/drawing/2014/main" id="{4F06E40A-DFA4-4970-9D1A-66F27714B322}"/>
              </a:ext>
            </a:extLst>
          </p:cNvPr>
          <p:cNvSpPr/>
          <p:nvPr/>
        </p:nvSpPr>
        <p:spPr>
          <a:xfrm>
            <a:off x="1709160" y="1853286"/>
            <a:ext cx="2192210" cy="102870"/>
          </a:xfrm>
          <a:prstGeom prst="rect">
            <a:avLst/>
          </a:prstGeom>
          <a:solidFill>
            <a:srgbClr val="DFEF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1" name="Rechteck 2">
            <a:extLst>
              <a:ext uri="{FF2B5EF4-FFF2-40B4-BE49-F238E27FC236}">
                <a16:creationId xmlns:a16="http://schemas.microsoft.com/office/drawing/2014/main" id="{26B8BBE7-7253-4DA9-BD96-2B6B7FBE5758}"/>
              </a:ext>
            </a:extLst>
          </p:cNvPr>
          <p:cNvSpPr/>
          <p:nvPr/>
        </p:nvSpPr>
        <p:spPr>
          <a:xfrm>
            <a:off x="3909789" y="1853286"/>
            <a:ext cx="25717" cy="1028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2" name="Rechteck 17">
            <a:extLst>
              <a:ext uri="{FF2B5EF4-FFF2-40B4-BE49-F238E27FC236}">
                <a16:creationId xmlns:a16="http://schemas.microsoft.com/office/drawing/2014/main" id="{7B2A2B38-71FB-45DE-ABF2-DE93A97E0000}"/>
              </a:ext>
            </a:extLst>
          </p:cNvPr>
          <p:cNvSpPr/>
          <p:nvPr/>
        </p:nvSpPr>
        <p:spPr>
          <a:xfrm>
            <a:off x="3943926" y="1853286"/>
            <a:ext cx="327458" cy="1028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3" name="Rechteck 18">
            <a:extLst>
              <a:ext uri="{FF2B5EF4-FFF2-40B4-BE49-F238E27FC236}">
                <a16:creationId xmlns:a16="http://schemas.microsoft.com/office/drawing/2014/main" id="{403570F0-2D00-4455-A15A-93EE3FFC9F7A}"/>
              </a:ext>
            </a:extLst>
          </p:cNvPr>
          <p:cNvSpPr/>
          <p:nvPr/>
        </p:nvSpPr>
        <p:spPr>
          <a:xfrm>
            <a:off x="4307681" y="1853286"/>
            <a:ext cx="445159" cy="102870"/>
          </a:xfrm>
          <a:prstGeom prst="rect">
            <a:avLst/>
          </a:prstGeom>
          <a:solidFill>
            <a:srgbClr val="DFEF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4" name="Rechteck 20">
            <a:extLst>
              <a:ext uri="{FF2B5EF4-FFF2-40B4-BE49-F238E27FC236}">
                <a16:creationId xmlns:a16="http://schemas.microsoft.com/office/drawing/2014/main" id="{80ADE9C4-7D9D-4A9A-B47B-6204BBE89052}"/>
              </a:ext>
            </a:extLst>
          </p:cNvPr>
          <p:cNvSpPr/>
          <p:nvPr/>
        </p:nvSpPr>
        <p:spPr>
          <a:xfrm>
            <a:off x="4275673" y="1853286"/>
            <a:ext cx="25717" cy="1028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5" name="Rechteck 23">
            <a:extLst>
              <a:ext uri="{FF2B5EF4-FFF2-40B4-BE49-F238E27FC236}">
                <a16:creationId xmlns:a16="http://schemas.microsoft.com/office/drawing/2014/main" id="{FC1355F1-CCE6-416D-9484-8B96C606E65B}"/>
              </a:ext>
            </a:extLst>
          </p:cNvPr>
          <p:cNvSpPr/>
          <p:nvPr/>
        </p:nvSpPr>
        <p:spPr>
          <a:xfrm>
            <a:off x="1709160" y="1430346"/>
            <a:ext cx="3043680" cy="102871"/>
          </a:xfrm>
          <a:prstGeom prst="rect">
            <a:avLst/>
          </a:prstGeom>
          <a:solidFill>
            <a:srgbClr val="DFEF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6" name="Rechteck 24">
            <a:extLst>
              <a:ext uri="{FF2B5EF4-FFF2-40B4-BE49-F238E27FC236}">
                <a16:creationId xmlns:a16="http://schemas.microsoft.com/office/drawing/2014/main" id="{A7B27DE4-C4C5-4740-A5DB-5BA85923ACBD}"/>
              </a:ext>
            </a:extLst>
          </p:cNvPr>
          <p:cNvSpPr/>
          <p:nvPr/>
        </p:nvSpPr>
        <p:spPr>
          <a:xfrm>
            <a:off x="1701768" y="1639475"/>
            <a:ext cx="3043680" cy="1028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7" name="Textfeld 11">
            <a:extLst>
              <a:ext uri="{FF2B5EF4-FFF2-40B4-BE49-F238E27FC236}">
                <a16:creationId xmlns:a16="http://schemas.microsoft.com/office/drawing/2014/main" id="{B0981124-8636-4A78-B186-46816F90BB0D}"/>
              </a:ext>
            </a:extLst>
          </p:cNvPr>
          <p:cNvSpPr txBox="1"/>
          <p:nvPr/>
        </p:nvSpPr>
        <p:spPr>
          <a:xfrm>
            <a:off x="356189" y="1388025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Parental Delta (</a:t>
            </a:r>
            <a:r>
              <a:rPr lang="de-DE" sz="900" b="1" dirty="0"/>
              <a:t>AY.4</a:t>
            </a:r>
            <a:r>
              <a:rPr lang="de-DE" sz="900" dirty="0"/>
              <a:t>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9696AD2-7A41-47F0-B2BE-1E74A5B49D24}"/>
              </a:ext>
            </a:extLst>
          </p:cNvPr>
          <p:cNvSpPr txBox="1"/>
          <p:nvPr/>
        </p:nvSpPr>
        <p:spPr>
          <a:xfrm>
            <a:off x="352899" y="1604347"/>
            <a:ext cx="13292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Parental </a:t>
            </a:r>
            <a:r>
              <a:rPr lang="de-DE" sz="900" dirty="0" err="1"/>
              <a:t>Omicron</a:t>
            </a:r>
            <a:r>
              <a:rPr lang="de-DE" sz="900" dirty="0"/>
              <a:t> (</a:t>
            </a:r>
            <a:r>
              <a:rPr lang="de-DE" sz="900" b="1" dirty="0"/>
              <a:t>BA.1</a:t>
            </a:r>
            <a:r>
              <a:rPr lang="de-DE" sz="900" dirty="0"/>
              <a:t>)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49F07A2-FCD5-4DE9-ADDA-E867A61057EA}"/>
              </a:ext>
            </a:extLst>
          </p:cNvPr>
          <p:cNvSpPr txBox="1"/>
          <p:nvPr/>
        </p:nvSpPr>
        <p:spPr>
          <a:xfrm>
            <a:off x="352900" y="1819373"/>
            <a:ext cx="1295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AY4/BA.1 </a:t>
            </a:r>
            <a:r>
              <a:rPr lang="de-DE" sz="900" dirty="0" err="1"/>
              <a:t>Recombinant</a:t>
            </a:r>
            <a:endParaRPr lang="de-DE" sz="900" dirty="0"/>
          </a:p>
        </p:txBody>
      </p:sp>
      <p:sp>
        <p:nvSpPr>
          <p:cNvPr id="30" name="Gleichschenkliges Dreieck 31">
            <a:extLst>
              <a:ext uri="{FF2B5EF4-FFF2-40B4-BE49-F238E27FC236}">
                <a16:creationId xmlns:a16="http://schemas.microsoft.com/office/drawing/2014/main" id="{CFA059FA-BE61-41CB-B628-1C031DCD9BEB}"/>
              </a:ext>
            </a:extLst>
          </p:cNvPr>
          <p:cNvSpPr/>
          <p:nvPr/>
        </p:nvSpPr>
        <p:spPr>
          <a:xfrm>
            <a:off x="3888439" y="1977997"/>
            <a:ext cx="71558" cy="724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31" name="Textfeld 33">
            <a:extLst>
              <a:ext uri="{FF2B5EF4-FFF2-40B4-BE49-F238E27FC236}">
                <a16:creationId xmlns:a16="http://schemas.microsoft.com/office/drawing/2014/main" id="{5AF46844-4CDD-4FD7-8ED3-4D686914F0D4}"/>
              </a:ext>
            </a:extLst>
          </p:cNvPr>
          <p:cNvSpPr txBox="1"/>
          <p:nvPr/>
        </p:nvSpPr>
        <p:spPr>
          <a:xfrm>
            <a:off x="3778556" y="2029180"/>
            <a:ext cx="38824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13" dirty="0"/>
              <a:t>BP1</a:t>
            </a:r>
          </a:p>
        </p:txBody>
      </p:sp>
      <p:sp>
        <p:nvSpPr>
          <p:cNvPr id="32" name="Gleichschenkliges Dreieck 35">
            <a:extLst>
              <a:ext uri="{FF2B5EF4-FFF2-40B4-BE49-F238E27FC236}">
                <a16:creationId xmlns:a16="http://schemas.microsoft.com/office/drawing/2014/main" id="{CA25A401-BE53-4C94-8A35-76ABB5C6CF65}"/>
              </a:ext>
            </a:extLst>
          </p:cNvPr>
          <p:cNvSpPr/>
          <p:nvPr/>
        </p:nvSpPr>
        <p:spPr>
          <a:xfrm>
            <a:off x="4254199" y="1990015"/>
            <a:ext cx="71558" cy="724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33" name="Textfeld 36">
            <a:extLst>
              <a:ext uri="{FF2B5EF4-FFF2-40B4-BE49-F238E27FC236}">
                <a16:creationId xmlns:a16="http://schemas.microsoft.com/office/drawing/2014/main" id="{7CF59F5D-144D-4FA4-817E-E604900F7B5E}"/>
              </a:ext>
            </a:extLst>
          </p:cNvPr>
          <p:cNvSpPr txBox="1"/>
          <p:nvPr/>
        </p:nvSpPr>
        <p:spPr>
          <a:xfrm>
            <a:off x="4144315" y="2041198"/>
            <a:ext cx="38824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13" dirty="0"/>
              <a:t>BP2</a:t>
            </a:r>
          </a:p>
        </p:txBody>
      </p:sp>
      <p:sp>
        <p:nvSpPr>
          <p:cNvPr id="39" name="Textfeld 8">
            <a:extLst>
              <a:ext uri="{FF2B5EF4-FFF2-40B4-BE49-F238E27FC236}">
                <a16:creationId xmlns:a16="http://schemas.microsoft.com/office/drawing/2014/main" id="{0D6F57AA-C014-4E55-8DDB-E65874F8BD43}"/>
              </a:ext>
            </a:extLst>
          </p:cNvPr>
          <p:cNvSpPr txBox="1"/>
          <p:nvPr/>
        </p:nvSpPr>
        <p:spPr>
          <a:xfrm>
            <a:off x="306119" y="2570938"/>
            <a:ext cx="1433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Parental Omicron (</a:t>
            </a:r>
            <a:r>
              <a:rPr lang="en-US" sz="900" b="1" dirty="0"/>
              <a:t>BA.1</a:t>
            </a:r>
            <a:r>
              <a:rPr lang="en-US" sz="900" dirty="0"/>
              <a:t>)</a:t>
            </a:r>
          </a:p>
        </p:txBody>
      </p:sp>
      <p:sp>
        <p:nvSpPr>
          <p:cNvPr id="40" name="Textfeld 9">
            <a:extLst>
              <a:ext uri="{FF2B5EF4-FFF2-40B4-BE49-F238E27FC236}">
                <a16:creationId xmlns:a16="http://schemas.microsoft.com/office/drawing/2014/main" id="{A27B6F33-A205-40A7-8A13-A2E6093CA741}"/>
              </a:ext>
            </a:extLst>
          </p:cNvPr>
          <p:cNvSpPr txBox="1"/>
          <p:nvPr/>
        </p:nvSpPr>
        <p:spPr>
          <a:xfrm>
            <a:off x="313773" y="2772536"/>
            <a:ext cx="1433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Parental Omicron (</a:t>
            </a:r>
            <a:r>
              <a:rPr lang="en-US" sz="900" b="1" dirty="0"/>
              <a:t>BA.2</a:t>
            </a:r>
            <a:r>
              <a:rPr lang="en-US" sz="900" dirty="0"/>
              <a:t>)</a:t>
            </a:r>
          </a:p>
        </p:txBody>
      </p:sp>
      <p:sp>
        <p:nvSpPr>
          <p:cNvPr id="41" name="Textfeld 10">
            <a:extLst>
              <a:ext uri="{FF2B5EF4-FFF2-40B4-BE49-F238E27FC236}">
                <a16:creationId xmlns:a16="http://schemas.microsoft.com/office/drawing/2014/main" id="{0E449085-2E0D-48B9-A928-FD62E025A908}"/>
              </a:ext>
            </a:extLst>
          </p:cNvPr>
          <p:cNvSpPr txBox="1"/>
          <p:nvPr/>
        </p:nvSpPr>
        <p:spPr>
          <a:xfrm>
            <a:off x="333886" y="2989146"/>
            <a:ext cx="2221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BA.1/BA.2</a:t>
            </a:r>
            <a:r>
              <a:rPr lang="en-US" sz="900" dirty="0"/>
              <a:t> recombinant</a:t>
            </a:r>
          </a:p>
        </p:txBody>
      </p:sp>
      <p:sp>
        <p:nvSpPr>
          <p:cNvPr id="47" name="Textfeld 10">
            <a:extLst>
              <a:ext uri="{FF2B5EF4-FFF2-40B4-BE49-F238E27FC236}">
                <a16:creationId xmlns:a16="http://schemas.microsoft.com/office/drawing/2014/main" id="{21E799E0-A015-45C7-B272-2B4BA85F3345}"/>
              </a:ext>
            </a:extLst>
          </p:cNvPr>
          <p:cNvSpPr txBox="1"/>
          <p:nvPr/>
        </p:nvSpPr>
        <p:spPr>
          <a:xfrm>
            <a:off x="277838" y="3813456"/>
            <a:ext cx="149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Parental Omicron (</a:t>
            </a:r>
            <a:r>
              <a:rPr lang="en-US" sz="900" b="1" dirty="0"/>
              <a:t>BA.1.1</a:t>
            </a:r>
            <a:r>
              <a:rPr lang="en-US" sz="900" dirty="0"/>
              <a:t>)</a:t>
            </a:r>
          </a:p>
        </p:txBody>
      </p:sp>
      <p:sp>
        <p:nvSpPr>
          <p:cNvPr id="48" name="Textfeld 11">
            <a:extLst>
              <a:ext uri="{FF2B5EF4-FFF2-40B4-BE49-F238E27FC236}">
                <a16:creationId xmlns:a16="http://schemas.microsoft.com/office/drawing/2014/main" id="{FA80420A-7599-4C87-802D-8A4D7BB71621}"/>
              </a:ext>
            </a:extLst>
          </p:cNvPr>
          <p:cNvSpPr txBox="1"/>
          <p:nvPr/>
        </p:nvSpPr>
        <p:spPr>
          <a:xfrm>
            <a:off x="285492" y="4015445"/>
            <a:ext cx="1490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Parental Omicron (</a:t>
            </a:r>
            <a:r>
              <a:rPr lang="en-US" sz="900" b="1" dirty="0"/>
              <a:t>BA.2</a:t>
            </a:r>
            <a:r>
              <a:rPr lang="en-US" sz="900" dirty="0"/>
              <a:t>)</a:t>
            </a:r>
          </a:p>
        </p:txBody>
      </p:sp>
      <p:sp>
        <p:nvSpPr>
          <p:cNvPr id="49" name="Textfeld 12">
            <a:extLst>
              <a:ext uri="{FF2B5EF4-FFF2-40B4-BE49-F238E27FC236}">
                <a16:creationId xmlns:a16="http://schemas.microsoft.com/office/drawing/2014/main" id="{541367AF-FD3D-4447-9C19-C1750B65596F}"/>
              </a:ext>
            </a:extLst>
          </p:cNvPr>
          <p:cNvSpPr txBox="1"/>
          <p:nvPr/>
        </p:nvSpPr>
        <p:spPr>
          <a:xfrm>
            <a:off x="285492" y="4230859"/>
            <a:ext cx="2221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BA.1.1/BA.2</a:t>
            </a:r>
            <a:r>
              <a:rPr lang="en-US" sz="900" dirty="0"/>
              <a:t> recombinant</a:t>
            </a:r>
          </a:p>
        </p:txBody>
      </p:sp>
      <p:sp>
        <p:nvSpPr>
          <p:cNvPr id="50" name="Rechteck 16">
            <a:extLst>
              <a:ext uri="{FF2B5EF4-FFF2-40B4-BE49-F238E27FC236}">
                <a16:creationId xmlns:a16="http://schemas.microsoft.com/office/drawing/2014/main" id="{3B92AFA4-A8BA-46C5-9D67-282F963466C4}"/>
              </a:ext>
            </a:extLst>
          </p:cNvPr>
          <p:cNvSpPr/>
          <p:nvPr/>
        </p:nvSpPr>
        <p:spPr>
          <a:xfrm>
            <a:off x="1709161" y="3041585"/>
            <a:ext cx="654689" cy="1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51" name="Rechteck 2">
            <a:extLst>
              <a:ext uri="{FF2B5EF4-FFF2-40B4-BE49-F238E27FC236}">
                <a16:creationId xmlns:a16="http://schemas.microsoft.com/office/drawing/2014/main" id="{7C9A4601-F106-4487-84E6-82C64DA7610C}"/>
              </a:ext>
            </a:extLst>
          </p:cNvPr>
          <p:cNvSpPr/>
          <p:nvPr/>
        </p:nvSpPr>
        <p:spPr>
          <a:xfrm>
            <a:off x="2363850" y="3041586"/>
            <a:ext cx="25717" cy="1028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52" name="Rechteck 17">
            <a:extLst>
              <a:ext uri="{FF2B5EF4-FFF2-40B4-BE49-F238E27FC236}">
                <a16:creationId xmlns:a16="http://schemas.microsoft.com/office/drawing/2014/main" id="{467826A2-57E8-49E7-8E55-1B41A54918F8}"/>
              </a:ext>
            </a:extLst>
          </p:cNvPr>
          <p:cNvSpPr/>
          <p:nvPr/>
        </p:nvSpPr>
        <p:spPr>
          <a:xfrm>
            <a:off x="2389567" y="3041586"/>
            <a:ext cx="2355881" cy="10287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55" name="Rechteck 23">
            <a:extLst>
              <a:ext uri="{FF2B5EF4-FFF2-40B4-BE49-F238E27FC236}">
                <a16:creationId xmlns:a16="http://schemas.microsoft.com/office/drawing/2014/main" id="{FF0CE3F8-2815-4D94-AF3D-D11F2012D6B9}"/>
              </a:ext>
            </a:extLst>
          </p:cNvPr>
          <p:cNvSpPr/>
          <p:nvPr/>
        </p:nvSpPr>
        <p:spPr>
          <a:xfrm>
            <a:off x="1709160" y="2618646"/>
            <a:ext cx="3043680" cy="1028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56" name="Rechteck 24">
            <a:extLst>
              <a:ext uri="{FF2B5EF4-FFF2-40B4-BE49-F238E27FC236}">
                <a16:creationId xmlns:a16="http://schemas.microsoft.com/office/drawing/2014/main" id="{02388E42-3F82-4BC7-8642-D92E11D0C0E3}"/>
              </a:ext>
            </a:extLst>
          </p:cNvPr>
          <p:cNvSpPr/>
          <p:nvPr/>
        </p:nvSpPr>
        <p:spPr>
          <a:xfrm>
            <a:off x="1701768" y="2827775"/>
            <a:ext cx="3043680" cy="10287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57" name="Gleichschenkliges Dreieck 31">
            <a:extLst>
              <a:ext uri="{FF2B5EF4-FFF2-40B4-BE49-F238E27FC236}">
                <a16:creationId xmlns:a16="http://schemas.microsoft.com/office/drawing/2014/main" id="{735B9A75-3950-4F7D-9B8D-3CD0F55E92D8}"/>
              </a:ext>
            </a:extLst>
          </p:cNvPr>
          <p:cNvSpPr/>
          <p:nvPr/>
        </p:nvSpPr>
        <p:spPr>
          <a:xfrm>
            <a:off x="2346073" y="3168082"/>
            <a:ext cx="71558" cy="724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58" name="Textfeld 33">
            <a:extLst>
              <a:ext uri="{FF2B5EF4-FFF2-40B4-BE49-F238E27FC236}">
                <a16:creationId xmlns:a16="http://schemas.microsoft.com/office/drawing/2014/main" id="{ACA49086-1706-4874-A782-4C9E3F1AE288}"/>
              </a:ext>
            </a:extLst>
          </p:cNvPr>
          <p:cNvSpPr txBox="1"/>
          <p:nvPr/>
        </p:nvSpPr>
        <p:spPr>
          <a:xfrm>
            <a:off x="2236190" y="3219266"/>
            <a:ext cx="38824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13" dirty="0"/>
              <a:t>BP1</a:t>
            </a:r>
          </a:p>
        </p:txBody>
      </p:sp>
      <p:sp>
        <p:nvSpPr>
          <p:cNvPr id="64" name="Rechteck 16">
            <a:extLst>
              <a:ext uri="{FF2B5EF4-FFF2-40B4-BE49-F238E27FC236}">
                <a16:creationId xmlns:a16="http://schemas.microsoft.com/office/drawing/2014/main" id="{16E36A4B-8930-4384-9DCA-DAD289FA86C5}"/>
              </a:ext>
            </a:extLst>
          </p:cNvPr>
          <p:cNvSpPr/>
          <p:nvPr/>
        </p:nvSpPr>
        <p:spPr>
          <a:xfrm>
            <a:off x="1698342" y="4285527"/>
            <a:ext cx="1848485" cy="10287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65" name="Rechteck 2">
            <a:extLst>
              <a:ext uri="{FF2B5EF4-FFF2-40B4-BE49-F238E27FC236}">
                <a16:creationId xmlns:a16="http://schemas.microsoft.com/office/drawing/2014/main" id="{A1EAF99A-A825-47C9-A458-D3F0E467A5A9}"/>
              </a:ext>
            </a:extLst>
          </p:cNvPr>
          <p:cNvSpPr/>
          <p:nvPr/>
        </p:nvSpPr>
        <p:spPr>
          <a:xfrm>
            <a:off x="3554555" y="4285528"/>
            <a:ext cx="25717" cy="1028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66" name="Rechteck 17">
            <a:extLst>
              <a:ext uri="{FF2B5EF4-FFF2-40B4-BE49-F238E27FC236}">
                <a16:creationId xmlns:a16="http://schemas.microsoft.com/office/drawing/2014/main" id="{B66DF05B-862E-4B8B-9E2C-46CBC41265ED}"/>
              </a:ext>
            </a:extLst>
          </p:cNvPr>
          <p:cNvSpPr/>
          <p:nvPr/>
        </p:nvSpPr>
        <p:spPr>
          <a:xfrm>
            <a:off x="3587999" y="4285527"/>
            <a:ext cx="1146630" cy="10287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67" name="Rechteck 23">
            <a:extLst>
              <a:ext uri="{FF2B5EF4-FFF2-40B4-BE49-F238E27FC236}">
                <a16:creationId xmlns:a16="http://schemas.microsoft.com/office/drawing/2014/main" id="{053ACD09-4956-45FB-850E-C9643A79BBCC}"/>
              </a:ext>
            </a:extLst>
          </p:cNvPr>
          <p:cNvSpPr/>
          <p:nvPr/>
        </p:nvSpPr>
        <p:spPr>
          <a:xfrm>
            <a:off x="1698342" y="3862588"/>
            <a:ext cx="3043680" cy="10287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68" name="Rechteck 24">
            <a:extLst>
              <a:ext uri="{FF2B5EF4-FFF2-40B4-BE49-F238E27FC236}">
                <a16:creationId xmlns:a16="http://schemas.microsoft.com/office/drawing/2014/main" id="{997688AB-96F4-45DB-9AF4-0017217930A2}"/>
              </a:ext>
            </a:extLst>
          </p:cNvPr>
          <p:cNvSpPr/>
          <p:nvPr/>
        </p:nvSpPr>
        <p:spPr>
          <a:xfrm>
            <a:off x="1690950" y="4071717"/>
            <a:ext cx="3043680" cy="10287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69" name="Gleichschenkliges Dreieck 31">
            <a:extLst>
              <a:ext uri="{FF2B5EF4-FFF2-40B4-BE49-F238E27FC236}">
                <a16:creationId xmlns:a16="http://schemas.microsoft.com/office/drawing/2014/main" id="{B112E2A5-6D47-40CA-9BB9-B281097B2C5E}"/>
              </a:ext>
            </a:extLst>
          </p:cNvPr>
          <p:cNvSpPr/>
          <p:nvPr/>
        </p:nvSpPr>
        <p:spPr>
          <a:xfrm>
            <a:off x="3536779" y="4412024"/>
            <a:ext cx="71558" cy="724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70" name="Textfeld 33">
            <a:extLst>
              <a:ext uri="{FF2B5EF4-FFF2-40B4-BE49-F238E27FC236}">
                <a16:creationId xmlns:a16="http://schemas.microsoft.com/office/drawing/2014/main" id="{296C8328-9730-4453-A9E9-0FD7B0569441}"/>
              </a:ext>
            </a:extLst>
          </p:cNvPr>
          <p:cNvSpPr txBox="1"/>
          <p:nvPr/>
        </p:nvSpPr>
        <p:spPr>
          <a:xfrm>
            <a:off x="3419825" y="4463208"/>
            <a:ext cx="38824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13" dirty="0"/>
              <a:t>BP1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7FC5EB5-ADB0-4F2A-A50F-8AED243ECA31}"/>
              </a:ext>
            </a:extLst>
          </p:cNvPr>
          <p:cNvSpPr txBox="1"/>
          <p:nvPr/>
        </p:nvSpPr>
        <p:spPr>
          <a:xfrm>
            <a:off x="5104615" y="1323485"/>
            <a:ext cx="3902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France, Denmark, Netherlands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n=1 German sequences </a:t>
            </a:r>
          </a:p>
        </p:txBody>
      </p:sp>
      <p:pic>
        <p:nvPicPr>
          <p:cNvPr id="1026" name="Picture 2" descr="Datei:Light green check.svg – Wikipedia">
            <a:extLst>
              <a:ext uri="{FF2B5EF4-FFF2-40B4-BE49-F238E27FC236}">
                <a16:creationId xmlns:a16="http://schemas.microsoft.com/office/drawing/2014/main" id="{58372E04-C8B8-4094-84C4-BFBA950C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78" y="1600656"/>
            <a:ext cx="434308" cy="4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CADA9-DE4D-4CDD-A643-3A7CA18F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46" y="973102"/>
            <a:ext cx="3063832" cy="158838"/>
          </a:xfrm>
          <a:prstGeom prst="rect">
            <a:avLst/>
          </a:prstGeom>
        </p:spPr>
      </p:pic>
      <p:sp>
        <p:nvSpPr>
          <p:cNvPr id="45" name="Textfeld 33">
            <a:extLst>
              <a:ext uri="{FF2B5EF4-FFF2-40B4-BE49-F238E27FC236}">
                <a16:creationId xmlns:a16="http://schemas.microsoft.com/office/drawing/2014/main" id="{831D5D06-42D8-4F4B-A673-2CD0F21ACDF5}"/>
              </a:ext>
            </a:extLst>
          </p:cNvPr>
          <p:cNvSpPr txBox="1"/>
          <p:nvPr/>
        </p:nvSpPr>
        <p:spPr>
          <a:xfrm>
            <a:off x="2121228" y="694263"/>
            <a:ext cx="52931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13" dirty="0"/>
              <a:t>ORF1a</a:t>
            </a:r>
          </a:p>
        </p:txBody>
      </p:sp>
      <p:sp>
        <p:nvSpPr>
          <p:cNvPr id="46" name="Textfeld 33">
            <a:extLst>
              <a:ext uri="{FF2B5EF4-FFF2-40B4-BE49-F238E27FC236}">
                <a16:creationId xmlns:a16="http://schemas.microsoft.com/office/drawing/2014/main" id="{F86F9C03-5F4C-4666-BBCC-C863314DE7A4}"/>
              </a:ext>
            </a:extLst>
          </p:cNvPr>
          <p:cNvSpPr txBox="1"/>
          <p:nvPr/>
        </p:nvSpPr>
        <p:spPr>
          <a:xfrm>
            <a:off x="3246740" y="690026"/>
            <a:ext cx="5357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13" dirty="0"/>
              <a:t>ORF1b</a:t>
            </a:r>
          </a:p>
        </p:txBody>
      </p:sp>
      <p:sp>
        <p:nvSpPr>
          <p:cNvPr id="53" name="Textfeld 33">
            <a:extLst>
              <a:ext uri="{FF2B5EF4-FFF2-40B4-BE49-F238E27FC236}">
                <a16:creationId xmlns:a16="http://schemas.microsoft.com/office/drawing/2014/main" id="{353C8DBB-C31A-432B-B2A1-231308FDED1E}"/>
              </a:ext>
            </a:extLst>
          </p:cNvPr>
          <p:cNvSpPr txBox="1"/>
          <p:nvPr/>
        </p:nvSpPr>
        <p:spPr>
          <a:xfrm>
            <a:off x="4003356" y="692571"/>
            <a:ext cx="2439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13" dirty="0"/>
              <a:t>S</a:t>
            </a:r>
          </a:p>
        </p:txBody>
      </p:sp>
      <p:sp>
        <p:nvSpPr>
          <p:cNvPr id="54" name="Textfeld 33">
            <a:extLst>
              <a:ext uri="{FF2B5EF4-FFF2-40B4-BE49-F238E27FC236}">
                <a16:creationId xmlns:a16="http://schemas.microsoft.com/office/drawing/2014/main" id="{C2A6A57F-F50B-4178-9C8C-80F33347BAEA}"/>
              </a:ext>
            </a:extLst>
          </p:cNvPr>
          <p:cNvSpPr txBox="1"/>
          <p:nvPr/>
        </p:nvSpPr>
        <p:spPr>
          <a:xfrm>
            <a:off x="4536178" y="692571"/>
            <a:ext cx="26802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13" dirty="0"/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73698D7-34BE-4C6A-A803-E61F51AAB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85" y="2846476"/>
            <a:ext cx="498986" cy="49754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2A2C126-D87F-4D44-B84C-9423E5B00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57" y="4078189"/>
            <a:ext cx="498986" cy="49754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135BDF1-418F-4873-BDC9-BC2807B950E5}"/>
              </a:ext>
            </a:extLst>
          </p:cNvPr>
          <p:cNvSpPr txBox="1"/>
          <p:nvPr/>
        </p:nvSpPr>
        <p:spPr>
          <a:xfrm>
            <a:off x="5104615" y="3813457"/>
            <a:ext cx="39075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Netherlands, Belgium, USA-CA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n=54 German sequences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67C4B9-A290-4FC6-8045-E4D6AC106C3E}"/>
              </a:ext>
            </a:extLst>
          </p:cNvPr>
          <p:cNvSpPr txBox="1"/>
          <p:nvPr/>
        </p:nvSpPr>
        <p:spPr>
          <a:xfrm>
            <a:off x="5104615" y="2608209"/>
            <a:ext cx="3683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Denmark, Spain, UK, USA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n=15 German sequences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998EDB35-4FB6-4C5C-8B6C-0D3F51361BA4}"/>
              </a:ext>
            </a:extLst>
          </p:cNvPr>
          <p:cNvSpPr txBox="1"/>
          <p:nvPr/>
        </p:nvSpPr>
        <p:spPr>
          <a:xfrm>
            <a:off x="8539332" y="132192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XD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3E5B4506-E16B-459A-9ED5-0672B89DB617}"/>
              </a:ext>
            </a:extLst>
          </p:cNvPr>
          <p:cNvSpPr txBox="1"/>
          <p:nvPr/>
        </p:nvSpPr>
        <p:spPr>
          <a:xfrm>
            <a:off x="8484028" y="2696038"/>
            <a:ext cx="5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(XG)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203DFD6A-8BE4-47D9-ADD3-27A026B0DEF4}"/>
              </a:ext>
            </a:extLst>
          </p:cNvPr>
          <p:cNvSpPr txBox="1"/>
          <p:nvPr/>
        </p:nvSpPr>
        <p:spPr>
          <a:xfrm>
            <a:off x="8497204" y="391619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(XE)</a:t>
            </a:r>
          </a:p>
        </p:txBody>
      </p:sp>
    </p:spTree>
    <p:extLst>
      <p:ext uri="{BB962C8B-B14F-4D97-AF65-F5344CB8AC3E}">
        <p14:creationId xmlns:p14="http://schemas.microsoft.com/office/powerpoint/2010/main" val="330003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7E396F-D5EE-4FDE-AEB2-F7ADE9CC70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8267700" cy="3244635"/>
          </a:xfrm>
        </p:spPr>
        <p:txBody>
          <a:bodyPr/>
          <a:lstStyle/>
          <a:p>
            <a:r>
              <a:rPr lang="de-DE" dirty="0"/>
              <a:t>BMG plant Novellierung, Eckpunkte:</a:t>
            </a:r>
          </a:p>
          <a:p>
            <a:pPr lvl="1"/>
            <a:r>
              <a:rPr lang="de-DE" dirty="0"/>
              <a:t>Verlängerung , da die </a:t>
            </a:r>
            <a:r>
              <a:rPr lang="de-DE" dirty="0" err="1"/>
              <a:t>CorSurV</a:t>
            </a:r>
            <a:r>
              <a:rPr lang="de-DE" dirty="0"/>
              <a:t> aktuell am 30.6.2022 ausläuft</a:t>
            </a:r>
          </a:p>
          <a:p>
            <a:pPr lvl="1"/>
            <a:r>
              <a:rPr lang="de-DE" dirty="0"/>
              <a:t>Kostenreduktion </a:t>
            </a:r>
          </a:p>
          <a:p>
            <a:pPr lvl="2"/>
            <a:r>
              <a:rPr lang="de-DE" dirty="0"/>
              <a:t>a) pro Sequenz </a:t>
            </a:r>
          </a:p>
          <a:p>
            <a:pPr lvl="2"/>
            <a:r>
              <a:rPr lang="de-DE" dirty="0"/>
              <a:t>b) Umfang</a:t>
            </a:r>
          </a:p>
          <a:p>
            <a:pPr lvl="2"/>
            <a:r>
              <a:rPr lang="de-DE" dirty="0"/>
              <a:t>c) spezifischere Auswahl </a:t>
            </a:r>
            <a:r>
              <a:rPr lang="de-DE" dirty="0">
                <a:sym typeface="Wingdings" panose="05000000000000000000" pitchFamily="2" charset="2"/>
              </a:rPr>
              <a:t> mehr Stichprobe, weniger &lt;unbekannt&gt; und &lt;Verdacht&gt;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Zeitpunkt unklar, aber vor 30.6.2022 möglich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CA062F-EC39-43A7-90AE-B91BA38A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30.03.2022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2A8312-B096-4D0D-BA90-50C5B8F1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74850E-4F8B-4E2B-B812-4E630826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CorSurV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8950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Bildschirmpräsentation (16:9)</PresentationFormat>
  <Paragraphs>257</Paragraphs>
  <Slides>5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Übersicht VOC/VOI in Stichprobe - Genomsequenzierung</vt:lpstr>
      <vt:lpstr>IfSG-Daten</vt:lpstr>
      <vt:lpstr>Summary: SARS-CoV-2 recombination in Germany</vt:lpstr>
      <vt:lpstr>CorSurV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903</cp:revision>
  <dcterms:created xsi:type="dcterms:W3CDTF">2015-11-02T12:29:13Z</dcterms:created>
  <dcterms:modified xsi:type="dcterms:W3CDTF">2022-03-30T09:21:41Z</dcterms:modified>
</cp:coreProperties>
</file>