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578" r:id="rId5"/>
    <p:sldId id="1011" r:id="rId6"/>
    <p:sldId id="655" r:id="rId7"/>
    <p:sldId id="656" r:id="rId8"/>
    <p:sldId id="662" r:id="rId9"/>
    <p:sldId id="101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1649" autoAdjust="0"/>
  </p:normalViewPr>
  <p:slideViewPr>
    <p:cSldViewPr snapToGrid="0" snapToObjects="1">
      <p:cViewPr varScale="1">
        <p:scale>
          <a:sx n="70" d="100"/>
          <a:sy n="70" d="100"/>
        </p:scale>
        <p:origin x="1704" y="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50% (KW 11: 51%)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57% (KW 11: 58%)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80+ </a:t>
            </a:r>
            <a:r>
              <a:rPr lang="de-DE" b="0" u="none" dirty="0"/>
              <a:t>leichter </a:t>
            </a:r>
            <a:r>
              <a:rPr lang="de-DE" b="0" dirty="0"/>
              <a:t>Anstieg seit KW 2/2022 (COVID-SARI-Fälle und verstorbene COVID-SARI)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an; im Gegensatz dazu ist in den KiTa-Register-Daten wieder ein deutlicher Anstieg des Infektionsgeschehen zu erkennen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Mitte Februar konstant bei 55%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 (Mitte Feb-Mitte </a:t>
            </a:r>
            <a:r>
              <a:rPr lang="de-DE" b="0" u="none" dirty="0" err="1"/>
              <a:t>Mrz</a:t>
            </a:r>
            <a:r>
              <a:rPr lang="de-DE" b="0" u="none" dirty="0"/>
              <a:t>): 5,5;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14%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seit Mitte Feb bei etwa 150 Ausbrüchen pro Woche relativ stabil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44% weiterhin, Anteil AG 15-20 nahm zuletzt aber wieder zu (AG 11-14: 28%; AG 15-20: 21%, AG 21+: 6%); Durchschnittliche Ausbruchgröße (Mitte Feb-Mitte </a:t>
            </a:r>
            <a:r>
              <a:rPr lang="de-DE" b="0" u="none" dirty="0" err="1"/>
              <a:t>Mrz</a:t>
            </a:r>
            <a:r>
              <a:rPr lang="de-DE" b="0" u="none" dirty="0"/>
              <a:t>): 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/>
              <a:t>Etwa 5% </a:t>
            </a:r>
            <a:r>
              <a:rPr lang="de-DE" b="0" u="none" dirty="0"/>
              <a:t>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KW12 leicht gestiegen 6,0 % (Vorwoche 5,8 %); liegt im vorpandemischen Bereich; Vor Pandemie: abklingende Werte in KW 12 </a:t>
            </a:r>
            <a:r>
              <a:rPr lang="de-DE" dirty="0">
                <a:sym typeface="Wingdings" panose="05000000000000000000" pitchFamily="2" charset="2"/>
              </a:rPr>
              <a:t> aktuell eher steigende Tendenz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Kinder gesunken (10,3 %; Vorwoche: 11,3 %), </a:t>
            </a:r>
            <a:r>
              <a:rPr lang="de-DE" dirty="0" err="1"/>
              <a:t>Erw</a:t>
            </a:r>
            <a:r>
              <a:rPr lang="de-DE" dirty="0"/>
              <a:t>. gestiegen (5,3 %; Vorwoche: 4,9 %)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</a:t>
            </a:r>
          </a:p>
          <a:p>
            <a:pPr marL="0" indent="0">
              <a:buFontTx/>
              <a:buNone/>
            </a:pPr>
            <a:r>
              <a:rPr lang="de-DE" dirty="0" err="1"/>
              <a:t>Kw</a:t>
            </a:r>
            <a:r>
              <a:rPr lang="de-DE" dirty="0"/>
              <a:t>	areag1	areag2	areag3	areag4	areag5</a:t>
            </a:r>
          </a:p>
          <a:p>
            <a:pPr marL="0" indent="0">
              <a:buFontTx/>
              <a:buNone/>
            </a:pPr>
            <a:r>
              <a:rPr lang="de-DE" dirty="0"/>
              <a:t>11	15,3	9,3	6,7	5,3	3</a:t>
            </a:r>
          </a:p>
          <a:p>
            <a:pPr marL="0" indent="0">
              <a:buFontTx/>
              <a:buNone/>
            </a:pPr>
            <a:r>
              <a:rPr lang="de-DE" dirty="0"/>
              <a:t>12	15,4	7,8	6	6	3,8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12: 1.764 (Vorwoche: 2.054 – Vorwochenwert hat sich nochmal deutlich erhöht)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im Wertebereich der vorpandemischen Saisons (paralleler Verlauf)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der ARE-Konsultationen ist in der 12. KW 2022 im Vergleich zur Vorwoche in allen AG gesunken.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Rückgang gab es im Ver­gleich zur Vorwoche bei  den (5- bis 14-Jährigen; 20 %).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Tendenz in den BL im Vergleich zur Vorwoche gehen die Gesamtraten zurück; jedoch teileweise </a:t>
            </a:r>
            <a:r>
              <a:rPr lang="de-DE" dirty="0" err="1"/>
              <a:t>unterschiedl</a:t>
            </a:r>
            <a:r>
              <a:rPr lang="de-DE" dirty="0"/>
              <a:t>. Entwicklung in den einzelnen AGI-Regionen im Vergleich zur Vorwoche: \\rki.local\daten\Projekte\FG36_AGI\Wochenberichte\Berichterstellung\Saison_2021_22\Woche_12_2022\KI_2015_2022_03_29.xlsx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seit KW 9/2022 insgesamt erneuter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seit KW 9/2022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</a:t>
            </a:r>
            <a:r>
              <a:rPr lang="de-DE" dirty="0">
                <a:sym typeface="Wingdings" panose="05000000000000000000" pitchFamily="2" charset="2"/>
              </a:rPr>
              <a:t>COVID-ARE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nahezu allen Altersgruppen (Ausnahme: Kleinkinder), welcher sich in KW 12/2022 nicht fortsetzt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12/2022 stagniert Anzahl </a:t>
            </a:r>
            <a:r>
              <a:rPr lang="de-DE" dirty="0">
                <a:sym typeface="Wingdings" panose="05000000000000000000" pitchFamily="2" charset="2"/>
              </a:rPr>
              <a:t>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Arztbesuche (AG 0-4, 35-79 Jahre)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bzw. Werte gehen zurück (AG 5-34, 80+ Jahre)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</a:t>
            </a:r>
            <a:r>
              <a:rPr lang="de-DE" b="1" dirty="0">
                <a:sym typeface="Wingdings" panose="05000000000000000000" pitchFamily="2" charset="2"/>
              </a:rPr>
              <a:t>unter</a:t>
            </a:r>
            <a:r>
              <a:rPr lang="de-DE" dirty="0">
                <a:sym typeface="Wingdings" panose="05000000000000000000" pitchFamily="2" charset="2"/>
              </a:rPr>
              <a:t>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meisten Altersgruppen mit stabilen SARI-Fallzahlen auf niedrigem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in den letzten Wochen leichter Anstieg (erhöhte Fallzahlen), weiterhin mehr als die Hälfte der SARI Fälle mit COVID-19-Diagnose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</a:t>
            </a:r>
            <a:r>
              <a:rPr lang="de-DE" b="1" dirty="0">
                <a:sym typeface="Wingdings" panose="05000000000000000000" pitchFamily="2" charset="2"/>
              </a:rPr>
              <a:t>unter</a:t>
            </a:r>
            <a:r>
              <a:rPr lang="de-DE" dirty="0">
                <a:sym typeface="Wingdings" panose="05000000000000000000" pitchFamily="2" charset="2"/>
              </a:rPr>
              <a:t>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meisten Altersgruppen mit stabilen SARI-Fallzahlen auf niedrigem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in den letzten Wochen leichter Anstieg (erhöhte Fallzahlen), weiterhin mehr als die Hälfte der SARI Fälle mit COVID-19-Diagnose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weiter s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6,9 je 100T in KW 12/2022 (KW 11: 6,6; KW 10: 7,3; KW 9: 6,2)  wochenaktuelle Werte KW 5-9 bei ca. 6 je 100T, ab KW 10 bei ca. 7;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wieder über Niveau 4. Welle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in KW 11 und 12 zunächst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nicht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fort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12: 47/100T,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entspricht etwa den Werten der 4. Welle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10: 66/100T, 4. Welle: bis 77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29.3.2022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841915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415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6290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84366" y="1708496"/>
            <a:ext cx="500906" cy="7602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185271" y="462993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895817" y="4669205"/>
            <a:ext cx="375506" cy="8175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415243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2021 und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2022: KW 2 - KW 12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2 - KW 12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46E53D9-1BEE-4578-8228-7BCE89F48ABC}"/>
              </a:ext>
            </a:extLst>
          </p:cNvPr>
          <p:cNvCxnSpPr>
            <a:cxnSpLocks/>
          </p:cNvCxnSpPr>
          <p:nvPr/>
        </p:nvCxnSpPr>
        <p:spPr>
          <a:xfrm flipH="1">
            <a:off x="6352608" y="5111929"/>
            <a:ext cx="477305" cy="496476"/>
          </a:xfrm>
          <a:prstGeom prst="straightConnector1">
            <a:avLst/>
          </a:prstGeom>
          <a:ln w="28575"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FD22CEA-68C7-4536-BDA8-12E8CBB904B0}"/>
              </a:ext>
            </a:extLst>
          </p:cNvPr>
          <p:cNvCxnSpPr>
            <a:cxnSpLocks/>
          </p:cNvCxnSpPr>
          <p:nvPr/>
        </p:nvCxnSpPr>
        <p:spPr>
          <a:xfrm flipH="1">
            <a:off x="6503071" y="867815"/>
            <a:ext cx="477305" cy="496476"/>
          </a:xfrm>
          <a:prstGeom prst="straightConnector1">
            <a:avLst/>
          </a:prstGeom>
          <a:ln w="28575"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(n=10.001), letzten 4 Wo = 515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(n=14.723), letzten 4 Wo = 515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661D58-FCE4-409D-8380-102402D2407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7850"/>
          <a:stretch/>
        </p:blipFill>
        <p:spPr bwMode="auto">
          <a:xfrm>
            <a:off x="316521" y="855779"/>
            <a:ext cx="5680075" cy="2750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12A9660-DE63-488E-B701-4D00154F93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374" b="7115"/>
          <a:stretch/>
        </p:blipFill>
        <p:spPr bwMode="auto">
          <a:xfrm>
            <a:off x="2628819" y="3959058"/>
            <a:ext cx="5509260" cy="2647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30.03.2022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FBD1B8-79A5-4892-93F0-7C64420F9A81}"/>
              </a:ext>
            </a:extLst>
          </p:cNvPr>
          <p:cNvSpPr txBox="1"/>
          <p:nvPr/>
        </p:nvSpPr>
        <p:spPr>
          <a:xfrm>
            <a:off x="8099342" y="589277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12: 6,83%</a:t>
            </a:r>
          </a:p>
          <a:p>
            <a:r>
              <a:rPr lang="de-DE" sz="1000" dirty="0"/>
              <a:t>KW 11: 6,72%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709F7F-34D7-48DB-9D3F-151FCF03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" y="1375801"/>
            <a:ext cx="8666947" cy="21715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6F4B0E-25C9-4413-8AF5-3F2262516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28" y="849066"/>
            <a:ext cx="2583343" cy="15527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30F871-34CB-4752-B772-6CE415C51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95" y="661329"/>
            <a:ext cx="3202478" cy="142894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F35D61F-6097-4754-AED6-E751AAFA1B6A}"/>
              </a:ext>
            </a:extLst>
          </p:cNvPr>
          <p:cNvSpPr txBox="1"/>
          <p:nvPr/>
        </p:nvSpPr>
        <p:spPr>
          <a:xfrm>
            <a:off x="1189082" y="649627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393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BB8808-9A31-4810-B641-DCAB81E7D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21" y="3659805"/>
            <a:ext cx="8666947" cy="220082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B1021A4-4F18-4E2A-9B94-D87FE6E93D5B}"/>
              </a:ext>
            </a:extLst>
          </p:cNvPr>
          <p:cNvSpPr txBox="1"/>
          <p:nvPr/>
        </p:nvSpPr>
        <p:spPr>
          <a:xfrm>
            <a:off x="8378264" y="498756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DB960F3-5E02-4B06-972D-3C4296A66518}"/>
              </a:ext>
            </a:extLst>
          </p:cNvPr>
          <p:cNvSpPr txBox="1"/>
          <p:nvPr/>
        </p:nvSpPr>
        <p:spPr>
          <a:xfrm>
            <a:off x="8603928" y="517638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E1EB1B8-10CA-45FD-B211-74F68D8CEBB1}"/>
              </a:ext>
            </a:extLst>
          </p:cNvPr>
          <p:cNvSpPr txBox="1"/>
          <p:nvPr/>
        </p:nvSpPr>
        <p:spPr>
          <a:xfrm>
            <a:off x="8712353" y="5299493"/>
            <a:ext cx="243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83EC44-48C2-4296-A6B8-84F5F0A94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052" y="3600970"/>
            <a:ext cx="2323362" cy="13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30.03.2022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6F7194-DFF0-47B5-B9C3-55EAAF0F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0" y="1122544"/>
            <a:ext cx="8638313" cy="21789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19625B-1E33-425C-8D32-40A7215C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0" y="3422592"/>
            <a:ext cx="8638313" cy="218495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56435FB-3CA1-43D3-8242-118E67F5DC42}"/>
              </a:ext>
            </a:extLst>
          </p:cNvPr>
          <p:cNvSpPr txBox="1"/>
          <p:nvPr/>
        </p:nvSpPr>
        <p:spPr>
          <a:xfrm>
            <a:off x="8323650" y="459378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64253F1-A83C-4911-8B07-3FDF9625287E}"/>
              </a:ext>
            </a:extLst>
          </p:cNvPr>
          <p:cNvSpPr txBox="1"/>
          <p:nvPr/>
        </p:nvSpPr>
        <p:spPr>
          <a:xfrm>
            <a:off x="8632321" y="472056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HMPV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9D6CC5-331F-4974-A523-B3E8EF0F115F}"/>
              </a:ext>
            </a:extLst>
          </p:cNvPr>
          <p:cNvSpPr txBox="1"/>
          <p:nvPr/>
        </p:nvSpPr>
        <p:spPr>
          <a:xfrm>
            <a:off x="8695639" y="5085408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FF00"/>
                </a:solidFill>
              </a:rPr>
              <a:t>RSV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B013521-1DE7-4240-93D7-896531501FC1}"/>
              </a:ext>
            </a:extLst>
          </p:cNvPr>
          <p:cNvSpPr txBox="1"/>
          <p:nvPr/>
        </p:nvSpPr>
        <p:spPr>
          <a:xfrm>
            <a:off x="7633613" y="4714927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PIV-2,-3,-4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3A7ECFE2-1FD7-4F49-BA8E-2E49C3E2B9A9}"/>
              </a:ext>
            </a:extLst>
          </p:cNvPr>
          <p:cNvPicPr/>
          <p:nvPr/>
        </p:nvPicPr>
        <p:blipFill rotWithShape="1">
          <a:blip r:embed="rId3"/>
          <a:srcRect b="18056"/>
          <a:stretch/>
        </p:blipFill>
        <p:spPr bwMode="auto">
          <a:xfrm>
            <a:off x="316757" y="689652"/>
            <a:ext cx="4627228" cy="2671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12. KW 2022 bei 6.000 ARE (Vorwoche: 5.800) pro 100.000 Einwohner.</a:t>
            </a:r>
            <a:br>
              <a:rPr lang="de-DE" dirty="0"/>
            </a:br>
            <a:r>
              <a:rPr lang="de-DE" dirty="0"/>
              <a:t>Vorwoche ursprünglich genauso hoch, durch Nachmeldungen (mehr „Nicht-ARE“) gesunken.</a:t>
            </a:r>
          </a:p>
          <a:p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5 Mio. ARE in Deutschland, unabhängig von einem Arztbesuch</a:t>
            </a:r>
            <a:br>
              <a:rPr lang="de-DE" b="1" dirty="0"/>
            </a:br>
            <a:r>
              <a:rPr lang="de-DE" dirty="0"/>
              <a:t>(11. KW: 4,8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11. KW 2022:</a:t>
            </a:r>
          </a:p>
          <a:p>
            <a:r>
              <a:rPr lang="de-DE" dirty="0"/>
              <a:t>Bei den Kindern gesunken, bei den Erwachsenen gestiegen.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18" y="888285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3D4AEC-BFC9-414A-BB37-A2F8103D32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178"/>
          <a:stretch/>
        </p:blipFill>
        <p:spPr>
          <a:xfrm>
            <a:off x="304199" y="3409084"/>
            <a:ext cx="4676352" cy="28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793271" y="1142634"/>
            <a:ext cx="30859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12. KW 2022: höher als letztes Jahr, aber im Bereich der vorpandemischen Saisons, zur Vorwoche gesunken</a:t>
            </a:r>
          </a:p>
          <a:p>
            <a:br>
              <a:rPr lang="de-DE" sz="900" dirty="0"/>
            </a:br>
            <a:r>
              <a:rPr lang="de-DE" dirty="0"/>
              <a:t>Rund 1.800 Arzt­konsul­ta­tionen wegen ARE pro 100.000 EW </a:t>
            </a:r>
            <a:r>
              <a:rPr lang="de-DE" b="1" dirty="0"/>
              <a:t>(=ca. 1,5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614086" y="3681791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15740" y="3663649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Nordrhein-Westfalen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27462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74B843-F49A-43A1-BB30-9204BC984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3" y="1264737"/>
            <a:ext cx="5519633" cy="246310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FCF2280-78CD-4FFB-8B08-D5679A865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4202"/>
            <a:ext cx="4428001" cy="2259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91DE68B-B73C-4AE4-9B85-6F87C65186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23"/>
          <a:stretch/>
        </p:blipFill>
        <p:spPr>
          <a:xfrm>
            <a:off x="4522178" y="3952923"/>
            <a:ext cx="4510904" cy="23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29.3.2022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7" y="1842809"/>
            <a:ext cx="7891892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12. KW 2022</a:t>
            </a:r>
          </a:p>
          <a:p>
            <a:r>
              <a:rPr lang="de-DE" dirty="0"/>
              <a:t>Rund 710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590.000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12.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29.3.2022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30" y="3548743"/>
            <a:ext cx="7684925" cy="30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928395" y="1320423"/>
            <a:ext cx="452541" cy="73079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699791" y="1012646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17 %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025833" y="1291838"/>
            <a:ext cx="546760" cy="65986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889316" y="100818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65 %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025833" y="5111929"/>
            <a:ext cx="477305" cy="49647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891695" y="4804152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025833" y="3219434"/>
            <a:ext cx="477305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843778" y="2901437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56 %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37"/>
          <a:stretch/>
        </p:blipFill>
        <p:spPr>
          <a:xfrm>
            <a:off x="3234" y="3091218"/>
            <a:ext cx="9140764" cy="332956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6,9 COVID-SARI pro 100.000</a:t>
            </a:r>
          </a:p>
          <a:p>
            <a:endParaRPr lang="de-DE" dirty="0"/>
          </a:p>
          <a:p>
            <a:r>
              <a:rPr lang="de-DE" dirty="0"/>
              <a:t>Entspricht ca. 5.800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252750" y="4849793"/>
            <a:ext cx="726650" cy="313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80934" y="4647945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47/100T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Bildschirmpräsentation (4:3)</PresentationFormat>
  <Paragraphs>158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29.3.2022</vt:lpstr>
      <vt:lpstr>GrippeWeb bis zur 12. KW 2022 </vt:lpstr>
      <vt:lpstr>Arbeitsgemeinschaft Influenza ARE-Konsultationen / 100.000 Einwohner bis zur 12. KW 2022</vt:lpstr>
      <vt:lpstr>Arbeitsgemeinschaft Influenza - SEEDARE ARE-Konsultationen mit COVID-Diagnose / 100.000 Einwohner </vt:lpstr>
      <vt:lpstr>SEEDARE – ARE mit COVID-19 Konsultationen in Altersgruppen bis zur 12.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(n=10.001), letzten 4 Wo = 515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3156</cp:revision>
  <cp:lastPrinted>2020-05-13T06:04:10Z</cp:lastPrinted>
  <dcterms:created xsi:type="dcterms:W3CDTF">2015-11-02T12:29:13Z</dcterms:created>
  <dcterms:modified xsi:type="dcterms:W3CDTF">2022-03-30T08:55:34Z</dcterms:modified>
</cp:coreProperties>
</file>