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827" r:id="rId2"/>
    <p:sldId id="814" r:id="rId3"/>
    <p:sldId id="825" r:id="rId4"/>
    <p:sldId id="845" r:id="rId5"/>
    <p:sldId id="816" r:id="rId6"/>
    <p:sldId id="840" r:id="rId7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1520" autoAdjust="0"/>
  </p:normalViewPr>
  <p:slideViewPr>
    <p:cSldViewPr snapToGrid="0" snapToObjects="1">
      <p:cViewPr varScale="1">
        <p:scale>
          <a:sx n="90" d="100"/>
          <a:sy n="90" d="100"/>
        </p:scale>
        <p:origin x="1578" y="66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highest number of new weekly deaths were reported from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United States of America (4 435 new deaths; -10%),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Russian Federation (2 357 new deaths; -18%),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Republic of Korea (2 336 new deaths; -5%),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Germany (1 592 new deaths; +5%), 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Brazil (1 436 new deaths; -19%)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estimates suggest that XE has a community growth rate advantage of 1.1 (which represents a 10% transmission advantage) as compared to BA.2; however, this finding requires further confirmation.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highest number of new weekly deaths were reported from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United States of America (4 435 new deaths; -10%),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Russian Federation (2 357 new deaths; -18%),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Republic of Korea (2 336 new deaths; -5%),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Germany (1 592 new deaths; +5%), 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Brazil (1 436 new deaths; -19%)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estimates suggest that XE has a community growth rate advantage of 1.1 (which represents a 10% transmission advantage) as compared to BA.2; however, this finding requires further confirmation.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71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SitRep</a:t>
            </a:r>
            <a:r>
              <a:rPr lang="de-DE" dirty="0"/>
              <a:t>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 belongs to the Omicron variant until significant differences in transmission and disease characteristics, including severity, may be reported.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https://www.ecdc.europa.eu/en/covid-19/variants-concern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https://www.who.int/en/activities/tracking-SARS-CoV-2-variants/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31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04/06/2022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04/06/2022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04/06/2022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04/06/2022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04/06/2022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04/06/2022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04/06/2022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04/06/2022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04/06/2022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04/06/2022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rxiv.org/content/10.1101/2022.03.29.22273093v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ssets.publishing.service.gov.uk/government/uploads/system/uploads/attachment_data/file/1063424/Tech-Briefing-39-25March2022_FIN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96" y="125394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873754"/>
            <a:ext cx="1108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490.853.129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Fälle (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lang="de-DE" sz="2000" b="1" dirty="0">
                <a:solidFill>
                  <a:srgbClr val="00B050"/>
                </a:solidFill>
                <a:latin typeface="Calibri"/>
              </a:rPr>
              <a:t>21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Vergleich zu Vorwoche)</a:t>
            </a:r>
          </a:p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6.155.344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 (CFR: 1,3%)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562399"/>
              </p:ext>
            </p:extLst>
          </p:nvPr>
        </p:nvGraphicFramePr>
        <p:xfrm>
          <a:off x="595714" y="1581640"/>
          <a:ext cx="10829146" cy="4956629"/>
        </p:xfrm>
        <a:graphic>
          <a:graphicData uri="http://schemas.openxmlformats.org/drawingml/2006/table">
            <a:tbl>
              <a:tblPr firstRow="1" firstCol="1" bandRow="1"/>
              <a:tblGrid>
                <a:gridCol w="219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676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87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758">
                  <a:extLst>
                    <a:ext uri="{9D8B030D-6E8A-4147-A177-3AD203B41FA5}">
                      <a16:colId xmlns:a16="http://schemas.microsoft.com/office/drawing/2014/main" val="2968539269"/>
                    </a:ext>
                  </a:extLst>
                </a:gridCol>
                <a:gridCol w="109634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9837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31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Auffrisch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Vollständige 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Impfung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Südkorea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14.267.401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1.917.086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3.739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21.849.074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1.287.943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1.549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25.259.737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948.129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9.867.045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592.196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14.877.144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480.861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21.359.685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405.724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Australien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4.539.599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403.170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1.581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6.735.920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325.285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79.426.860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199.777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3.757.575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182.177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WHO, 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05.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04.2022; 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Our World In Data -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Vacc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abgerufen: 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05.04.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0863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05.04.2021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793548" y="6567903"/>
            <a:ext cx="36624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05.04.2022, Datenstand 03.04.2022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D02A644-D5B9-4974-ADD6-6ECE3428630F}"/>
              </a:ext>
            </a:extLst>
          </p:cNvPr>
          <p:cNvSpPr txBox="1"/>
          <p:nvPr/>
        </p:nvSpPr>
        <p:spPr>
          <a:xfrm>
            <a:off x="6391883" y="2689463"/>
            <a:ext cx="541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Todesfälle: Cave – letzte KW Meldeartefakt wegen Nachmeldungen und Definitionsänderungen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6391883" y="1043300"/>
            <a:ext cx="5487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CAVE vielerorts geänderte Teststrategien insbesondere in Europa z.B. Spanien, Dänemark, England testen nur Risikogruppen, Personen die Behandlung im KH benötigen und Personen die mit RG arbeiten; Österreich hat den Anzahl PCR pro Einwohner reduziert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715B13-F66C-4432-880B-38D12327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835763"/>
            <a:ext cx="6197042" cy="337184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17A15F9-49FD-4342-8CCD-E4B09BEC8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82" y="3604436"/>
            <a:ext cx="5487285" cy="325356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BE28C4E-6E3E-436C-B403-651830821666}"/>
              </a:ext>
            </a:extLst>
          </p:cNvPr>
          <p:cNvSpPr/>
          <p:nvPr/>
        </p:nvSpPr>
        <p:spPr>
          <a:xfrm>
            <a:off x="7940978" y="3714750"/>
            <a:ext cx="845556" cy="3032933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3B14B94-35B5-43D8-8F92-BDE1F0B92377}"/>
              </a:ext>
            </a:extLst>
          </p:cNvPr>
          <p:cNvSpPr/>
          <p:nvPr/>
        </p:nvSpPr>
        <p:spPr>
          <a:xfrm>
            <a:off x="10221461" y="3714749"/>
            <a:ext cx="845556" cy="3032933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77E009-9723-4B41-9802-BCC6B920A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34" y="952830"/>
            <a:ext cx="5397322" cy="56007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8923540" y="6305737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05.04.2022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66363-970C-44BE-9E5C-BC82367C3FF4}"/>
              </a:ext>
            </a:extLst>
          </p:cNvPr>
          <p:cNvSpPr txBox="1"/>
          <p:nvPr/>
        </p:nvSpPr>
        <p:spPr>
          <a:xfrm>
            <a:off x="2908813" y="639964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29.03.2022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576B9E-4197-49CF-97EC-D0C58F4A2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72" y="952829"/>
            <a:ext cx="5454873" cy="56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 - Varianten, 05.04.2021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793548" y="6567903"/>
            <a:ext cx="97326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05.04.2022, Datenstand 03.04.2022 : </a:t>
            </a:r>
            <a:r>
              <a:rPr lang="en-GB" sz="1200" u="sng" dirty="0">
                <a:hlinkClick r:id="rId3"/>
              </a:rPr>
              <a:t>https://www.medrxiv.org/content/10.1101/2022.03.29.22273093v1</a:t>
            </a:r>
            <a:endParaRPr lang="de-DE" sz="1200" i="1" dirty="0">
              <a:solidFill>
                <a:prstClr val="black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6B59168-1027-4154-9433-8558167422CB}"/>
              </a:ext>
            </a:extLst>
          </p:cNvPr>
          <p:cNvSpPr txBox="1"/>
          <p:nvPr/>
        </p:nvSpPr>
        <p:spPr>
          <a:xfrm>
            <a:off x="356248" y="822378"/>
            <a:ext cx="11530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Varianten: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SARS-CoV-2 Genomsequenz des ersten Falles </a:t>
            </a:r>
            <a:r>
              <a:rPr lang="en-US" dirty="0"/>
              <a:t>(</a:t>
            </a:r>
            <a:r>
              <a:rPr lang="de-DE" dirty="0"/>
              <a:t>Dezember </a:t>
            </a:r>
            <a:r>
              <a:rPr lang="en-US" dirty="0"/>
              <a:t>2019): ‘index virus’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Omikron dominierend </a:t>
            </a:r>
            <a:r>
              <a:rPr lang="en-US" dirty="0"/>
              <a:t>(99.8%), Delta </a:t>
            </a:r>
            <a:r>
              <a:rPr lang="de-DE" dirty="0"/>
              <a:t>(&lt;0.1%)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BA.2 (93.6%) der Omikron Sequenzen – dominierend in alle WHO Regionen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Rückgang in Sequenzen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XE: 10% Transmission Vorteil zur BA.2  (</a:t>
            </a:r>
            <a:r>
              <a:rPr lang="de-DE" dirty="0" err="1"/>
              <a:t>prelim</a:t>
            </a:r>
            <a:r>
              <a:rPr lang="de-DE" dirty="0"/>
              <a:t>. Ergebnisse)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8F636C3-7EA3-4135-B021-4D88C8835739}"/>
              </a:ext>
            </a:extLst>
          </p:cNvPr>
          <p:cNvSpPr txBox="1"/>
          <p:nvPr/>
        </p:nvSpPr>
        <p:spPr>
          <a:xfrm>
            <a:off x="381051" y="2878009"/>
            <a:ext cx="117187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Studien: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Hospitalisierung Kinder&lt;4 in USA (Omikron Vs Delta):</a:t>
            </a:r>
          </a:p>
          <a:p>
            <a:r>
              <a:rPr lang="en-US" dirty="0"/>
              <a:t>	</a:t>
            </a:r>
            <a:r>
              <a:rPr lang="de-DE" dirty="0"/>
              <a:t>Hospitalisierungsraten </a:t>
            </a:r>
            <a:r>
              <a:rPr lang="de-DE" b="1" dirty="0"/>
              <a:t>fünf Mal hoher </a:t>
            </a:r>
            <a:r>
              <a:rPr lang="de-DE" dirty="0"/>
              <a:t>während Omikron dominant war ins vergleich zu Delta (14.5 vs. 2.9 / 100,000)</a:t>
            </a:r>
          </a:p>
          <a:p>
            <a:r>
              <a:rPr lang="de-DE" dirty="0"/>
              <a:t>	Länge der Hospitalisierung kürzer: 2 Tage (Delta) </a:t>
            </a:r>
            <a:r>
              <a:rPr lang="de-DE" dirty="0" err="1"/>
              <a:t>vs</a:t>
            </a:r>
            <a:r>
              <a:rPr lang="de-DE" dirty="0"/>
              <a:t> 1.5 Tage (Omikron) (p = 0.002) </a:t>
            </a:r>
          </a:p>
          <a:p>
            <a:r>
              <a:rPr lang="de-DE" dirty="0"/>
              <a:t>	ICU niedriger: 27% (Delta) </a:t>
            </a:r>
            <a:r>
              <a:rPr lang="de-DE" dirty="0" err="1"/>
              <a:t>vs</a:t>
            </a:r>
            <a:r>
              <a:rPr lang="de-DE" dirty="0"/>
              <a:t>  21% (Omikron) (p = 0.02)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Hospitalisierung Kinder&lt;18 in Norwegen (Alpha- Delta - Omikron):</a:t>
            </a:r>
          </a:p>
          <a:p>
            <a:r>
              <a:rPr lang="de-DE" b="1" dirty="0"/>
              <a:t>	</a:t>
            </a:r>
            <a:r>
              <a:rPr lang="de-DE" dirty="0"/>
              <a:t>Ungeimpfte wegen COVID-19 (primär Diagnose): Alpha: 2/1000, Delta: 0,7/1000, Omikron: 0,6/1000</a:t>
            </a:r>
          </a:p>
          <a:p>
            <a:r>
              <a:rPr lang="de-DE" dirty="0"/>
              <a:t>	Länge des Krankenhausaufenthaltes: median 1 Tag für alle drei varianten</a:t>
            </a:r>
          </a:p>
          <a:p>
            <a:r>
              <a:rPr lang="de-DE" dirty="0"/>
              <a:t>	Risiko für Hospitalisierung: Alpha: 4,1%, Delta: 1,6%, Omikron: 1,7%</a:t>
            </a:r>
          </a:p>
          <a:p>
            <a:r>
              <a:rPr lang="de-DE" dirty="0"/>
              <a:t>	Risiko für Hospitalisierung höher für Kinder &lt;1 Jahr ins vergleich zur ältere Kinder</a:t>
            </a:r>
          </a:p>
          <a:p>
            <a:r>
              <a:rPr lang="de-DE" dirty="0"/>
              <a:t>	Niedrigere Risiko für MIS-C bei Kinder die mit Omikron infiziert waren: Alpha: n=7 Delta: n=14 Omikron: n=7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4603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5" y="3109240"/>
            <a:ext cx="1000610" cy="639520"/>
          </a:xfrm>
        </p:spPr>
        <p:txBody>
          <a:bodyPr/>
          <a:lstStyle/>
          <a:p>
            <a:r>
              <a:rPr lang="de-DE" sz="2400" dirty="0"/>
              <a:t>Backup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7941A9A-D1F5-4896-822B-13DBB4767A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23003"/>
            <a:ext cx="6923264" cy="484216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4BE0DBE-0F06-495F-951A-775648604150}"/>
              </a:ext>
            </a:extLst>
          </p:cNvPr>
          <p:cNvSpPr txBox="1"/>
          <p:nvPr/>
        </p:nvSpPr>
        <p:spPr>
          <a:xfrm>
            <a:off x="588918" y="6434997"/>
            <a:ext cx="60023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</a:t>
            </a:r>
            <a:r>
              <a:rPr lang="de-DE" sz="1200" i="1" dirty="0">
                <a:solidFill>
                  <a:prstClr val="black"/>
                </a:solidFill>
                <a:hlinkClick r:id="rId4"/>
              </a:rPr>
              <a:t>UK HSA Technical Briefing </a:t>
            </a:r>
            <a:r>
              <a:rPr lang="de-DE" sz="1200" i="1" dirty="0">
                <a:solidFill>
                  <a:prstClr val="black"/>
                </a:solidFill>
              </a:rPr>
              <a:t>25.03.2022, 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29.03.2022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05332A10-9ACB-4082-A49A-45A21A91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" y="103243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Update: SARS-CoV-2-Varianten Rekombination</a:t>
            </a:r>
            <a:endParaRPr lang="de-BE" sz="3733" u="sng" dirty="0">
              <a:latin typeface="Scala Sans OT" panose="020B0504030101020104" pitchFamily="34" charset="0"/>
            </a:endParaRPr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45C69711-57A1-42B6-A98C-1A50CB88F4B6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5F924BF-FED3-4CD3-BC83-C8FE28315AF0}"/>
              </a:ext>
            </a:extLst>
          </p:cNvPr>
          <p:cNvSpPr txBox="1"/>
          <p:nvPr/>
        </p:nvSpPr>
        <p:spPr>
          <a:xfrm>
            <a:off x="7050758" y="1342149"/>
            <a:ext cx="514124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/>
              <a:t>Vorkommen in Europa: bisher berichtet aus Dänemark, Frankreich, Finnland, Deutschland, Norwegen, Vereinigtes Königreich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UK: Zunahme und bereits „</a:t>
            </a:r>
            <a:r>
              <a:rPr lang="de-DE" sz="2000" b="1" dirty="0" err="1"/>
              <a:t>community</a:t>
            </a:r>
            <a:r>
              <a:rPr lang="de-DE" sz="2000" b="1" dirty="0"/>
              <a:t> </a:t>
            </a:r>
            <a:r>
              <a:rPr lang="de-DE" sz="2000" b="1" dirty="0" err="1"/>
              <a:t>transmission</a:t>
            </a:r>
            <a:r>
              <a:rPr lang="de-DE" sz="2000" b="1" dirty="0"/>
              <a:t>“ der XE-Fälle</a:t>
            </a:r>
            <a:r>
              <a:rPr lang="de-DE" sz="2000" dirty="0"/>
              <a:t> (763 Fälle in UK, 22.03.22)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/>
              <a:t>Geschätzt </a:t>
            </a:r>
            <a:r>
              <a:rPr lang="de-DE" sz="2000" b="1" dirty="0"/>
              <a:t>leicht erhöhte Wachstumsrate von XE um ca. 10%</a:t>
            </a:r>
            <a:r>
              <a:rPr lang="de-DE" sz="2000" dirty="0"/>
              <a:t> im Vergleich zu BA.2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Bislang keine erhöhte Pathogenität oder Virulenz von XE</a:t>
            </a:r>
            <a:r>
              <a:rPr lang="de-DE" sz="2000" dirty="0"/>
              <a:t> beobachtet.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dirty="0"/>
              <a:t>XE gehört weiterhin zu Omikron</a:t>
            </a:r>
          </a:p>
          <a:p>
            <a:pPr lvl="0"/>
            <a:endParaRPr lang="de-DE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lvl="0"/>
            <a:r>
              <a:rPr lang="de-DE" sz="2000" b="1" dirty="0"/>
              <a:t>ECDC stuft XD und XF und WHO stuft XD </a:t>
            </a:r>
            <a:r>
              <a:rPr lang="de-DE" sz="2000" dirty="0"/>
              <a:t>als </a:t>
            </a:r>
            <a:r>
              <a:rPr lang="de-DE" sz="2000" b="1" dirty="0"/>
              <a:t>„</a:t>
            </a:r>
            <a:r>
              <a:rPr lang="de-DE" sz="2000" b="1" dirty="0" err="1"/>
              <a:t>Variants</a:t>
            </a:r>
            <a:r>
              <a:rPr lang="de-DE" sz="2000" b="1" dirty="0"/>
              <a:t> </a:t>
            </a:r>
            <a:r>
              <a:rPr lang="de-DE" sz="2000" b="1" dirty="0" err="1"/>
              <a:t>under</a:t>
            </a:r>
            <a:r>
              <a:rPr lang="de-DE" sz="2000" b="1" dirty="0"/>
              <a:t> Monitoring“</a:t>
            </a:r>
            <a:r>
              <a:rPr lang="de-DE" sz="2000" dirty="0"/>
              <a:t> ein.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9645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Breitbild</PresentationFormat>
  <Paragraphs>182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Wingdings</vt:lpstr>
      <vt:lpstr>1_Office-Design</vt:lpstr>
      <vt:lpstr>Top 10 Länder nach Anzahl neuer COVID-19-Fälle</vt:lpstr>
      <vt:lpstr>WHO epidemiological update, 05.04.2021</vt:lpstr>
      <vt:lpstr>7-Tages-Inzidenz pro 100.000 Einwohner in Europa</vt:lpstr>
      <vt:lpstr>WHO epidemiological update - Varianten, 05.04.2021</vt:lpstr>
      <vt:lpstr>Backup</vt:lpstr>
      <vt:lpstr>WHO Update: SARS-CoV-2-Varianten Rekombination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Raiser, Sofie Gillesberg</cp:lastModifiedBy>
  <cp:revision>712</cp:revision>
  <dcterms:created xsi:type="dcterms:W3CDTF">2015-11-02T12:29:13Z</dcterms:created>
  <dcterms:modified xsi:type="dcterms:W3CDTF">2022-04-06T10:05:57Z</dcterms:modified>
</cp:coreProperties>
</file>