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578" r:id="rId5"/>
    <p:sldId id="1011" r:id="rId6"/>
    <p:sldId id="655" r:id="rId7"/>
    <p:sldId id="656" r:id="rId8"/>
    <p:sldId id="662" r:id="rId9"/>
    <p:sldId id="101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9894" autoAdjust="0"/>
  </p:normalViewPr>
  <p:slideViewPr>
    <p:cSldViewPr snapToGrid="0" snapToObjects="1">
      <p:cViewPr>
        <p:scale>
          <a:sx n="60" d="100"/>
          <a:sy n="60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45% (KW 12: 52%)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50% (KW 12: 54%)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in AG 80+ nach Anstieg ab Jahreswechsel Stagnation seit KW 10/2022(COVID-SARI-Fälle und verstorbene COVID-SARI)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an; im Gegensatz dazu ist in den KiTa-Register-Daten wieder ein deutlicher Anstieg des Infektionsgeschehen mit </a:t>
            </a:r>
            <a:r>
              <a:rPr lang="de-DE" b="0" u="none" dirty="0" err="1"/>
              <a:t>nreuem</a:t>
            </a:r>
            <a:r>
              <a:rPr lang="de-DE" b="0" u="none" dirty="0"/>
              <a:t> Höchstwert in KW 10 zu erkennen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Mitte Februar konstant bei 55%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Ausbruchsgröße im </a:t>
            </a:r>
            <a:r>
              <a:rPr lang="de-DE" b="0" u="none" dirty="0" err="1"/>
              <a:t>Mrz</a:t>
            </a:r>
            <a:r>
              <a:rPr lang="de-DE" b="0" u="none" dirty="0"/>
              <a:t> =5;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140%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seit Mitte Feb werden zw. 130 und 240 Ausbrüche/Woche übermittelt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44% weiterhin, Anteil AG 15-20 nahm zuletzt aber wieder zu (AG 11-14: 28%; AG 15-20: 23%, AG 21+: </a:t>
            </a:r>
            <a:r>
              <a:rPr lang="de-DE" b="0" u="none"/>
              <a:t>5%);</a:t>
            </a:r>
          </a:p>
          <a:p>
            <a:pPr marL="171450" indent="-171450">
              <a:buFontTx/>
              <a:buChar char="-"/>
            </a:pPr>
            <a:r>
              <a:rPr lang="de-DE" b="0" u="none"/>
              <a:t>Durchschnittliche </a:t>
            </a:r>
            <a:r>
              <a:rPr lang="de-DE" b="0" u="none" dirty="0"/>
              <a:t>Ausbruchgröße </a:t>
            </a:r>
            <a:r>
              <a:rPr lang="de-DE" b="0" u="none" dirty="0" err="1"/>
              <a:t>Mrz</a:t>
            </a:r>
            <a:r>
              <a:rPr lang="de-DE" b="0" u="none" dirty="0"/>
              <a:t>: 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6% 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KW13 gesunken 5,1 % (Vorwoche 5,7 %; lag in der 12 KW aber höher bei 6,0 %); liegt im vorpandemischen Bereich; sinkende Tendenz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gesunken (7,7 %; Vorwoche: 10,8 %), </a:t>
            </a:r>
            <a:r>
              <a:rPr lang="de-DE" dirty="0" err="1"/>
              <a:t>Erw</a:t>
            </a:r>
            <a:r>
              <a:rPr lang="de-DE" dirty="0"/>
              <a:t>. gesunken bzw. stabil geblieben 4,6 %; Vorwoche: 4,9 %); nur bei den 15 bis 34-Jährigen gestiegen.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</a:t>
            </a:r>
          </a:p>
          <a:p>
            <a:pPr marL="0" indent="0">
              <a:buFontTx/>
              <a:buNone/>
            </a:pPr>
            <a:r>
              <a:rPr lang="de-DE" dirty="0" err="1"/>
              <a:t>Kw</a:t>
            </a:r>
            <a:r>
              <a:rPr lang="de-DE" dirty="0"/>
              <a:t>	areag1	areag2	areag3	areag4	areag5</a:t>
            </a:r>
          </a:p>
          <a:p>
            <a:pPr marL="0" indent="0">
              <a:buFontTx/>
              <a:buNone/>
            </a:pPr>
            <a:r>
              <a:rPr lang="de-DE" dirty="0"/>
              <a:t>12	16,1	8,2	5,7	5,5	3,6</a:t>
            </a:r>
          </a:p>
          <a:p>
            <a:pPr marL="0" indent="0">
              <a:buFontTx/>
              <a:buNone/>
            </a:pPr>
            <a:r>
              <a:rPr lang="de-DE" dirty="0"/>
              <a:t>13	10,0	6,5	6,3	4,6	3,3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13: 1.658 (Vorwoche: 1.954, erhöht gegenüber der Vorwoche: 1.764)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der ARE-Konsultationen ist in der 13. KW 2022 im Vergleich zur Vorwoche in allen AG gesunken.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Rückgang gab es im Ver­gleich zur Vorwoche bei  den (5- bis 14-Jährigen; 21 %).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Tendenz in den BL im Vergleich zur Vorwoche: gehen die Gesamtraten zurück; In Niedersachsen/Bremen und BEB gehen die Gesamtraten hoch; auch die Raten der Erwachsenen und Kinder gehen in den meisten Regionen zurück</a:t>
            </a:r>
          </a:p>
          <a:p>
            <a:pPr marL="171450" indent="-171450">
              <a:buFontTx/>
              <a:buChar char="-"/>
            </a:pPr>
            <a:r>
              <a:rPr lang="de-DE"/>
              <a:t>\\rki.local\daten\Projekte\FG36_AGI\Wochenberichte\Berichterstellung\Saison_2021_22\Woche_13_2022\KI_2015_2022_04_05.xlsx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ist insgesamt wieder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 zu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ist insgesamt wieder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 zu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Altersgruppen sind die Werte in KW 13/2022 teils deutlich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geblieben; niedriges Niveau (fast auf Sommerniveau)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SARI-ICU-Fallzahlen sind seit KW 3/2022 stabil; niedriges Niveau (fast auf Sommerniveau)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meisten Altersgruppen mit stabilen SARI-Fallzahlen auf niedrigem Niveau,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35-59 allmählich weiter sinkend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seit KW 10 kein weiterer Anstieg bei erhöhten Fallzahlen; weiterhin mehr als die Hälfte der SARI Fälle mit COVID-19-Diagnose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stabil seit KW 5/2022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6,7 je 100T in KW 13/2022 (KW 12: 6,9, KW 11: 6,6; KW 10: 7,3; KW 9: 6,2)  wochenaktuelle Werte KW 5-9 bei ca. 6 je 100T, ab KW 10 bei ca. 7;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weiter über Niveau 4. 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nicht weiter fort, Plateau ab KW 9/2022 auf Niveau 4. 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13/2022: 44/100T, KW 12: 47,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9/2022 nach Nachmeldungen: 66/100T, 4. Welle: bis 77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5.4.2022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841915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415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13.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6290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84366" y="1784519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185271" y="462993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>
            <a:off x="7949372" y="4750957"/>
            <a:ext cx="321951" cy="6364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415243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28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KW 3 bis 13/2022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44" y="2491801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545" y="4524889"/>
            <a:ext cx="3530125" cy="211807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(n=10.257), letzten 4 Wo = 456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5.4.2022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(n=15.042), letzten 4 Wo = 588</a:t>
            </a:r>
            <a:endParaRPr lang="de-DE" sz="2000" dirty="0">
              <a:highlight>
                <a:srgbClr val="FFFF00"/>
              </a:highlight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5869FC4-E0D4-4D6E-A47B-B93D63CC3B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b="8889"/>
          <a:stretch/>
        </p:blipFill>
        <p:spPr bwMode="auto">
          <a:xfrm>
            <a:off x="431833" y="747843"/>
            <a:ext cx="5621020" cy="274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70A783-5730-4E21-B01D-537B95A4C98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317" b="7261"/>
          <a:stretch/>
        </p:blipFill>
        <p:spPr bwMode="auto">
          <a:xfrm>
            <a:off x="2425246" y="4049778"/>
            <a:ext cx="5589270" cy="2670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06.04.2022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8446AC-77CD-4071-BEAA-42EFCE89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946"/>
            <a:ext cx="9144000" cy="231805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7B67AC0-1BD0-456E-B974-55E050E3A731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CF6CA0-0FBE-41EA-8350-9EB7083EE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30" y="3717605"/>
            <a:ext cx="4057470" cy="217841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A7D907B-BEA8-4730-9070-1D7046D9ABBB}"/>
              </a:ext>
            </a:extLst>
          </p:cNvPr>
          <p:cNvSpPr txBox="1"/>
          <p:nvPr/>
        </p:nvSpPr>
        <p:spPr>
          <a:xfrm>
            <a:off x="1138762" y="3766214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426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D1BD9BA-BE23-45C6-8999-5DF3A84AC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30" y="3705178"/>
            <a:ext cx="3624273" cy="21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06.04.2022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AA236B-933D-4D91-9749-74511C29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916"/>
            <a:ext cx="9144000" cy="232065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FE341B-E260-4344-AA33-E55FA622332D}"/>
              </a:ext>
            </a:extLst>
          </p:cNvPr>
          <p:cNvSpPr txBox="1"/>
          <p:nvPr/>
        </p:nvSpPr>
        <p:spPr>
          <a:xfrm>
            <a:off x="8513699" y="250494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6EF354-86A7-43C2-BFAC-2ABA3E7D7F72}"/>
              </a:ext>
            </a:extLst>
          </p:cNvPr>
          <p:cNvSpPr txBox="1"/>
          <p:nvPr/>
        </p:nvSpPr>
        <p:spPr>
          <a:xfrm>
            <a:off x="8288777" y="264350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FCB8F8-C7C1-4748-A963-E8059A929F30}"/>
              </a:ext>
            </a:extLst>
          </p:cNvPr>
          <p:cNvSpPr txBox="1"/>
          <p:nvPr/>
        </p:nvSpPr>
        <p:spPr>
          <a:xfrm>
            <a:off x="1233593" y="748304"/>
            <a:ext cx="909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11: 6,72%</a:t>
            </a:r>
          </a:p>
          <a:p>
            <a:r>
              <a:rPr lang="de-DE" sz="1000" dirty="0"/>
              <a:t>KW 12: 6,83%</a:t>
            </a:r>
          </a:p>
          <a:p>
            <a:r>
              <a:rPr lang="de-DE" sz="1000" dirty="0"/>
              <a:t>KW 13: 7,04%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FEA1F7-896F-4539-AC95-08CFA193F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2453"/>
            <a:ext cx="9144000" cy="231545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DB2F79-E765-4B54-A78C-89AA83CF8FB0}"/>
              </a:ext>
            </a:extLst>
          </p:cNvPr>
          <p:cNvSpPr txBox="1"/>
          <p:nvPr/>
        </p:nvSpPr>
        <p:spPr>
          <a:xfrm>
            <a:off x="8148054" y="5792935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PIV-2,-3,-4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A94F799-7A53-468F-87A4-223C784F3320}"/>
              </a:ext>
            </a:extLst>
          </p:cNvPr>
          <p:cNvSpPr txBox="1"/>
          <p:nvPr/>
        </p:nvSpPr>
        <p:spPr>
          <a:xfrm>
            <a:off x="8705144" y="506598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/>
                </a:solidFill>
              </a:rPr>
              <a:t>HMPV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CA9029E-4E9B-4E01-8D1D-F090591C6F89}"/>
              </a:ext>
            </a:extLst>
          </p:cNvPr>
          <p:cNvSpPr txBox="1"/>
          <p:nvPr/>
        </p:nvSpPr>
        <p:spPr>
          <a:xfrm>
            <a:off x="8351442" y="508142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5DC19A-CA58-40B8-8232-263FE6E36A1C}"/>
              </a:ext>
            </a:extLst>
          </p:cNvPr>
          <p:cNvSpPr txBox="1"/>
          <p:nvPr/>
        </p:nvSpPr>
        <p:spPr>
          <a:xfrm>
            <a:off x="8798363" y="5636999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9C4673-9365-4CE5-B5B7-249F7B1EE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8" t="1502" r="1475" b="18494"/>
          <a:stretch/>
        </p:blipFill>
        <p:spPr>
          <a:xfrm>
            <a:off x="426778" y="852980"/>
            <a:ext cx="4324901" cy="257601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13.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5.4.2022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13. KW 2022 bei 5.100 ARE (Vorwoche: 5.700)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4,2 Mio. ARE in Deutschland, unabhängig von einem Arztbesuch</a:t>
            </a:r>
            <a:br>
              <a:rPr lang="de-DE" b="1" dirty="0"/>
            </a:br>
            <a:r>
              <a:rPr lang="de-DE" dirty="0"/>
              <a:t>(12. KW: 4,7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12. KW 2022:</a:t>
            </a:r>
          </a:p>
          <a:p>
            <a:r>
              <a:rPr lang="de-DE" dirty="0"/>
              <a:t>Bei den Kindern und Erwachsenen gesunken.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2165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947C93B-C9AA-4C81-82E6-BBCDA14F8A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14"/>
          <a:stretch/>
        </p:blipFill>
        <p:spPr>
          <a:xfrm>
            <a:off x="393251" y="3441141"/>
            <a:ext cx="4358428" cy="27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13.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</a:t>
            </a:r>
            <a:r>
              <a:rPr lang="de-DE" u="sng" dirty="0"/>
              <a:t> 5.4.2022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793271" y="1142634"/>
            <a:ext cx="30859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13. KW 2022:  zur Vorwoche gesunken, höher als letztes Jahr, liegen etwas über den vorpandemischen Saisons</a:t>
            </a:r>
          </a:p>
          <a:p>
            <a:br>
              <a:rPr lang="de-DE" sz="900" dirty="0"/>
            </a:br>
            <a:r>
              <a:rPr lang="de-DE" dirty="0"/>
              <a:t>Rund 1.700 Arzt­konsul­ta­tionen wegen ARE pro 100.000 EW </a:t>
            </a:r>
            <a:r>
              <a:rPr lang="de-DE" b="1" dirty="0"/>
              <a:t>(=ca. 1,4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1080730" y="3693969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Berlin/Brandenburg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651931" y="3644573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Nordrhein-Westfalen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27462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38E77A-0949-42B6-B63E-1CEB25716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149"/>
          <a:stretch/>
        </p:blipFill>
        <p:spPr>
          <a:xfrm>
            <a:off x="150312" y="1209979"/>
            <a:ext cx="5642959" cy="25554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FE0E50-74BF-4D69-9FC9-68C6EBA373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90"/>
          <a:stretch/>
        </p:blipFill>
        <p:spPr>
          <a:xfrm>
            <a:off x="4252590" y="3960920"/>
            <a:ext cx="4662775" cy="236668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445EF65-5452-4D73-80F3-D2AB8C1744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4" b="-1"/>
          <a:stretch/>
        </p:blipFill>
        <p:spPr>
          <a:xfrm>
            <a:off x="25030" y="4003631"/>
            <a:ext cx="4227560" cy="23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5.4.2022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90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13. KW 2022</a:t>
            </a:r>
          </a:p>
          <a:p>
            <a:r>
              <a:rPr lang="de-DE" dirty="0"/>
              <a:t>Rund 600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500.000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13.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13.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5.4.2022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8" y="3586195"/>
            <a:ext cx="7684925" cy="307397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8AB7B85-F61C-47EE-9EC3-CDE8429C0D1E}"/>
              </a:ext>
            </a:extLst>
          </p:cNvPr>
          <p:cNvCxnSpPr>
            <a:cxnSpLocks/>
          </p:cNvCxnSpPr>
          <p:nvPr/>
        </p:nvCxnSpPr>
        <p:spPr>
          <a:xfrm>
            <a:off x="1820304" y="2444814"/>
            <a:ext cx="60621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F14B488-3334-46E3-8548-8AE01657F5D9}"/>
              </a:ext>
            </a:extLst>
          </p:cNvPr>
          <p:cNvCxnSpPr>
            <a:cxnSpLocks/>
          </p:cNvCxnSpPr>
          <p:nvPr/>
        </p:nvCxnSpPr>
        <p:spPr>
          <a:xfrm>
            <a:off x="1680371" y="5267694"/>
            <a:ext cx="63725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213415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5.4.2022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928395" y="1320423"/>
            <a:ext cx="452541" cy="73079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699791" y="1012646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13 %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095963" y="1291838"/>
            <a:ext cx="476630" cy="65986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889316" y="100818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55 %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095963" y="5111929"/>
            <a:ext cx="407176" cy="50715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891695" y="4804152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025833" y="3219434"/>
            <a:ext cx="477305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843778" y="2901437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5.4.2022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4"/>
          <a:stretch/>
        </p:blipFill>
        <p:spPr>
          <a:xfrm>
            <a:off x="1" y="3091218"/>
            <a:ext cx="9143997" cy="33608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6,7 COVID-SARI pro 100.000</a:t>
            </a:r>
          </a:p>
          <a:p>
            <a:endParaRPr lang="de-DE" dirty="0"/>
          </a:p>
          <a:p>
            <a:r>
              <a:rPr lang="de-DE" dirty="0"/>
              <a:t>Entspricht ca. 5.600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252750" y="4849793"/>
            <a:ext cx="726650" cy="313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80934" y="4647945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44/100T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476CE2A-32F4-4BBC-9FD3-C383382BB3A1}"/>
              </a:ext>
            </a:extLst>
          </p:cNvPr>
          <p:cNvCxnSpPr/>
          <p:nvPr/>
        </p:nvCxnSpPr>
        <p:spPr>
          <a:xfrm flipV="1">
            <a:off x="2349795" y="5163189"/>
            <a:ext cx="616689" cy="53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Bildschirmpräsentation (4:3)</PresentationFormat>
  <Paragraphs>158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5.4.2022</vt:lpstr>
      <vt:lpstr>GrippeWeb bis zur 13. KW 2022 </vt:lpstr>
      <vt:lpstr>Arbeitsgemeinschaft Influenza ARE-Konsultationen / 100.000 Einwohner bis zur 13. KW 2022</vt:lpstr>
      <vt:lpstr>Arbeitsgemeinschaft Influenza - SEEDARE ARE-Konsultationen mit COVID-Diagnose / 100.000 Einwohner </vt:lpstr>
      <vt:lpstr>SEEDARE – ARE mit COVID-19 Konsultationen in Altersgruppen bis zur 13.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(n=10.257), letzten 4 Wo = 456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3188</cp:revision>
  <cp:lastPrinted>2020-05-13T06:04:10Z</cp:lastPrinted>
  <dcterms:created xsi:type="dcterms:W3CDTF">2015-11-02T12:29:13Z</dcterms:created>
  <dcterms:modified xsi:type="dcterms:W3CDTF">2022-04-06T08:57:27Z</dcterms:modified>
</cp:coreProperties>
</file>