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3">
  <p:sldMasterIdLst>
    <p:sldMasterId id="2147483662" r:id="rId1"/>
    <p:sldMasterId id="2147483678" r:id="rId2"/>
  </p:sldMasterIdLst>
  <p:notesMasterIdLst>
    <p:notesMasterId r:id="rId17"/>
  </p:notesMasterIdLst>
  <p:handoutMasterIdLst>
    <p:handoutMasterId r:id="rId18"/>
  </p:handoutMasterIdLst>
  <p:sldIdLst>
    <p:sldId id="261" r:id="rId3"/>
    <p:sldId id="2145706263" r:id="rId4"/>
    <p:sldId id="2145706264" r:id="rId5"/>
    <p:sldId id="2145706262" r:id="rId6"/>
    <p:sldId id="2145706265" r:id="rId7"/>
    <p:sldId id="2145706266" r:id="rId8"/>
    <p:sldId id="2145706273" r:id="rId9"/>
    <p:sldId id="2145706269" r:id="rId10"/>
    <p:sldId id="2145706267" r:id="rId11"/>
    <p:sldId id="2145706268" r:id="rId12"/>
    <p:sldId id="2145706271" r:id="rId13"/>
    <p:sldId id="2145706272" r:id="rId14"/>
    <p:sldId id="2145706270" r:id="rId15"/>
    <p:sldId id="2145706261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tterich, Nadine" initials="SN" lastIdx="1" clrIdx="0">
    <p:extLst>
      <p:ext uri="{19B8F6BF-5375-455C-9EA6-DF929625EA0E}">
        <p15:presenceInfo xmlns:p15="http://schemas.microsoft.com/office/powerpoint/2012/main" userId="Stitterich, Nad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06EC7"/>
    <a:srgbClr val="4D8AD2"/>
    <a:srgbClr val="80A5DC"/>
    <a:srgbClr val="66A8DD"/>
    <a:srgbClr val="689CCA"/>
    <a:srgbClr val="338BD2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2553" autoAdjust="0"/>
  </p:normalViewPr>
  <p:slideViewPr>
    <p:cSldViewPr snapToGrid="0" snapToObjects="1">
      <p:cViewPr varScale="1">
        <p:scale>
          <a:sx n="117" d="100"/>
          <a:sy n="117" d="100"/>
        </p:scale>
        <p:origin x="15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07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2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FB3CF-D9EC-4D29-A114-C80629BD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67FF2CA-0289-436E-9AA6-30BAE4573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36FF78-0C48-47AF-9799-241B0F377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6CFAC4-8125-44F7-84F9-3C87D3E4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95CF48-7994-4CF5-8E5C-2FFFC5AC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3DF4EF-50A9-4248-9E3F-50B8DACC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55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50E18-7257-4D55-B485-05FB697E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A9FE3B4-37C6-4D51-9B2B-F9A9976E5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6A431C-E17F-4BD5-AB3C-F303914C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E7C965-7664-4442-BB5E-760364BE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837E8A-01E5-4F74-A82F-1CCF606F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32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D55797B-2295-46E6-96DC-E0D9F71BD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7DF2DA-19F3-4B24-9D05-EF9096641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E50BB9-5120-4542-85E0-7225366C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1268D7-805A-4732-99DE-12EBEC49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4A478B-8365-46E9-A7CE-B5457827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99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35626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1A6AE-D6B2-4DC5-A08F-C241FD6FC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C0403F6-F60F-401D-AF41-7320BF9F1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AF549C-D8B0-4FF7-AA21-D34D3B1B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F2A853-7B46-4B73-9D57-9BD59EC5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EA81AE-EC74-4581-B9AC-D6970D3D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166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03747-1803-40C6-B085-8DCA0FFE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4B76F3-226B-4AC7-A54B-48F4F80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2BA6A-E36D-45D6-8FA0-B68516CB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FD5FB5-304F-4F4E-8244-3078809B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559C26-2516-4C2D-8354-978F07F1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858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D7277-2B9C-470F-B9AA-6B2BBB40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447EA-36E1-4688-82CD-6C8C87B71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6C4E78-6170-4077-A1CB-95565CDD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E613CD-78A9-4976-92F0-69724A1A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1E9A5E-D945-4E33-98D9-B974DA37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89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AAAC4-2647-4341-B48B-09EBCCE0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C99ED1-D561-4A88-8992-34069B5C7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582B67-FAF9-4FA2-B8B4-3E35EE7A5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F85564-F864-407F-AFDF-893F4DD3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487A24-DEDB-409C-BDB3-8A6D1978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59352F-9023-4616-BC19-71582204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053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5A862-3915-4BC2-9FFC-31105654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5E0F7D-FE3B-41C5-BC5D-A47DA24E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B87AD1-DE8C-419A-8A1E-76547235C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3E56DB-65B0-49A8-9B2A-3D9564615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53DD40-100A-4C79-9D3A-AF94AF73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FE7BFE-9E7E-496B-ACA8-3CE1E19A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A237764-D410-45CB-A397-62DFD62D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3E659E7-5F10-4F5A-A0D1-94F91DA9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094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244F0-0DEC-454A-82EB-5B794A50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B0C574-D2A2-4D8B-B729-4C667975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1D7B3D-9FD2-4A6D-BB87-74444D7E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319D68-D7E3-4806-82DC-381FDE01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44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0398D-97F8-4E19-88BA-15929834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C02903-424A-4B23-8940-BBAA9CA6E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384CE4-9D31-4B18-8170-1DCDE032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0FBE0F-5F21-48CA-B0B8-1B2832FB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4065EB-D1AD-463C-AEAA-316760A3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490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00A3B7-ECBB-498D-8066-AA223334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F138FA-7240-46C0-AD09-C447DB47D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6E5C5E-8546-4E88-B829-B03DD0BF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969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D1AB5-526A-44DC-883B-660B0459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0334D9-BE21-4BB2-859D-51E82E438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24F0DB-A3D7-40AB-B263-A28623FA6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284BC1-17E3-4B4B-8796-3D634834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5E82E1-6441-4B42-86D4-954BED6D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9A4356-442C-4737-A6E6-2BA884FD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315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98D6B-459C-48C9-A634-730BFFB2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B190901-F5BA-46BA-BA1B-2B51B9B7F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B1AB37-C885-4260-BD2E-2E3C68337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9978D1-EAF8-4D3A-9AD6-8CAAD9A4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CA4CC3-1076-4F25-A18D-26B63546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913A90-4AE3-4A31-95ED-8EE56575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141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32B56-D304-4C36-BCF2-3403E6FD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045B74-6CF2-4227-B9C7-25DAA6FBA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394BDC-F5DE-447B-9A9A-7A4AB273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11E22A-FCED-461B-815C-9B630279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BA8D2C-FCCA-4E43-A8B6-B7CA08C5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210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077A9C-85F3-4977-ADE3-584835061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D60A16-F8B2-4D6F-8424-7B61A3695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0FCAC4-0B17-427A-9883-F905C008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5E7343-74B8-41EE-BC6A-9F09426F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D3C7AA-4894-49C5-A580-C25F09D2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92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527F8-1323-427A-9DB1-95451F5E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E0E4FF-7AE5-4690-86B6-285C82C42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AC323E-3964-4349-AE70-FBF1E50B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EE11E3-4FD7-49D4-8AC7-CE6B754B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21C18D-E457-49E9-9734-F9B8F21B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1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F4D4D-3493-4F94-BADF-5DFCDCD4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F0AE1D-3CEF-44F7-A2C1-71E01379D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4DA64-6744-4C35-A4E5-48BB6A97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D9393-B4F8-4DB3-BD3E-272F71F8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76D74-4293-4CBB-A2AF-8076F3E3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15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D8740-B5F5-4238-9FC6-CE0975BA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9FD368-6B45-40B9-A065-EB2DFCCA8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744FBC-43CC-4344-BA0D-AE1BD0F03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8A55CD-0411-482C-B91D-89ECEDF1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E4584E-02A0-485A-9D0F-622B1280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1C4EAB-1DDB-4DDA-BC75-8AD5BA98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45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EF483-3929-4C94-8372-8C0211D5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DD56D5-0578-43CB-9A5D-E57D04FCC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2A993F-1050-4098-879D-2293A498C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BCFAB3-B7BB-45AA-80DD-0B5610A37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8C1DE6B-A3D0-4217-B311-442F75E64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691DE8-ED0D-4D88-A717-7BC017C50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025172F-3965-40AD-9CA0-39F73DA6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E7F5654-AEA7-43F2-B8EF-EDB0ED25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23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3C530-7B54-41E7-92CB-51EAD2CC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7D1E0F-B96A-4FC9-AE4B-0977CFAA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1252DF-C5F9-48BE-BA5A-7581CA23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EBD1FB-D719-45D6-9740-958D9A04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7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2B7E94-7E65-487A-92CE-8C6EBE56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799358-4742-498A-ADDE-3A02B9A4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2DE527-092D-49F6-8B64-8BA69503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3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9223-5F16-4454-8105-5E2819AD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D83D97-F569-4A34-812C-5452652D7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EDD9E6-1554-47A9-A286-A8C8DB24F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0E46D3-B55D-400D-B4EE-24B580FD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0F648-AE19-4892-A273-27F21653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08D17E-E4C1-4DC7-A19B-DA20960D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3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305B2B-E971-48A1-AFB2-5A3C7B53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7821E9-FEF4-4C2D-AF68-EAE473A94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566DDC-B089-4786-B052-CA1040833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FA21D-C7E2-4F50-AFF1-FFB345E5BBD6}" type="datetimeFigureOut">
              <a:rPr lang="de-DE" smtClean="0"/>
              <a:t>11.04.2022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D68D34-3491-4AEB-B79A-6D69D011C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B7681A-3096-4F8E-941F-E7DD50B73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38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C46A334-6D71-4DE6-BE4F-030060D8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03D934-0DC7-4375-B0EE-42CD8D48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B49523-ECF1-46DC-9C33-930567678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58691-7CB2-4235-AE42-5F8763A78011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7F2C75-8751-464E-BA51-00C97C64D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B23C3A-48C6-4609-9F29-381757A6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76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ki.de/covid-19-therapi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frank.xaol.de/dev-bln/dgiin_pv_covid-19-therapie/#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rki.de/covriin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rki.de/stako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ki.de/covid-19-therapi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03060" y="2360085"/>
            <a:ext cx="4459843" cy="1263448"/>
          </a:xfrm>
        </p:spPr>
        <p:txBody>
          <a:bodyPr>
            <a:noAutofit/>
          </a:bodyPr>
          <a:lstStyle/>
          <a:p>
            <a:r>
              <a:rPr lang="de-DE" sz="2800" b="0" dirty="0">
                <a:latin typeface="Scala OT" panose="02010504040101020104" pitchFamily="2" charset="0"/>
              </a:rPr>
              <a:t>Klinisches Management von COVID-19:</a:t>
            </a:r>
            <a:br>
              <a:rPr lang="de-DE" sz="2800" b="0" dirty="0">
                <a:latin typeface="Scala OT" panose="02010504040101020104" pitchFamily="2" charset="0"/>
              </a:rPr>
            </a:br>
            <a:br>
              <a:rPr lang="de-DE" sz="2800" b="0" dirty="0">
                <a:latin typeface="Scala OT" panose="02010504040101020104" pitchFamily="2" charset="0"/>
              </a:rPr>
            </a:br>
            <a:r>
              <a:rPr lang="de-DE" sz="2800" b="0" dirty="0">
                <a:latin typeface="Scala OT" panose="02010504040101020104" pitchFamily="2" charset="0"/>
              </a:rPr>
              <a:t>Update zu Therapie</a:t>
            </a:r>
            <a:endParaRPr lang="de-DE" sz="2000" b="0" dirty="0">
              <a:latin typeface="Scala OT" panose="02010504040101020104" pitchFamily="2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71ECFDD-3C5F-414A-83FE-A728A36FC22D}"/>
              </a:ext>
            </a:extLst>
          </p:cNvPr>
          <p:cNvSpPr/>
          <p:nvPr/>
        </p:nvSpPr>
        <p:spPr>
          <a:xfrm>
            <a:off x="1751961" y="6310631"/>
            <a:ext cx="7392040" cy="45719"/>
          </a:xfrm>
          <a:custGeom>
            <a:avLst/>
            <a:gdLst/>
            <a:ahLst/>
            <a:cxnLst/>
            <a:rect l="l" t="t" r="r" b="b"/>
            <a:pathLst>
              <a:path w="9859645">
                <a:moveTo>
                  <a:pt x="0" y="0"/>
                </a:moveTo>
                <a:lnTo>
                  <a:pt x="9859429" y="0"/>
                </a:lnTo>
              </a:path>
            </a:pathLst>
          </a:custGeom>
          <a:ln w="762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BDEC335F-ACA3-403D-AF13-187165E56A01}"/>
              </a:ext>
            </a:extLst>
          </p:cNvPr>
          <p:cNvSpPr/>
          <p:nvPr/>
        </p:nvSpPr>
        <p:spPr>
          <a:xfrm>
            <a:off x="2220686" y="6310631"/>
            <a:ext cx="6923315" cy="45719"/>
          </a:xfrm>
          <a:custGeom>
            <a:avLst/>
            <a:gdLst/>
            <a:ahLst/>
            <a:cxnLst/>
            <a:rect l="l" t="t" r="r" b="b"/>
            <a:pathLst>
              <a:path w="9859645">
                <a:moveTo>
                  <a:pt x="0" y="0"/>
                </a:moveTo>
                <a:lnTo>
                  <a:pt x="9859429" y="0"/>
                </a:lnTo>
              </a:path>
            </a:pathLst>
          </a:custGeom>
          <a:ln w="762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B02D6C7-8072-4255-AE2B-AD5EB8202E1D}"/>
              </a:ext>
            </a:extLst>
          </p:cNvPr>
          <p:cNvSpPr/>
          <p:nvPr/>
        </p:nvSpPr>
        <p:spPr>
          <a:xfrm>
            <a:off x="4003060" y="5044930"/>
            <a:ext cx="2204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Agata Mikolajewska, ZBS7.1</a:t>
            </a:r>
          </a:p>
          <a:p>
            <a:r>
              <a:rPr lang="de-DE" sz="1400" dirty="0">
                <a:solidFill>
                  <a:schemeClr val="bg1"/>
                </a:solidFill>
                <a:latin typeface="Scala OT" panose="02010504040101020104" pitchFamily="2" charset="0"/>
              </a:rPr>
              <a:t>Berlin den 11.04.2022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747E8F2-CA8C-4A3F-8B7F-065AB7F6F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" y="197384"/>
            <a:ext cx="1273002" cy="6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A48BFB8-D5CC-410C-9957-DAAED4495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251"/>
            <a:ext cx="9144000" cy="503378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E69FAB1-4653-43D3-8817-F4111FA8F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512" y="132199"/>
            <a:ext cx="1918873" cy="6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AA940E5-875E-44D6-8AC3-AEEBDAEC0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82"/>
            <a:ext cx="9144000" cy="449533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3ACD77F-58AC-46FA-B640-A10B8CA49F62}"/>
              </a:ext>
            </a:extLst>
          </p:cNvPr>
          <p:cNvSpPr txBox="1"/>
          <p:nvPr/>
        </p:nvSpPr>
        <p:spPr>
          <a:xfrm flipH="1">
            <a:off x="6005391" y="83323"/>
            <a:ext cx="313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www.rki.de/covid-19-therapie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2039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261F148-7985-4149-9061-EC5672D93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1" y="32658"/>
            <a:ext cx="5442857" cy="14637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BB894E2-6F51-4F7B-BD42-CD456592A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13" y="1496456"/>
            <a:ext cx="8196271" cy="5328886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05B122D-3A1E-4948-A937-A69136176771}"/>
              </a:ext>
            </a:extLst>
          </p:cNvPr>
          <p:cNvSpPr/>
          <p:nvPr/>
        </p:nvSpPr>
        <p:spPr>
          <a:xfrm>
            <a:off x="349013" y="4160899"/>
            <a:ext cx="8109187" cy="13363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7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91DF4D0-164E-47C8-A218-9329499B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43" y="223207"/>
            <a:ext cx="7972984" cy="582998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779E78E-6F30-47D3-A1FE-9DE0F0369788}"/>
              </a:ext>
            </a:extLst>
          </p:cNvPr>
          <p:cNvSpPr/>
          <p:nvPr/>
        </p:nvSpPr>
        <p:spPr>
          <a:xfrm>
            <a:off x="2353857" y="6199805"/>
            <a:ext cx="406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COVID-19-Therapie: Kurzversion (xaol.de)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554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C5EF496-0EC7-4E6C-A573-7D257505387C}"/>
              </a:ext>
            </a:extLst>
          </p:cNvPr>
          <p:cNvSpPr txBox="1"/>
          <p:nvPr/>
        </p:nvSpPr>
        <p:spPr>
          <a:xfrm>
            <a:off x="764105" y="2721114"/>
            <a:ext cx="7894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Vielen Dank für die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30188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3BCE9EE-C2A7-40C5-9DCB-7E130910C5C4}"/>
              </a:ext>
            </a:extLst>
          </p:cNvPr>
          <p:cNvGrpSpPr/>
          <p:nvPr/>
        </p:nvGrpSpPr>
        <p:grpSpPr>
          <a:xfrm>
            <a:off x="164446" y="59692"/>
            <a:ext cx="6117771" cy="5327768"/>
            <a:chOff x="164446" y="59692"/>
            <a:chExt cx="6117771" cy="5327768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7A2FC177-9BE0-47EC-9F57-158A3E0ED795}"/>
                </a:ext>
              </a:extLst>
            </p:cNvPr>
            <p:cNvGrpSpPr/>
            <p:nvPr/>
          </p:nvGrpSpPr>
          <p:grpSpPr>
            <a:xfrm>
              <a:off x="164446" y="59692"/>
              <a:ext cx="6117771" cy="5327768"/>
              <a:chOff x="164446" y="59692"/>
              <a:chExt cx="6117771" cy="5327768"/>
            </a:xfrm>
          </p:grpSpPr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id="{DCD3E74C-2321-4B0C-AC18-73027544B2AF}"/>
                  </a:ext>
                </a:extLst>
              </p:cNvPr>
              <p:cNvGrpSpPr/>
              <p:nvPr/>
            </p:nvGrpSpPr>
            <p:grpSpPr>
              <a:xfrm>
                <a:off x="164446" y="59692"/>
                <a:ext cx="6117771" cy="3235608"/>
                <a:chOff x="2743199" y="3373628"/>
                <a:chExt cx="6117771" cy="3235608"/>
              </a:xfrm>
            </p:grpSpPr>
            <p:pic>
              <p:nvPicPr>
                <p:cNvPr id="4" name="Grafik 3">
                  <a:extLst>
                    <a:ext uri="{FF2B5EF4-FFF2-40B4-BE49-F238E27FC236}">
                      <a16:creationId xmlns:a16="http://schemas.microsoft.com/office/drawing/2014/main" id="{ADD26ADD-D616-45C8-A012-26D3F003E4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43199" y="3766690"/>
                  <a:ext cx="6117771" cy="2842546"/>
                </a:xfrm>
                <a:prstGeom prst="rect">
                  <a:avLst/>
                </a:prstGeom>
              </p:spPr>
            </p:pic>
            <p:sp>
              <p:nvSpPr>
                <p:cNvPr id="5" name="Textfeld 4">
                  <a:extLst>
                    <a:ext uri="{FF2B5EF4-FFF2-40B4-BE49-F238E27FC236}">
                      <a16:creationId xmlns:a16="http://schemas.microsoft.com/office/drawing/2014/main" id="{356D31F9-BFBD-45D7-8A01-470805A1885F}"/>
                    </a:ext>
                  </a:extLst>
                </p:cNvPr>
                <p:cNvSpPr txBox="1"/>
                <p:nvPr/>
              </p:nvSpPr>
              <p:spPr>
                <a:xfrm>
                  <a:off x="2743199" y="3373628"/>
                  <a:ext cx="195431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hlinkClick r:id="rId4"/>
                    </a:rPr>
                    <a:t>www.rki.de/stakob</a:t>
                  </a:r>
                  <a:endParaRPr lang="de-DE" dirty="0"/>
                </a:p>
                <a:p>
                  <a:endParaRPr lang="de-DE" dirty="0"/>
                </a:p>
              </p:txBody>
            </p:sp>
          </p:grpSp>
          <p:pic>
            <p:nvPicPr>
              <p:cNvPr id="2" name="Grafik 1">
                <a:extLst>
                  <a:ext uri="{FF2B5EF4-FFF2-40B4-BE49-F238E27FC236}">
                    <a16:creationId xmlns:a16="http://schemas.microsoft.com/office/drawing/2014/main" id="{682B7D99-2A1C-4347-BC08-FD82EDCA0D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2902" y="3429000"/>
                <a:ext cx="4680857" cy="1958460"/>
              </a:xfrm>
              <a:prstGeom prst="rect">
                <a:avLst/>
              </a:prstGeom>
            </p:spPr>
          </p:pic>
        </p:grp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E9F664E4-1066-453F-8116-F8577D800D2B}"/>
                </a:ext>
              </a:extLst>
            </p:cNvPr>
            <p:cNvSpPr/>
            <p:nvPr/>
          </p:nvSpPr>
          <p:spPr>
            <a:xfrm>
              <a:off x="2118764" y="2626822"/>
              <a:ext cx="4163453" cy="6463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04C04A5-5B0E-4728-A223-021C5AC82329}"/>
              </a:ext>
            </a:extLst>
          </p:cNvPr>
          <p:cNvGrpSpPr/>
          <p:nvPr/>
        </p:nvGrpSpPr>
        <p:grpSpPr>
          <a:xfrm>
            <a:off x="2034176" y="2121522"/>
            <a:ext cx="6022522" cy="4573415"/>
            <a:chOff x="2238576" y="2121522"/>
            <a:chExt cx="6022522" cy="4573415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D5A987D0-EDBD-4585-B12A-D9EAD73BA9BC}"/>
                </a:ext>
              </a:extLst>
            </p:cNvPr>
            <p:cNvGrpSpPr/>
            <p:nvPr/>
          </p:nvGrpSpPr>
          <p:grpSpPr>
            <a:xfrm>
              <a:off x="2238576" y="2121522"/>
              <a:ext cx="6022522" cy="4573415"/>
              <a:chOff x="3121478" y="1189954"/>
              <a:chExt cx="6022522" cy="4573415"/>
            </a:xfrm>
          </p:grpSpPr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7D910349-5607-43EA-AC2B-8084DF84A791}"/>
                  </a:ext>
                </a:extLst>
              </p:cNvPr>
              <p:cNvSpPr txBox="1"/>
              <p:nvPr/>
            </p:nvSpPr>
            <p:spPr>
              <a:xfrm>
                <a:off x="7088231" y="1189954"/>
                <a:ext cx="19711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hlinkClick r:id="rId6"/>
                  </a:rPr>
                  <a:t>www.rki.de/covriin</a:t>
                </a:r>
                <a:endParaRPr lang="de-DE" dirty="0"/>
              </a:p>
              <a:p>
                <a:endParaRPr lang="de-DE" dirty="0"/>
              </a:p>
            </p:txBody>
          </p:sp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EB012511-E8BD-46D1-AF87-7D1A74ED6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1478" y="1650427"/>
                <a:ext cx="6022522" cy="4112942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401D4649-EF66-49E7-B0D0-D5CD2F73B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478" y="4877575"/>
                <a:ext cx="1918873" cy="696405"/>
              </a:xfrm>
              <a:prstGeom prst="rect">
                <a:avLst/>
              </a:prstGeom>
            </p:spPr>
          </p:pic>
        </p:grpSp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F009AF0D-5079-4E67-8DAA-FCDCB9D68D28}"/>
                </a:ext>
              </a:extLst>
            </p:cNvPr>
            <p:cNvSpPr/>
            <p:nvPr/>
          </p:nvSpPr>
          <p:spPr>
            <a:xfrm>
              <a:off x="4327071" y="3788229"/>
              <a:ext cx="3849439" cy="110217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178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DC51CC8-9773-4C43-9EF8-97721D963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132" y="564167"/>
            <a:ext cx="4968710" cy="605406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6DC0BA8-4B86-4FD2-B6D1-B8E33B5B9070}"/>
              </a:ext>
            </a:extLst>
          </p:cNvPr>
          <p:cNvSpPr txBox="1"/>
          <p:nvPr/>
        </p:nvSpPr>
        <p:spPr>
          <a:xfrm flipH="1">
            <a:off x="6005391" y="83323"/>
            <a:ext cx="313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www.rki.de/covid-19-therapie</a:t>
            </a:r>
            <a:r>
              <a:rPr lang="de-DE" dirty="0"/>
              <a:t> 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C52F0FC3-57E6-42A2-9F66-B096A6DD5F2E}"/>
              </a:ext>
            </a:extLst>
          </p:cNvPr>
          <p:cNvSpPr/>
          <p:nvPr/>
        </p:nvSpPr>
        <p:spPr>
          <a:xfrm>
            <a:off x="312234" y="2575932"/>
            <a:ext cx="1477083" cy="35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0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FB112C4-B158-41A7-9786-CA1F85B44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433"/>
            <a:ext cx="9144000" cy="58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2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39DBC15-5B86-4F32-AB2D-0AC7705AD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5" y="264362"/>
            <a:ext cx="8314689" cy="6593638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3BFC3F9-9FD4-4475-8B54-73C3FB83E218}"/>
              </a:ext>
            </a:extLst>
          </p:cNvPr>
          <p:cNvSpPr/>
          <p:nvPr/>
        </p:nvSpPr>
        <p:spPr>
          <a:xfrm>
            <a:off x="234175" y="740229"/>
            <a:ext cx="4011254" cy="30153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25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6E3CCD4-5D79-4F21-A585-1B0A9FE013F7}"/>
              </a:ext>
            </a:extLst>
          </p:cNvPr>
          <p:cNvGrpSpPr/>
          <p:nvPr/>
        </p:nvGrpSpPr>
        <p:grpSpPr>
          <a:xfrm>
            <a:off x="500526" y="845761"/>
            <a:ext cx="8273360" cy="2815521"/>
            <a:chOff x="344420" y="118211"/>
            <a:chExt cx="8349659" cy="2921879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5377DA21-3306-4AA7-8DF7-35DCD7DA104A}"/>
                </a:ext>
              </a:extLst>
            </p:cNvPr>
            <p:cNvGrpSpPr/>
            <p:nvPr/>
          </p:nvGrpSpPr>
          <p:grpSpPr>
            <a:xfrm>
              <a:off x="2178299" y="118211"/>
              <a:ext cx="6515780" cy="2921879"/>
              <a:chOff x="299792" y="0"/>
              <a:chExt cx="6515780" cy="2921879"/>
            </a:xfrm>
          </p:grpSpPr>
          <p:pic>
            <p:nvPicPr>
              <p:cNvPr id="2" name="Grafik 1">
                <a:extLst>
                  <a:ext uri="{FF2B5EF4-FFF2-40B4-BE49-F238E27FC236}">
                    <a16:creationId xmlns:a16="http://schemas.microsoft.com/office/drawing/2014/main" id="{3C2C281B-C9F1-49A4-BEF0-2AD2B7B203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9792" y="0"/>
                <a:ext cx="1132354" cy="2569029"/>
              </a:xfrm>
              <a:prstGeom prst="rect">
                <a:avLst/>
              </a:prstGeom>
            </p:spPr>
          </p:pic>
          <p:pic>
            <p:nvPicPr>
              <p:cNvPr id="3" name="Grafik 2">
                <a:extLst>
                  <a:ext uri="{FF2B5EF4-FFF2-40B4-BE49-F238E27FC236}">
                    <a16:creationId xmlns:a16="http://schemas.microsoft.com/office/drawing/2014/main" id="{67156B94-79B9-42B3-8207-F52DDDAF4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6727" y="37078"/>
                <a:ext cx="3712097" cy="2754767"/>
              </a:xfrm>
              <a:prstGeom prst="rect">
                <a:avLst/>
              </a:prstGeom>
            </p:spPr>
          </p:pic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AC5F7AE4-F479-483E-B68B-2BC604DC2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792" y="2661810"/>
                <a:ext cx="6515780" cy="260069"/>
              </a:xfrm>
              <a:prstGeom prst="rect">
                <a:avLst/>
              </a:prstGeom>
            </p:spPr>
          </p:pic>
        </p:grp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1D895781-88F9-4B00-8F91-D5E90C81982E}"/>
                </a:ext>
              </a:extLst>
            </p:cNvPr>
            <p:cNvSpPr txBox="1"/>
            <p:nvPr/>
          </p:nvSpPr>
          <p:spPr>
            <a:xfrm>
              <a:off x="344420" y="419638"/>
              <a:ext cx="1300700" cy="1245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u="sng" dirty="0" err="1">
                  <a:solidFill>
                    <a:schemeClr val="accent1"/>
                  </a:solidFill>
                </a:rPr>
                <a:t>mAb</a:t>
              </a:r>
              <a:endParaRPr lang="de-DE" b="1" u="sng" dirty="0">
                <a:solidFill>
                  <a:schemeClr val="accent1"/>
                </a:solidFill>
              </a:endParaRPr>
            </a:p>
            <a:p>
              <a:endParaRPr lang="de-DE" b="1" u="sng" dirty="0">
                <a:solidFill>
                  <a:schemeClr val="accent1"/>
                </a:solidFill>
              </a:endParaRPr>
            </a:p>
            <a:p>
              <a:r>
                <a:rPr lang="de-DE" b="1" dirty="0" err="1">
                  <a:solidFill>
                    <a:schemeClr val="accent1"/>
                  </a:solidFill>
                </a:rPr>
                <a:t>Sotrovimab</a:t>
              </a:r>
              <a:endParaRPr lang="de-DE" b="1" dirty="0">
                <a:solidFill>
                  <a:schemeClr val="accent1"/>
                </a:solidFill>
              </a:endParaRPr>
            </a:p>
            <a:p>
              <a:r>
                <a:rPr lang="de-DE" b="1" dirty="0">
                  <a:solidFill>
                    <a:schemeClr val="accent1"/>
                  </a:solidFill>
                </a:rPr>
                <a:t>(</a:t>
              </a:r>
              <a:r>
                <a:rPr lang="de-DE" b="1" dirty="0" err="1">
                  <a:solidFill>
                    <a:schemeClr val="accent1"/>
                  </a:solidFill>
                </a:rPr>
                <a:t>Xevudy</a:t>
              </a:r>
              <a:r>
                <a:rPr lang="de-DE" b="1" dirty="0">
                  <a:solidFill>
                    <a:schemeClr val="accent1"/>
                  </a:solidFill>
                </a:rPr>
                <a:t>®)</a:t>
              </a: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9D289203-1D03-4963-9721-AE60231B1394}"/>
              </a:ext>
            </a:extLst>
          </p:cNvPr>
          <p:cNvSpPr txBox="1"/>
          <p:nvPr/>
        </p:nvSpPr>
        <p:spPr>
          <a:xfrm>
            <a:off x="179105" y="124434"/>
            <a:ext cx="754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</a:rPr>
              <a:t>Antivirale Therapie in der Frühphase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260D8F0-ACE4-4D85-B160-CD235FFBE42B}"/>
              </a:ext>
            </a:extLst>
          </p:cNvPr>
          <p:cNvGrpSpPr/>
          <p:nvPr/>
        </p:nvGrpSpPr>
        <p:grpSpPr>
          <a:xfrm>
            <a:off x="391121" y="3750686"/>
            <a:ext cx="8382765" cy="3099601"/>
            <a:chOff x="391121" y="3750686"/>
            <a:chExt cx="8382765" cy="3099601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D637E39F-1163-4089-997A-EDC8893FD3A1}"/>
                </a:ext>
              </a:extLst>
            </p:cNvPr>
            <p:cNvGrpSpPr/>
            <p:nvPr/>
          </p:nvGrpSpPr>
          <p:grpSpPr>
            <a:xfrm>
              <a:off x="391121" y="3750686"/>
              <a:ext cx="7938257" cy="2895392"/>
              <a:chOff x="312955" y="3054899"/>
              <a:chExt cx="7897601" cy="3406313"/>
            </a:xfrm>
          </p:grpSpPr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7468913C-929A-49A6-85F4-0AA9D3084F05}"/>
                  </a:ext>
                </a:extLst>
              </p:cNvPr>
              <p:cNvGrpSpPr/>
              <p:nvPr/>
            </p:nvGrpSpPr>
            <p:grpSpPr>
              <a:xfrm>
                <a:off x="3856833" y="3148865"/>
                <a:ext cx="4353723" cy="3312347"/>
                <a:chOff x="1657918" y="3224228"/>
                <a:chExt cx="4353723" cy="3312347"/>
              </a:xfrm>
            </p:grpSpPr>
            <p:pic>
              <p:nvPicPr>
                <p:cNvPr id="6" name="Grafik 5">
                  <a:extLst>
                    <a:ext uri="{FF2B5EF4-FFF2-40B4-BE49-F238E27FC236}">
                      <a16:creationId xmlns:a16="http://schemas.microsoft.com/office/drawing/2014/main" id="{E2ECD547-BE48-4932-AE87-E0ACBF8725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57918" y="3284504"/>
                  <a:ext cx="1384881" cy="3161619"/>
                </a:xfrm>
                <a:prstGeom prst="rect">
                  <a:avLst/>
                </a:prstGeom>
              </p:spPr>
            </p:pic>
            <p:pic>
              <p:nvPicPr>
                <p:cNvPr id="7" name="Grafik 6">
                  <a:extLst>
                    <a:ext uri="{FF2B5EF4-FFF2-40B4-BE49-F238E27FC236}">
                      <a16:creationId xmlns:a16="http://schemas.microsoft.com/office/drawing/2014/main" id="{F8AD2CB4-AD3A-44E7-BF95-04A338ED2A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73845" y="3224228"/>
                  <a:ext cx="2637796" cy="3312347"/>
                </a:xfrm>
                <a:prstGeom prst="rect">
                  <a:avLst/>
                </a:prstGeom>
              </p:spPr>
            </p:pic>
          </p:grp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E3F3927E-9750-4CA0-84C8-E01C240F430A}"/>
                  </a:ext>
                </a:extLst>
              </p:cNvPr>
              <p:cNvSpPr txBox="1"/>
              <p:nvPr/>
            </p:nvSpPr>
            <p:spPr>
              <a:xfrm>
                <a:off x="312955" y="3054899"/>
                <a:ext cx="2307411" cy="3367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u="sng" dirty="0">
                    <a:solidFill>
                      <a:schemeClr val="accent1"/>
                    </a:solidFill>
                  </a:rPr>
                  <a:t>Virostatika</a:t>
                </a:r>
              </a:p>
              <a:p>
                <a:endParaRPr lang="de-DE" b="1" dirty="0">
                  <a:solidFill>
                    <a:schemeClr val="accent1"/>
                  </a:solidFill>
                </a:endParaRPr>
              </a:p>
              <a:p>
                <a:r>
                  <a:rPr lang="de-DE" b="1" dirty="0" err="1">
                    <a:solidFill>
                      <a:schemeClr val="accent1"/>
                    </a:solidFill>
                  </a:rPr>
                  <a:t>Remdesivir</a:t>
                </a:r>
                <a:endParaRPr lang="de-DE" b="1" dirty="0">
                  <a:solidFill>
                    <a:schemeClr val="accent1"/>
                  </a:solidFill>
                </a:endParaRPr>
              </a:p>
              <a:p>
                <a:r>
                  <a:rPr lang="de-DE" b="1" dirty="0">
                    <a:solidFill>
                      <a:schemeClr val="accent1"/>
                    </a:solidFill>
                  </a:rPr>
                  <a:t>(</a:t>
                </a:r>
                <a:r>
                  <a:rPr lang="de-DE" b="1" dirty="0" err="1">
                    <a:solidFill>
                      <a:schemeClr val="accent1"/>
                    </a:solidFill>
                  </a:rPr>
                  <a:t>Veklury</a:t>
                </a:r>
                <a:r>
                  <a:rPr lang="de-DE" b="1" dirty="0">
                    <a:solidFill>
                      <a:schemeClr val="accent1"/>
                    </a:solidFill>
                  </a:rPr>
                  <a:t>®)</a:t>
                </a:r>
              </a:p>
              <a:p>
                <a:endParaRPr lang="de-DE" b="1" dirty="0">
                  <a:solidFill>
                    <a:schemeClr val="accent1"/>
                  </a:solidFill>
                </a:endParaRPr>
              </a:p>
              <a:p>
                <a:r>
                  <a:rPr lang="de-DE" b="1" dirty="0" err="1">
                    <a:solidFill>
                      <a:schemeClr val="accent1"/>
                    </a:solidFill>
                  </a:rPr>
                  <a:t>Nirmatrelvir</a:t>
                </a:r>
                <a:r>
                  <a:rPr lang="de-DE" b="1" dirty="0">
                    <a:solidFill>
                      <a:schemeClr val="accent1"/>
                    </a:solidFill>
                  </a:rPr>
                  <a:t>/Ritonavir</a:t>
                </a:r>
              </a:p>
              <a:p>
                <a:r>
                  <a:rPr lang="de-DE" b="1" dirty="0">
                    <a:solidFill>
                      <a:schemeClr val="accent1"/>
                    </a:solidFill>
                  </a:rPr>
                  <a:t>(</a:t>
                </a:r>
                <a:r>
                  <a:rPr lang="de-DE" b="1" dirty="0" err="1">
                    <a:solidFill>
                      <a:schemeClr val="accent1"/>
                    </a:solidFill>
                  </a:rPr>
                  <a:t>Paxlovid</a:t>
                </a:r>
                <a:r>
                  <a:rPr lang="de-DE" b="1" dirty="0">
                    <a:solidFill>
                      <a:schemeClr val="accent1"/>
                    </a:solidFill>
                  </a:rPr>
                  <a:t>®)</a:t>
                </a:r>
              </a:p>
              <a:p>
                <a:endParaRPr lang="de-DE" b="1" dirty="0">
                  <a:solidFill>
                    <a:schemeClr val="accent1"/>
                  </a:solidFill>
                </a:endParaRPr>
              </a:p>
              <a:p>
                <a:r>
                  <a:rPr lang="de-DE" b="1" dirty="0" err="1">
                    <a:solidFill>
                      <a:schemeClr val="accent1"/>
                    </a:solidFill>
                  </a:rPr>
                  <a:t>Molnupiravir</a:t>
                </a:r>
                <a:endParaRPr lang="de-DE" b="1" dirty="0">
                  <a:solidFill>
                    <a:schemeClr val="accent1"/>
                  </a:solidFill>
                </a:endParaRPr>
              </a:p>
              <a:p>
                <a:r>
                  <a:rPr lang="de-DE" b="1" dirty="0">
                    <a:solidFill>
                      <a:schemeClr val="accent1"/>
                    </a:solidFill>
                  </a:rPr>
                  <a:t>(</a:t>
                </a:r>
                <a:r>
                  <a:rPr lang="de-DE" b="1" dirty="0" err="1">
                    <a:solidFill>
                      <a:schemeClr val="accent1"/>
                    </a:solidFill>
                  </a:rPr>
                  <a:t>Lagevrio</a:t>
                </a:r>
                <a:r>
                  <a:rPr lang="de-DE" b="1" dirty="0">
                    <a:solidFill>
                      <a:schemeClr val="accent1"/>
                    </a:solidFill>
                  </a:rPr>
                  <a:t>®)</a:t>
                </a:r>
              </a:p>
            </p:txBody>
          </p:sp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CD3296F2-2A77-4D1C-B4D4-87DECECAD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52871" y="3750686"/>
              <a:ext cx="733996" cy="2020032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B4B22E4-92CA-4A4C-882B-461E9AF5F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17647" y="6694494"/>
              <a:ext cx="6456239" cy="155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31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4EF9360-A429-4D9A-B3E5-09E476906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1144"/>
            <a:ext cx="9144000" cy="555861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136F805-A10A-4789-AEE4-3CFE1CFA3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847" y="61486"/>
            <a:ext cx="1918873" cy="6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8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3390CEF-DE88-491F-8C64-B8F1AD8FC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587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8B83E6B-9981-4D47-86FD-7B16CE217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8700"/>
            <a:ext cx="9144000" cy="54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1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E8CB1A0-9E1D-4786-8949-FA6B514097A3}"/>
              </a:ext>
            </a:extLst>
          </p:cNvPr>
          <p:cNvSpPr txBox="1"/>
          <p:nvPr/>
        </p:nvSpPr>
        <p:spPr>
          <a:xfrm>
            <a:off x="125425" y="195228"/>
            <a:ext cx="754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</a:rPr>
              <a:t>Prä-Expositionsprophylaxe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A2E9D0A-5CD1-4B41-B32D-3144098A5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535" y="263687"/>
            <a:ext cx="2182915" cy="278928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90CF5D3-B1C8-4E67-9E17-6A92D6A72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022079"/>
            <a:ext cx="6626110" cy="31339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C81140E-E688-4FEE-9CD4-0C2A6B4E3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4282922"/>
            <a:ext cx="8648700" cy="23241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B0F4211-C581-467E-9A5F-C9F9F9142A8C}"/>
              </a:ext>
            </a:extLst>
          </p:cNvPr>
          <p:cNvSpPr txBox="1"/>
          <p:nvPr/>
        </p:nvSpPr>
        <p:spPr>
          <a:xfrm>
            <a:off x="7274855" y="3062813"/>
            <a:ext cx="115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accent1"/>
                </a:solidFill>
              </a:rPr>
              <a:t>Evusheld</a:t>
            </a:r>
            <a:r>
              <a:rPr lang="de-DE" b="1" dirty="0">
                <a:solidFill>
                  <a:schemeClr val="accent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1160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</Words>
  <Application>Microsoft Office PowerPoint</Application>
  <PresentationFormat>Bildschirmpräsentation (4:3)</PresentationFormat>
  <Paragraphs>27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ＭＳ 明朝</vt:lpstr>
      <vt:lpstr>Scala OT</vt:lpstr>
      <vt:lpstr>Benutzerdefiniertes Design</vt:lpstr>
      <vt:lpstr>1_Benutzerdefiniertes Design</vt:lpstr>
      <vt:lpstr>Klinisches Management von COVID-19:  Update zu Therapie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Mikolajewska, Agata</cp:lastModifiedBy>
  <cp:revision>905</cp:revision>
  <dcterms:created xsi:type="dcterms:W3CDTF">2015-11-02T12:29:13Z</dcterms:created>
  <dcterms:modified xsi:type="dcterms:W3CDTF">2022-04-11T11:00:35Z</dcterms:modified>
</cp:coreProperties>
</file>