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6"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59" autoAdjust="0"/>
    <p:restoredTop sz="96349" autoAdjust="0"/>
  </p:normalViewPr>
  <p:slideViewPr>
    <p:cSldViewPr snapToGrid="0">
      <p:cViewPr varScale="1">
        <p:scale>
          <a:sx n="116" d="100"/>
          <a:sy n="116" d="100"/>
        </p:scale>
        <p:origin x="570" y="108"/>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19.04.2022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2.125 (am 06.04)  -&gt;  Seitwärtsbewegung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+1.690 -&gt; </a:t>
            </a:r>
            <a:r>
              <a:rPr lang="de-DE" sz="1200" kern="1200" dirty="0" err="1">
                <a:solidFill>
                  <a:schemeClr val="tx1"/>
                </a:solidFill>
                <a:effectLst/>
                <a:latin typeface="+mn-lt"/>
                <a:ea typeface="+mn-ea"/>
                <a:cs typeface="+mn-cs"/>
              </a:rPr>
              <a:t>Abnahmein</a:t>
            </a:r>
            <a:r>
              <a:rPr lang="de-DE" sz="1200" kern="1200" dirty="0">
                <a:solidFill>
                  <a:schemeClr val="tx1"/>
                </a:solidFill>
                <a:effectLst/>
                <a:latin typeface="+mn-lt"/>
                <a:ea typeface="+mn-ea"/>
                <a:cs typeface="+mn-cs"/>
              </a:rPr>
              <a:t>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weiterhin hoch</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19.04.2022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19.04.2022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20.04.2022 werden </a:t>
            </a:r>
            <a:r>
              <a:rPr lang="de-DE" sz="1600" b="1" dirty="0"/>
              <a:t>1.758 </a:t>
            </a:r>
            <a:r>
              <a:rPr lang="de-DE" sz="1600" dirty="0"/>
              <a:t>COVID-19-Patient*innen auf Intensivstationen (der ca. 1.300 Akutkrankenhäuser) behandelt. </a:t>
            </a:r>
          </a:p>
          <a:p>
            <a:pPr>
              <a:spcBef>
                <a:spcPts val="600"/>
              </a:spcBef>
            </a:pPr>
            <a:r>
              <a:rPr lang="de-DE" sz="1600" dirty="0"/>
              <a:t>Rückgang in der COVID-ITS-Belegung</a:t>
            </a:r>
          </a:p>
          <a:p>
            <a:pPr>
              <a:spcBef>
                <a:spcPts val="600"/>
              </a:spcBef>
            </a:pPr>
            <a:r>
              <a:rPr lang="de-DE" sz="1600" dirty="0"/>
              <a:t>ITS-COVID-Neuaufnahmen mit </a:t>
            </a:r>
            <a:r>
              <a:rPr lang="de-DE" sz="1600" b="1" dirty="0"/>
              <a:t>+1.236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grpSp>
        <p:nvGrpSpPr>
          <p:cNvPr id="2" name="Gruppieren 1">
            <a:extLst>
              <a:ext uri="{FF2B5EF4-FFF2-40B4-BE49-F238E27FC236}">
                <a16:creationId xmlns:a16="http://schemas.microsoft.com/office/drawing/2014/main" id="{0D6CE16D-2489-4871-9F07-0812BB0AFCF6}"/>
              </a:ext>
            </a:extLst>
          </p:cNvPr>
          <p:cNvGrpSpPr/>
          <p:nvPr/>
        </p:nvGrpSpPr>
        <p:grpSpPr>
          <a:xfrm>
            <a:off x="63895" y="2198275"/>
            <a:ext cx="6920997" cy="4218637"/>
            <a:chOff x="-755405" y="2511291"/>
            <a:chExt cx="10414264" cy="2689671"/>
          </a:xfrm>
        </p:grpSpPr>
        <p:pic>
          <p:nvPicPr>
            <p:cNvPr id="12" name="Grafik 11">
              <a:extLst>
                <a:ext uri="{FF2B5EF4-FFF2-40B4-BE49-F238E27FC236}">
                  <a16:creationId xmlns:a16="http://schemas.microsoft.com/office/drawing/2014/main" id="{8B209C2B-C649-47CF-9B15-0F2B88950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05" y="2511291"/>
              <a:ext cx="10041680" cy="2689671"/>
            </a:xfrm>
            <a:prstGeom prst="rect">
              <a:avLst/>
            </a:prstGeom>
          </p:spPr>
        </p:pic>
        <p:sp>
          <p:nvSpPr>
            <p:cNvPr id="26" name="Textfeld 25">
              <a:extLst>
                <a:ext uri="{FF2B5EF4-FFF2-40B4-BE49-F238E27FC236}">
                  <a16:creationId xmlns:a16="http://schemas.microsoft.com/office/drawing/2014/main" id="{D73E6659-02B7-4105-A782-708515D3013E}"/>
                </a:ext>
              </a:extLst>
            </p:cNvPr>
            <p:cNvSpPr txBox="1"/>
            <p:nvPr/>
          </p:nvSpPr>
          <p:spPr>
            <a:xfrm>
              <a:off x="294627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416336" y="2676552"/>
              <a:ext cx="777152" cy="230832"/>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3668026" y="2660356"/>
              <a:ext cx="963223" cy="214993"/>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8962255" y="3534419"/>
              <a:ext cx="138827" cy="387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8655135" y="4140440"/>
              <a:ext cx="1003724" cy="176606"/>
            </a:xfrm>
            <a:prstGeom prst="rect">
              <a:avLst/>
            </a:prstGeom>
            <a:noFill/>
          </p:spPr>
          <p:txBody>
            <a:bodyPr wrap="square" rtlCol="0">
              <a:spAutoFit/>
            </a:bodyPr>
            <a:lstStyle/>
            <a:p>
              <a:r>
                <a:rPr lang="de-DE" sz="1200" dirty="0">
                  <a:solidFill>
                    <a:schemeClr val="bg2">
                      <a:lumMod val="50000"/>
                    </a:schemeClr>
                  </a:solidFill>
                </a:rPr>
                <a:t>1.758</a:t>
              </a:r>
            </a:p>
          </p:txBody>
        </p:sp>
      </p:grpSp>
      <p:grpSp>
        <p:nvGrpSpPr>
          <p:cNvPr id="3" name="Gruppieren 2">
            <a:extLst>
              <a:ext uri="{FF2B5EF4-FFF2-40B4-BE49-F238E27FC236}">
                <a16:creationId xmlns:a16="http://schemas.microsoft.com/office/drawing/2014/main" id="{2B232C93-224B-4269-9739-5BFFE43543E3}"/>
              </a:ext>
            </a:extLst>
          </p:cNvPr>
          <p:cNvGrpSpPr/>
          <p:nvPr/>
        </p:nvGrpSpPr>
        <p:grpSpPr>
          <a:xfrm>
            <a:off x="7052647" y="6265"/>
            <a:ext cx="4965750" cy="3344517"/>
            <a:chOff x="7743752" y="2192056"/>
            <a:chExt cx="4017041" cy="3865320"/>
          </a:xfrm>
        </p:grpSpPr>
        <p:pic>
          <p:nvPicPr>
            <p:cNvPr id="9" name="Grafik 8">
              <a:extLst>
                <a:ext uri="{FF2B5EF4-FFF2-40B4-BE49-F238E27FC236}">
                  <a16:creationId xmlns:a16="http://schemas.microsoft.com/office/drawing/2014/main" id="{12522198-6521-40A9-9BBC-734A9B55D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752" y="2462224"/>
              <a:ext cx="4015363" cy="3595152"/>
            </a:xfrm>
            <a:prstGeom prst="rect">
              <a:avLst/>
            </a:prstGeom>
          </p:spPr>
        </p:pic>
        <p:sp>
          <p:nvSpPr>
            <p:cNvPr id="14" name="Textfeld 13">
              <a:extLst>
                <a:ext uri="{FF2B5EF4-FFF2-40B4-BE49-F238E27FC236}">
                  <a16:creationId xmlns:a16="http://schemas.microsoft.com/office/drawing/2014/main" id="{4A28318D-B736-4639-8DFC-4670EAAD84D7}"/>
                </a:ext>
              </a:extLst>
            </p:cNvPr>
            <p:cNvSpPr txBox="1"/>
            <p:nvPr/>
          </p:nvSpPr>
          <p:spPr>
            <a:xfrm>
              <a:off x="7888454" y="2192056"/>
              <a:ext cx="3872339" cy="338554"/>
            </a:xfrm>
            <a:prstGeom prst="rect">
              <a:avLst/>
            </a:prstGeom>
            <a:noFill/>
          </p:spPr>
          <p:txBody>
            <a:bodyPr wrap="square" rtlCol="0">
              <a:spAutoFit/>
            </a:bodyPr>
            <a:lstStyle/>
            <a:p>
              <a:r>
                <a:rPr lang="de-DE" sz="1600" b="1" dirty="0"/>
                <a:t>Neuaufnahmen auf die ITS  </a:t>
              </a:r>
              <a:r>
                <a:rPr lang="de-DE" sz="1600" i="1" dirty="0"/>
                <a:t>(pro Tag)</a:t>
              </a:r>
            </a:p>
          </p:txBody>
        </p:sp>
      </p:gr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7641278" y="355371"/>
            <a:ext cx="1955209" cy="399681"/>
          </a:xfrm>
          <a:prstGeom prst="rect">
            <a:avLst/>
          </a:prstGeom>
        </p:spPr>
      </p:pic>
      <p:pic>
        <p:nvPicPr>
          <p:cNvPr id="13" name="Grafik 12">
            <a:extLst>
              <a:ext uri="{FF2B5EF4-FFF2-40B4-BE49-F238E27FC236}">
                <a16:creationId xmlns:a16="http://schemas.microsoft.com/office/drawing/2014/main" id="{70D57895-2534-437F-862C-3F1BA78B89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2500" y="3803009"/>
            <a:ext cx="4895604" cy="2814960"/>
          </a:xfrm>
          <a:prstGeom prst="rect">
            <a:avLst/>
          </a:prstGeom>
        </p:spPr>
      </p:pic>
      <p:sp>
        <p:nvSpPr>
          <p:cNvPr id="17" name="Rechteck 16">
            <a:extLst>
              <a:ext uri="{FF2B5EF4-FFF2-40B4-BE49-F238E27FC236}">
                <a16:creationId xmlns:a16="http://schemas.microsoft.com/office/drawing/2014/main" id="{CC2D7C16-81BC-4749-8BCC-5C91C17F6EE5}"/>
              </a:ext>
            </a:extLst>
          </p:cNvPr>
          <p:cNvSpPr/>
          <p:nvPr/>
        </p:nvSpPr>
        <p:spPr>
          <a:xfrm>
            <a:off x="11439145" y="3936425"/>
            <a:ext cx="688960" cy="2652709"/>
          </a:xfrm>
          <a:prstGeom prst="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374B06FD-8AA7-4883-9C4C-D108D83857F5}"/>
              </a:ext>
            </a:extLst>
          </p:cNvPr>
          <p:cNvSpPr/>
          <p:nvPr/>
        </p:nvSpPr>
        <p:spPr>
          <a:xfrm>
            <a:off x="11599098" y="608184"/>
            <a:ext cx="417225" cy="1590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6E1B2CF2-C80B-48C4-87B6-9E17A0F8D4B1}"/>
              </a:ext>
            </a:extLst>
          </p:cNvPr>
          <p:cNvSpPr txBox="1"/>
          <p:nvPr/>
        </p:nvSpPr>
        <p:spPr>
          <a:xfrm>
            <a:off x="7122794" y="3484198"/>
            <a:ext cx="5010395" cy="307777"/>
          </a:xfrm>
          <a:prstGeom prst="rect">
            <a:avLst/>
          </a:prstGeom>
          <a:noFill/>
        </p:spPr>
        <p:txBody>
          <a:bodyPr wrap="square" rtlCol="0">
            <a:spAutoFit/>
          </a:bodyPr>
          <a:lstStyle/>
          <a:p>
            <a:r>
              <a:rPr lang="de-DE" sz="1400" dirty="0"/>
              <a:t>Anzahl verstorbener SARS-CoV2 positive ITS-Patient*innen </a:t>
            </a:r>
            <a:r>
              <a:rPr lang="de-DE" sz="1200" i="1" dirty="0"/>
              <a:t>(pro Tag)</a:t>
            </a:r>
            <a:endParaRPr lang="de-DE" sz="1600" i="1" dirty="0"/>
          </a:p>
        </p:txBody>
      </p: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sp>
        <p:nvSpPr>
          <p:cNvPr id="6" name="Textfeld 5">
            <a:extLst>
              <a:ext uri="{FF2B5EF4-FFF2-40B4-BE49-F238E27FC236}">
                <a16:creationId xmlns:a16="http://schemas.microsoft.com/office/drawing/2014/main" id="{ABC6B324-7386-4982-97A9-CBF160342B9A}"/>
              </a:ext>
            </a:extLst>
          </p:cNvPr>
          <p:cNvSpPr txBox="1"/>
          <p:nvPr/>
        </p:nvSpPr>
        <p:spPr>
          <a:xfrm>
            <a:off x="119473" y="6518818"/>
            <a:ext cx="1590972" cy="253916"/>
          </a:xfrm>
          <a:prstGeom prst="rect">
            <a:avLst/>
          </a:prstGeom>
          <a:noFill/>
        </p:spPr>
        <p:txBody>
          <a:bodyPr wrap="square" rtlCol="0">
            <a:spAutoFit/>
          </a:bodyPr>
          <a:lstStyle/>
          <a:p>
            <a:pPr algn="r" defTabSz="457189"/>
            <a:r>
              <a:rPr lang="de-DE" sz="1050" dirty="0">
                <a:solidFill>
                  <a:prstClr val="black"/>
                </a:solidFill>
                <a:latin typeface="Calibri"/>
              </a:rPr>
              <a:t>Datenstand:  19.04.2022</a:t>
            </a:r>
          </a:p>
        </p:txBody>
      </p:sp>
      <p:pic>
        <p:nvPicPr>
          <p:cNvPr id="4" name="Grafik 3">
            <a:extLst>
              <a:ext uri="{FF2B5EF4-FFF2-40B4-BE49-F238E27FC236}">
                <a16:creationId xmlns:a16="http://schemas.microsoft.com/office/drawing/2014/main" id="{6BEC7B37-7AF6-4380-803F-2A0F49757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50862"/>
            <a:ext cx="9890619" cy="6807138"/>
          </a:xfrm>
          <a:prstGeom prst="rect">
            <a:avLst/>
          </a:prstGeom>
        </p:spPr>
      </p:pic>
      <p:cxnSp>
        <p:nvCxnSpPr>
          <p:cNvPr id="7" name="Gerader Verbinder 6">
            <a:extLst>
              <a:ext uri="{FF2B5EF4-FFF2-40B4-BE49-F238E27FC236}">
                <a16:creationId xmlns:a16="http://schemas.microsoft.com/office/drawing/2014/main" id="{CDFA1662-5BDB-4999-B315-327CEC94A366}"/>
              </a:ext>
            </a:extLst>
          </p:cNvPr>
          <p:cNvCxnSpPr/>
          <p:nvPr/>
        </p:nvCxnSpPr>
        <p:spPr>
          <a:xfrm>
            <a:off x="2398289" y="124581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AA9EE8BC-AAA1-4D1A-8099-5F9E6041C875}"/>
              </a:ext>
            </a:extLst>
          </p:cNvPr>
          <p:cNvCxnSpPr/>
          <p:nvPr/>
        </p:nvCxnSpPr>
        <p:spPr>
          <a:xfrm>
            <a:off x="2270701" y="2464761"/>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F74A4D1-E367-4A07-8922-58E50DB7EEFB}"/>
              </a:ext>
            </a:extLst>
          </p:cNvPr>
          <p:cNvCxnSpPr>
            <a:cxnSpLocks/>
          </p:cNvCxnSpPr>
          <p:nvPr/>
        </p:nvCxnSpPr>
        <p:spPr>
          <a:xfrm>
            <a:off x="2270701" y="4756767"/>
            <a:ext cx="2869464"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BBB99B30-B45A-43E8-9F22-BC419D03DAEF}"/>
              </a:ext>
            </a:extLst>
          </p:cNvPr>
          <p:cNvCxnSpPr>
            <a:cxnSpLocks/>
          </p:cNvCxnSpPr>
          <p:nvPr/>
        </p:nvCxnSpPr>
        <p:spPr>
          <a:xfrm flipV="1">
            <a:off x="2398289" y="6002723"/>
            <a:ext cx="2789271" cy="2021"/>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63DC62E-BBA5-4F4B-935E-C76FAC1A4F62}"/>
              </a:ext>
            </a:extLst>
          </p:cNvPr>
          <p:cNvCxnSpPr>
            <a:cxnSpLocks/>
          </p:cNvCxnSpPr>
          <p:nvPr/>
        </p:nvCxnSpPr>
        <p:spPr>
          <a:xfrm>
            <a:off x="7377003" y="4756767"/>
            <a:ext cx="2617968"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21E29F48-54CB-4442-9B8B-9B8E2396DE5E}"/>
              </a:ext>
            </a:extLst>
          </p:cNvPr>
          <p:cNvCxnSpPr/>
          <p:nvPr/>
        </p:nvCxnSpPr>
        <p:spPr>
          <a:xfrm>
            <a:off x="7377003" y="1254200"/>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1238F765-4C30-497C-A431-C7B014592D50}"/>
              </a:ext>
            </a:extLst>
          </p:cNvPr>
          <p:cNvCxnSpPr/>
          <p:nvPr/>
        </p:nvCxnSpPr>
        <p:spPr>
          <a:xfrm>
            <a:off x="7377003" y="2481539"/>
            <a:ext cx="2920753"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AF8E386F-50D0-4F09-8916-2E3E200D047A}"/>
              </a:ext>
            </a:extLst>
          </p:cNvPr>
          <p:cNvCxnSpPr>
            <a:cxnSpLocks/>
          </p:cNvCxnSpPr>
          <p:nvPr/>
        </p:nvCxnSpPr>
        <p:spPr>
          <a:xfrm>
            <a:off x="7377003" y="6012123"/>
            <a:ext cx="2759826"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a:extLst>
              <a:ext uri="{FF2B5EF4-FFF2-40B4-BE49-F238E27FC236}">
                <a16:creationId xmlns:a16="http://schemas.microsoft.com/office/drawing/2014/main" id="{9520B685-9841-4D3C-9568-1D6EC9D3C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035" y="156353"/>
            <a:ext cx="4732490" cy="3255775"/>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2" name="Grafik 31">
            <a:extLst>
              <a:ext uri="{FF2B5EF4-FFF2-40B4-BE49-F238E27FC236}">
                <a16:creationId xmlns:a16="http://schemas.microsoft.com/office/drawing/2014/main" id="{A31EF3AE-2BF2-4918-80CF-C7378B895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6714" y="60834"/>
            <a:ext cx="1937070" cy="584775"/>
          </a:xfrm>
          <a:prstGeom prst="rect">
            <a:avLst/>
          </a:prstGeom>
        </p:spPr>
      </p:pic>
      <p:cxnSp>
        <p:nvCxnSpPr>
          <p:cNvPr id="33" name="Gerade Verbindung mit Pfeil 32">
            <a:extLst>
              <a:ext uri="{FF2B5EF4-FFF2-40B4-BE49-F238E27FC236}">
                <a16:creationId xmlns:a16="http://schemas.microsoft.com/office/drawing/2014/main" id="{139D65CD-DB08-4D71-9E9B-EA808C3B3C6E}"/>
              </a:ext>
            </a:extLst>
          </p:cNvPr>
          <p:cNvCxnSpPr>
            <a:cxnSpLocks/>
          </p:cNvCxnSpPr>
          <p:nvPr/>
        </p:nvCxnSpPr>
        <p:spPr>
          <a:xfrm flipH="1">
            <a:off x="11741177" y="1155622"/>
            <a:ext cx="167930" cy="482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0359C4C2-DC57-4958-AE3F-D57D338847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353" y="3803842"/>
            <a:ext cx="4645754" cy="2906884"/>
          </a:xfrm>
          <a:prstGeom prst="rect">
            <a:avLst/>
          </a:prstGeom>
        </p:spPr>
      </p:pic>
      <p:sp>
        <p:nvSpPr>
          <p:cNvPr id="36" name="Textfeld 35">
            <a:extLst>
              <a:ext uri="{FF2B5EF4-FFF2-40B4-BE49-F238E27FC236}">
                <a16:creationId xmlns:a16="http://schemas.microsoft.com/office/drawing/2014/main" id="{9DF5AC1D-E78A-45C9-B585-086E3869647A}"/>
              </a:ext>
            </a:extLst>
          </p:cNvPr>
          <p:cNvSpPr txBox="1"/>
          <p:nvPr/>
        </p:nvSpPr>
        <p:spPr>
          <a:xfrm>
            <a:off x="5480397" y="167059"/>
            <a:ext cx="1751888" cy="584775"/>
          </a:xfrm>
          <a:prstGeom prst="rect">
            <a:avLst/>
          </a:prstGeom>
          <a:noFill/>
        </p:spPr>
        <p:txBody>
          <a:bodyPr wrap="square" rtlCol="0">
            <a:spAutoFit/>
          </a:bodyPr>
          <a:lstStyle/>
          <a:p>
            <a:r>
              <a:rPr lang="de-DE" sz="1600" b="1" dirty="0"/>
              <a:t>Einschätzung Betriebssituation</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5"/>
          <a:stretch>
            <a:fillRect/>
          </a:stretch>
        </p:blipFill>
        <p:spPr>
          <a:xfrm>
            <a:off x="5508374" y="5833691"/>
            <a:ext cx="1724025" cy="857250"/>
          </a:xfrm>
          <a:prstGeom prst="rect">
            <a:avLst/>
          </a:prstGeom>
        </p:spPr>
      </p:pic>
      <p:sp>
        <p:nvSpPr>
          <p:cNvPr id="16" name="Textfeld 15">
            <a:extLst>
              <a:ext uri="{FF2B5EF4-FFF2-40B4-BE49-F238E27FC236}">
                <a16:creationId xmlns:a16="http://schemas.microsoft.com/office/drawing/2014/main" id="{E0BC0262-7C4D-4539-BD57-67CBE04325F2}"/>
              </a:ext>
            </a:extLst>
          </p:cNvPr>
          <p:cNvSpPr txBox="1"/>
          <p:nvPr/>
        </p:nvSpPr>
        <p:spPr>
          <a:xfrm>
            <a:off x="11434194" y="924018"/>
            <a:ext cx="843440" cy="276999"/>
          </a:xfrm>
          <a:prstGeom prst="rect">
            <a:avLst/>
          </a:prstGeom>
          <a:noFill/>
        </p:spPr>
        <p:txBody>
          <a:bodyPr wrap="square" rtlCol="0">
            <a:spAutoFit/>
          </a:bodyPr>
          <a:lstStyle/>
          <a:p>
            <a:r>
              <a:rPr lang="de-DE" sz="1200" i="1" dirty="0"/>
              <a:t>Rückgang</a:t>
            </a:r>
          </a:p>
        </p:txBody>
      </p:sp>
      <p:cxnSp>
        <p:nvCxnSpPr>
          <p:cNvPr id="18" name="Gerade Verbindung mit Pfeil 17">
            <a:extLst>
              <a:ext uri="{FF2B5EF4-FFF2-40B4-BE49-F238E27FC236}">
                <a16:creationId xmlns:a16="http://schemas.microsoft.com/office/drawing/2014/main" id="{C1A98B8F-21AB-4CBA-99A3-046E50B82C6A}"/>
              </a:ext>
            </a:extLst>
          </p:cNvPr>
          <p:cNvCxnSpPr>
            <a:cxnSpLocks/>
          </p:cNvCxnSpPr>
          <p:nvPr/>
        </p:nvCxnSpPr>
        <p:spPr>
          <a:xfrm flipH="1">
            <a:off x="11801912" y="3968197"/>
            <a:ext cx="46459" cy="225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0FC09EEE-6A1D-4907-991D-D69958E3945F}"/>
              </a:ext>
            </a:extLst>
          </p:cNvPr>
          <p:cNvSpPr txBox="1"/>
          <p:nvPr/>
        </p:nvSpPr>
        <p:spPr>
          <a:xfrm>
            <a:off x="11426651" y="3690537"/>
            <a:ext cx="796980" cy="276999"/>
          </a:xfrm>
          <a:prstGeom prst="rect">
            <a:avLst/>
          </a:prstGeom>
          <a:noFill/>
        </p:spPr>
        <p:txBody>
          <a:bodyPr wrap="square" rtlCol="0">
            <a:spAutoFit/>
          </a:bodyPr>
          <a:lstStyle/>
          <a:p>
            <a:pPr algn="r"/>
            <a:r>
              <a:rPr lang="de-DE" sz="1200" i="1" dirty="0"/>
              <a:t>Rückgang</a:t>
            </a:r>
          </a:p>
        </p:txBody>
      </p:sp>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19" name="Grafik 18">
            <a:extLst>
              <a:ext uri="{FF2B5EF4-FFF2-40B4-BE49-F238E27FC236}">
                <a16:creationId xmlns:a16="http://schemas.microsoft.com/office/drawing/2014/main" id="{BD2B00B0-C77B-49E4-8BFC-A86D733A46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17" y="910808"/>
            <a:ext cx="4577066" cy="3839624"/>
          </a:xfrm>
          <a:prstGeom prst="rect">
            <a:avLst/>
          </a:prstGeom>
        </p:spPr>
      </p:pic>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2120898" cy="1443536"/>
          </a:xfrm>
          <a:prstGeom prst="rect">
            <a:avLst/>
          </a:prstGeom>
        </p:spPr>
      </p:pic>
      <p:cxnSp>
        <p:nvCxnSpPr>
          <p:cNvPr id="23" name="Gerade Verbindung mit Pfeil 22">
            <a:extLst>
              <a:ext uri="{FF2B5EF4-FFF2-40B4-BE49-F238E27FC236}">
                <a16:creationId xmlns:a16="http://schemas.microsoft.com/office/drawing/2014/main" id="{A1DA4B68-5AB5-493A-B7A2-830700DCCC5A}"/>
              </a:ext>
            </a:extLst>
          </p:cNvPr>
          <p:cNvCxnSpPr>
            <a:cxnSpLocks/>
          </p:cNvCxnSpPr>
          <p:nvPr/>
        </p:nvCxnSpPr>
        <p:spPr>
          <a:xfrm>
            <a:off x="2450020" y="5184007"/>
            <a:ext cx="4573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2CD9A7F1-E7A8-49A5-AECB-D163EC8942CA}"/>
              </a:ext>
            </a:extLst>
          </p:cNvPr>
          <p:cNvSpPr txBox="1"/>
          <p:nvPr/>
        </p:nvSpPr>
        <p:spPr>
          <a:xfrm>
            <a:off x="2991514" y="5045507"/>
            <a:ext cx="798950" cy="276999"/>
          </a:xfrm>
          <a:prstGeom prst="rect">
            <a:avLst/>
          </a:prstGeom>
          <a:noFill/>
        </p:spPr>
        <p:txBody>
          <a:bodyPr wrap="square" rtlCol="0">
            <a:spAutoFit/>
          </a:bodyPr>
          <a:lstStyle/>
          <a:p>
            <a:r>
              <a:rPr lang="de-DE" sz="1200" i="1" dirty="0"/>
              <a:t>37%  </a:t>
            </a:r>
          </a:p>
        </p:txBody>
      </p:sp>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483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grpSp>
        <p:nvGrpSpPr>
          <p:cNvPr id="4" name="Gruppieren 3">
            <a:extLst>
              <a:ext uri="{FF2B5EF4-FFF2-40B4-BE49-F238E27FC236}">
                <a16:creationId xmlns:a16="http://schemas.microsoft.com/office/drawing/2014/main" id="{6191D896-5842-41DD-B7F6-58CC8D2E5276}"/>
              </a:ext>
            </a:extLst>
          </p:cNvPr>
          <p:cNvGrpSpPr/>
          <p:nvPr/>
        </p:nvGrpSpPr>
        <p:grpSpPr>
          <a:xfrm>
            <a:off x="135787" y="1332565"/>
            <a:ext cx="1181381" cy="1966030"/>
            <a:chOff x="10971135" y="4228417"/>
            <a:chExt cx="1181381" cy="1966030"/>
          </a:xfrm>
        </p:grpSpPr>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135" y="4228417"/>
              <a:ext cx="1181381" cy="1966030"/>
            </a:xfrm>
            <a:prstGeom prst="rect">
              <a:avLst/>
            </a:prstGeom>
          </p:spPr>
        </p:pic>
        <p:sp>
          <p:nvSpPr>
            <p:cNvPr id="12" name="Rechteck 11">
              <a:extLst>
                <a:ext uri="{FF2B5EF4-FFF2-40B4-BE49-F238E27FC236}">
                  <a16:creationId xmlns:a16="http://schemas.microsoft.com/office/drawing/2014/main" id="{5CDE2F54-1E58-4209-8F9D-8B369EF3DA1D}"/>
                </a:ext>
              </a:extLst>
            </p:cNvPr>
            <p:cNvSpPr/>
            <p:nvPr/>
          </p:nvSpPr>
          <p:spPr>
            <a:xfrm>
              <a:off x="11020613" y="5749978"/>
              <a:ext cx="737525" cy="376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5" name="Grafik 4">
            <a:extLst>
              <a:ext uri="{FF2B5EF4-FFF2-40B4-BE49-F238E27FC236}">
                <a16:creationId xmlns:a16="http://schemas.microsoft.com/office/drawing/2014/main" id="{3BD18E34-70DE-445C-B52A-E82495D5B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148" y="326384"/>
            <a:ext cx="5642523" cy="3099733"/>
          </a:xfrm>
          <a:prstGeom prst="rect">
            <a:avLst/>
          </a:prstGeom>
        </p:spPr>
      </p:pic>
      <p:pic>
        <p:nvPicPr>
          <p:cNvPr id="2" name="Grafik 1">
            <a:extLst>
              <a:ext uri="{FF2B5EF4-FFF2-40B4-BE49-F238E27FC236}">
                <a16:creationId xmlns:a16="http://schemas.microsoft.com/office/drawing/2014/main" id="{8649BEC0-50E9-4BCF-8C03-4593863471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800" y="484658"/>
            <a:ext cx="4400501" cy="2523044"/>
          </a:xfrm>
          <a:prstGeom prst="rect">
            <a:avLst/>
          </a:prstGeom>
          <a:ln>
            <a:solidFill>
              <a:schemeClr val="accent1"/>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82670" y="2545388"/>
            <a:ext cx="459119" cy="1882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0-17 u. 18-29 Jährige (zoom):</a:t>
            </a:r>
            <a:endParaRPr lang="de-DE" dirty="0"/>
          </a:p>
        </p:txBody>
      </p:sp>
      <p:cxnSp>
        <p:nvCxnSpPr>
          <p:cNvPr id="23" name="Gerade Verbindung mit Pfeil 22">
            <a:extLst>
              <a:ext uri="{FF2B5EF4-FFF2-40B4-BE49-F238E27FC236}">
                <a16:creationId xmlns:a16="http://schemas.microsoft.com/office/drawing/2014/main" id="{ED854D2B-C1D2-4BF3-8B80-4E15B977C07E}"/>
              </a:ext>
            </a:extLst>
          </p:cNvPr>
          <p:cNvCxnSpPr>
            <a:cxnSpLocks/>
          </p:cNvCxnSpPr>
          <p:nvPr/>
        </p:nvCxnSpPr>
        <p:spPr>
          <a:xfrm flipH="1">
            <a:off x="7109682" y="1122174"/>
            <a:ext cx="135281" cy="355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109682" y="1387748"/>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pic>
        <p:nvPicPr>
          <p:cNvPr id="19" name="Grafik 18">
            <a:extLst>
              <a:ext uri="{FF2B5EF4-FFF2-40B4-BE49-F238E27FC236}">
                <a16:creationId xmlns:a16="http://schemas.microsoft.com/office/drawing/2014/main" id="{71FF83E4-B5D1-4E61-B356-433921EB3B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8574" y="3957166"/>
            <a:ext cx="6009837" cy="2676774"/>
          </a:xfrm>
          <a:prstGeom prst="rect">
            <a:avLst/>
          </a:prstGeom>
        </p:spPr>
      </p:pic>
      <p:sp>
        <p:nvSpPr>
          <p:cNvPr id="3" name="Rechteck 2">
            <a:extLst>
              <a:ext uri="{FF2B5EF4-FFF2-40B4-BE49-F238E27FC236}">
                <a16:creationId xmlns:a16="http://schemas.microsoft.com/office/drawing/2014/main" id="{FF26717F-CA66-4FD4-95B9-CDD545B5B182}"/>
              </a:ext>
            </a:extLst>
          </p:cNvPr>
          <p:cNvSpPr/>
          <p:nvPr/>
        </p:nvSpPr>
        <p:spPr>
          <a:xfrm>
            <a:off x="1807628"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D0B1CDF4-7ED9-4C4E-9382-6435BE05D969}"/>
              </a:ext>
            </a:extLst>
          </p:cNvPr>
          <p:cNvSpPr/>
          <p:nvPr/>
        </p:nvSpPr>
        <p:spPr>
          <a:xfrm>
            <a:off x="5894321" y="6256650"/>
            <a:ext cx="156402" cy="3240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18" name="Rechteck 17">
            <a:extLst>
              <a:ext uri="{FF2B5EF4-FFF2-40B4-BE49-F238E27FC236}">
                <a16:creationId xmlns:a16="http://schemas.microsoft.com/office/drawing/2014/main" id="{9090B624-1D12-4C7C-96A3-5BD0F4A1BD33}"/>
              </a:ext>
            </a:extLst>
          </p:cNvPr>
          <p:cNvSpPr/>
          <p:nvPr/>
        </p:nvSpPr>
        <p:spPr>
          <a:xfrm>
            <a:off x="1685051" y="2973288"/>
            <a:ext cx="88875" cy="401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64B6688B-C2B3-438E-AFCF-DA18BC502196}"/>
              </a:ext>
            </a:extLst>
          </p:cNvPr>
          <p:cNvSpPr/>
          <p:nvPr/>
        </p:nvSpPr>
        <p:spPr>
          <a:xfrm flipH="1">
            <a:off x="5362800" y="3007702"/>
            <a:ext cx="90217" cy="4099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10007FEB-10FC-4A3E-9213-1F23238464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6547" y="3777353"/>
            <a:ext cx="4400501" cy="2786169"/>
          </a:xfrm>
          <a:prstGeom prst="rect">
            <a:avLst/>
          </a:prstGeom>
        </p:spPr>
      </p:pic>
      <p:sp>
        <p:nvSpPr>
          <p:cNvPr id="10" name="Rechteck 9">
            <a:extLst>
              <a:ext uri="{FF2B5EF4-FFF2-40B4-BE49-F238E27FC236}">
                <a16:creationId xmlns:a16="http://schemas.microsoft.com/office/drawing/2014/main" id="{FC633E68-D34F-49E8-BEF4-FD579E58F91A}"/>
              </a:ext>
            </a:extLst>
          </p:cNvPr>
          <p:cNvSpPr/>
          <p:nvPr/>
        </p:nvSpPr>
        <p:spPr>
          <a:xfrm>
            <a:off x="10511726" y="4095283"/>
            <a:ext cx="1589311" cy="24005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24" name="Gerade Verbindung mit Pfeil 23">
            <a:extLst>
              <a:ext uri="{FF2B5EF4-FFF2-40B4-BE49-F238E27FC236}">
                <a16:creationId xmlns:a16="http://schemas.microsoft.com/office/drawing/2014/main" id="{E9850DA8-168B-4A38-ADC7-F27E0F2613CA}"/>
              </a:ext>
            </a:extLst>
          </p:cNvPr>
          <p:cNvCxnSpPr>
            <a:cxnSpLocks/>
          </p:cNvCxnSpPr>
          <p:nvPr/>
        </p:nvCxnSpPr>
        <p:spPr>
          <a:xfrm flipH="1">
            <a:off x="12067048" y="766045"/>
            <a:ext cx="124952" cy="46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CEFFD71-3239-4B61-8CFB-DD6C7DF65941}"/>
              </a:ext>
            </a:extLst>
          </p:cNvPr>
          <p:cNvSpPr/>
          <p:nvPr/>
        </p:nvSpPr>
        <p:spPr>
          <a:xfrm>
            <a:off x="185264" y="1788503"/>
            <a:ext cx="737525" cy="330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2" name="Grafik 1">
            <a:extLst>
              <a:ext uri="{FF2B5EF4-FFF2-40B4-BE49-F238E27FC236}">
                <a16:creationId xmlns:a16="http://schemas.microsoft.com/office/drawing/2014/main" id="{476C3AAA-C578-41FA-8266-F4AEC06CD4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2262" y="474204"/>
            <a:ext cx="4207804" cy="2376088"/>
          </a:xfrm>
          <a:prstGeom prst="rect">
            <a:avLst/>
          </a:prstGeom>
          <a:ln w="28575">
            <a:solidFill>
              <a:srgbClr val="0070C0"/>
            </a:solidFill>
          </a:ln>
        </p:spPr>
      </p:pic>
      <p:pic>
        <p:nvPicPr>
          <p:cNvPr id="16" name="Grafik 15">
            <a:extLst>
              <a:ext uri="{FF2B5EF4-FFF2-40B4-BE49-F238E27FC236}">
                <a16:creationId xmlns:a16="http://schemas.microsoft.com/office/drawing/2014/main" id="{16EFD64A-EEEE-4678-A624-A0550508B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886" y="2331591"/>
            <a:ext cx="7369031" cy="4480720"/>
          </a:xfrm>
          <a:prstGeom prst="rect">
            <a:avLst/>
          </a:prstGeom>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Breitbild</PresentationFormat>
  <Paragraphs>37</Paragraphs>
  <Slides>5</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Fischer, Martina</cp:lastModifiedBy>
  <cp:revision>571</cp:revision>
  <dcterms:created xsi:type="dcterms:W3CDTF">2021-01-13T08:46:29Z</dcterms:created>
  <dcterms:modified xsi:type="dcterms:W3CDTF">2022-04-20T08:49:10Z</dcterms:modified>
</cp:coreProperties>
</file>