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7"/>
  </p:notesMasterIdLst>
  <p:handoutMasterIdLst>
    <p:handoutMasterId r:id="rId8"/>
  </p:handoutMasterIdLst>
  <p:sldIdLst>
    <p:sldId id="827" r:id="rId2"/>
    <p:sldId id="814" r:id="rId3"/>
    <p:sldId id="825" r:id="rId4"/>
    <p:sldId id="816" r:id="rId5"/>
    <p:sldId id="840" r:id="rId6"/>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4"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367BB8"/>
    <a:srgbClr val="4D8AD2"/>
    <a:srgbClr val="80A5DC"/>
    <a:srgbClr val="006EC7"/>
    <a:srgbClr val="66A8DD"/>
    <a:srgbClr val="689CCA"/>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88070" autoAdjust="0"/>
  </p:normalViewPr>
  <p:slideViewPr>
    <p:cSldViewPr snapToGrid="0" snapToObjects="1">
      <p:cViewPr varScale="1">
        <p:scale>
          <a:sx n="64" d="100"/>
          <a:sy n="64" d="100"/>
        </p:scale>
        <p:origin x="450" y="48"/>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26.04.2022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26.04.2022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health.ny.gov/press/releases/2022/2022-04-01_covid-19_cny.htm" TargetMode="External"/><Relationship Id="rId3" Type="http://schemas.openxmlformats.org/officeDocument/2006/relationships/hyperlink" Target="https://abcnews.go.com/Health/covid-19-cases-rising-northeast-partly-fueled-ba2/story?id=84011868" TargetMode="External"/><Relationship Id="rId7" Type="http://schemas.openxmlformats.org/officeDocument/2006/relationships/hyperlink" Target="https://coronavirus.health.ny.gov/covid-19-variant-dat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cidrap.umn.edu/news-perspective/2022/04/judge-nixes-travel-mask-mandate-covid-19-cases-inch" TargetMode="External"/><Relationship Id="rId5" Type="http://schemas.openxmlformats.org/officeDocument/2006/relationships/hyperlink" Target="https://www.nytimes.com/live/2022/04/13/world/covid-19-mandates-cases-vaccine?name=styln-coronavirus&amp;region=hub&amp;block=storyline_live_updates_block_recirc&amp;action=click&amp;pgtype=LegacyCollection#two-new-omicron-subvariants-are-spreading-quickly-in-new-york-state" TargetMode="External"/><Relationship Id="rId4" Type="http://schemas.openxmlformats.org/officeDocument/2006/relationships/hyperlink" Target="https://www.cidrap.umn.edu/news-perspective/2022/04/officials-closely-track-rising-covid-levels-northeastern-states" TargetMode="External"/><Relationship Id="rId9" Type="http://schemas.openxmlformats.org/officeDocument/2006/relationships/hyperlink" Target="https://www.health.ny.gov/press/releases/2022/2022-04-13_covid-19.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abcnews.go.com/International/china-reports-deaths-shanghai-covid-outbreak-fueling-skepticism/story?id=84142928" TargetMode="External"/><Relationship Id="rId3" Type="http://schemas.openxmlformats.org/officeDocument/2006/relationships/hyperlink" Target="https://www.cidrap.umn.edu/news-perspective/2022/04/china-clings-zero-covid-policy-pfizer-touts-booster-kids" TargetMode="External"/><Relationship Id="rId7" Type="http://schemas.openxmlformats.org/officeDocument/2006/relationships/hyperlink" Target="https://edition.cnn.com/2022/04/18/china/shanghai-reports-covid-deaths-mic-intl-hnk/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sjkw.sh.gov.cn/xwfb/20220419/2359900232d1440388ca8a482173e22c.html" TargetMode="External"/><Relationship Id="rId5" Type="http://schemas.openxmlformats.org/officeDocument/2006/relationships/hyperlink" Target="http://wsjkw.sh.gov.cn/xwfb/20220418/5d14378ff19443cd82887f378e35066a.html" TargetMode="External"/><Relationship Id="rId4" Type="http://schemas.openxmlformats.org/officeDocument/2006/relationships/hyperlink" Target="https://www.cnn.com/2022/04/11/china/china-zero-covid-outbreaks-outlook-intl-hnk-mic/index.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Officials closely track rising COVID levels in Northeastern states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Rising COVID-19 activity in a few Northeastern states appears to be driving a slight increase in national cases, according to the latest data from the Centers for Disease Control and Prevention (CDC). … Four of the five states with the highest 7-day case rises are in the Northeast, </a:t>
            </a:r>
            <a:r>
              <a:rPr lang="en-US" sz="1200" u="sng" kern="1200" dirty="0">
                <a:solidFill>
                  <a:schemeClr val="tx1"/>
                </a:solidFill>
                <a:effectLst/>
                <a:latin typeface="+mn-lt"/>
                <a:ea typeface="+mn-ea"/>
                <a:cs typeface="+mn-cs"/>
                <a:hlinkClick r:id="rId3"/>
              </a:rPr>
              <a:t>ABC News</a:t>
            </a:r>
            <a:r>
              <a:rPr lang="en-US" sz="1200" kern="1200" dirty="0">
                <a:solidFill>
                  <a:schemeClr val="tx1"/>
                </a:solidFill>
                <a:effectLst/>
                <a:latin typeface="+mn-lt"/>
                <a:ea typeface="+mn-ea"/>
                <a:cs typeface="+mn-cs"/>
              </a:rPr>
              <a:t> reported yesterday, citing CDC data. Rhode Island has the highest 7-day case rate, with increases also occurring in </a:t>
            </a:r>
            <a:r>
              <a:rPr lang="en-US" sz="1200" u="sng" kern="1200" dirty="0">
                <a:solidFill>
                  <a:schemeClr val="tx1"/>
                </a:solidFill>
                <a:effectLst/>
                <a:latin typeface="+mn-lt"/>
                <a:ea typeface="+mn-ea"/>
                <a:cs typeface="+mn-cs"/>
              </a:rPr>
              <a:t>Vermont, New York, New Jersey, Maine, and Connecticut</a:t>
            </a:r>
            <a:r>
              <a:rPr lang="en-US" sz="1200" kern="1200" dirty="0">
                <a:solidFill>
                  <a:schemeClr val="tx1"/>
                </a:solidFill>
                <a:effectLst/>
                <a:latin typeface="+mn-lt"/>
                <a:ea typeface="+mn-ea"/>
                <a:cs typeface="+mn-cs"/>
              </a:rPr>
              <a:t>. </a:t>
            </a:r>
            <a:r>
              <a:rPr lang="de-DE" sz="1200" u="sng" kern="1200" dirty="0">
                <a:solidFill>
                  <a:schemeClr val="tx1"/>
                </a:solidFill>
                <a:effectLst/>
                <a:latin typeface="+mn-lt"/>
                <a:ea typeface="+mn-ea"/>
                <a:cs typeface="+mn-cs"/>
                <a:hlinkClick r:id="rId4"/>
              </a:rPr>
              <a:t>https://www.cidrap.umn.edu/news-perspective/2022/04/officials-closely-track-rising-covid-levels-northeastern-states</a:t>
            </a:r>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hlinkClick r:id="rId3"/>
              </a:rPr>
              <a:t>https://abcnews.go.com/Health/covid-19-cases-rising-northeast-partly-fueled-ba2/story?id=84011868</a:t>
            </a:r>
            <a:endParaRPr lang="de-DE" sz="1200"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C.D.C. extended the mask mandate on planes and public transit. </a:t>
            </a:r>
            <a:r>
              <a:rPr lang="en-US" sz="1200" u="sng" kern="1200" dirty="0">
                <a:solidFill>
                  <a:schemeClr val="tx1"/>
                </a:solidFill>
                <a:effectLst/>
                <a:latin typeface="+mn-lt"/>
                <a:ea typeface="+mn-ea"/>
                <a:cs typeface="+mn-cs"/>
                <a:hlinkClick r:id="rId5"/>
              </a:rPr>
              <a:t>https://www.nytimes.com/live/2022/04/13/world/covid-19-mandates-cases-vaccine?name=styln-coronavirus&amp;region=hub&amp;block=storyline_live_updates_block_recirc&amp;action=click&amp;pgtype=LegacyCollection#two-new-omicron-subvariants-are-spreading-quickly-in-new-york-state</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federal judge in Florida today struck down the Centers for Disease Control and Prevention (CDC) mask mandate for airline flight and other travel, just days after the agency extended it by 2 weeks to assess activity related to the BA.2 SARS-CoV-2 subvariant.</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https://www.cidrap.umn.edu/news-perspective/2022/04/judge-nixes-travel-mask-mandate-covid-19-cases-inch</a:t>
            </a:r>
            <a:endParaRPr lang="de-DE" sz="1200"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New York State Department of Health Announces Emergence of Recently Identified, Highly Contagious Omicron Subvariants in New York and Urges Continued Vigilance Against COVID-19</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York State Department of Health today announced the emergence of two Omicron subvariants in New York State, BA.2.12 and BA.2.12.1. Both variants are sub-lineages of BA.2, which now accounts for </a:t>
            </a:r>
            <a:r>
              <a:rPr lang="en-US" sz="1200" u="sng" kern="1200" dirty="0">
                <a:solidFill>
                  <a:schemeClr val="tx1"/>
                </a:solidFill>
                <a:effectLst/>
                <a:latin typeface="+mn-lt"/>
                <a:ea typeface="+mn-ea"/>
                <a:cs typeface="+mn-cs"/>
                <a:hlinkClick r:id="rId7"/>
              </a:rPr>
              <a:t>80.6%</a:t>
            </a:r>
            <a:r>
              <a:rPr lang="en-US" sz="1200" kern="1200" dirty="0">
                <a:solidFill>
                  <a:schemeClr val="tx1"/>
                </a:solidFill>
                <a:effectLst/>
                <a:latin typeface="+mn-lt"/>
                <a:ea typeface="+mn-ea"/>
                <a:cs typeface="+mn-cs"/>
              </a:rPr>
              <a:t> of COVID-19 infections in New York. The subvariants have been estimated to have a 23% – 27% growth advantage above the original BA.2 variant. Over the past few weeks, the Department has been investigating higher than average infection rates in </a:t>
            </a:r>
            <a:r>
              <a:rPr lang="en-US" sz="1200" u="sng" kern="1200" dirty="0">
                <a:solidFill>
                  <a:schemeClr val="tx1"/>
                </a:solidFill>
                <a:effectLst/>
                <a:latin typeface="+mn-lt"/>
                <a:ea typeface="+mn-ea"/>
                <a:cs typeface="+mn-cs"/>
                <a:hlinkClick r:id="rId8"/>
              </a:rPr>
              <a:t>Central New York</a:t>
            </a:r>
            <a:r>
              <a:rPr lang="en-US" sz="1200" kern="1200" dirty="0">
                <a:solidFill>
                  <a:schemeClr val="tx1"/>
                </a:solidFill>
                <a:effectLst/>
                <a:latin typeface="+mn-lt"/>
                <a:ea typeface="+mn-ea"/>
                <a:cs typeface="+mn-cs"/>
              </a:rPr>
              <a:t>. Based on newly available data in the public database, GISAID, as well as additional data submitted directly to the Wadsworth Center from sequencing laboratories in New York, State health officials have determined that these highly contagious new variants are likely contributing to the rising cases. For the month of March, BA.2.12 and BA.2.12.1 rose to collectively comprise more than 70% prevalence in Central New York and more than 20% prevalence in the neighboring Finger Lakes region. Data for April indicate that levels in Central New York are now above 90%. The Department's findings are the first reported instances of significant community spread due to the new subvariants in the United States. At this time, there is no evidence of increased disease severity by these subvariants, though the Department is closely monitoring for any changes.</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https://www.health.ny.gov/press/releases/2022/2022-04-13_covid-19.htm</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83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highest numbers of new weekly deaths were reported from </a:t>
            </a:r>
          </a:p>
          <a:p>
            <a:r>
              <a:rPr lang="en-US" sz="1200" b="0" i="0" u="none" strike="noStrike" kern="1200" baseline="0" dirty="0">
                <a:solidFill>
                  <a:schemeClr val="tx1"/>
                </a:solidFill>
                <a:latin typeface="+mn-lt"/>
                <a:ea typeface="+mn-ea"/>
                <a:cs typeface="+mn-cs"/>
              </a:rPr>
              <a:t>the United States of America (3 682 new deaths; -9%), </a:t>
            </a:r>
          </a:p>
          <a:p>
            <a:r>
              <a:rPr lang="en-US" sz="1200" b="0" i="0" u="none" strike="noStrike" kern="1200" baseline="0" dirty="0">
                <a:solidFill>
                  <a:schemeClr val="tx1"/>
                </a:solidFill>
                <a:latin typeface="+mn-lt"/>
                <a:ea typeface="+mn-ea"/>
                <a:cs typeface="+mn-cs"/>
              </a:rPr>
              <a:t>Republic of Korea (2 186 new deaths; -6%), </a:t>
            </a:r>
          </a:p>
          <a:p>
            <a:r>
              <a:rPr lang="en-US" sz="1200" b="0" i="0" u="none" strike="noStrike" kern="1200" baseline="0" dirty="0">
                <a:solidFill>
                  <a:schemeClr val="tx1"/>
                </a:solidFill>
                <a:latin typeface="+mn-lt"/>
                <a:ea typeface="+mn-ea"/>
                <a:cs typeface="+mn-cs"/>
              </a:rPr>
              <a:t>the Russian Federation (2 008 new deaths; -15%), </a:t>
            </a:r>
          </a:p>
          <a:p>
            <a:r>
              <a:rPr lang="en-US" sz="1200" b="0" i="0" u="none" strike="noStrike" kern="1200" baseline="0" dirty="0">
                <a:solidFill>
                  <a:schemeClr val="tx1"/>
                </a:solidFill>
                <a:latin typeface="+mn-lt"/>
                <a:ea typeface="+mn-ea"/>
                <a:cs typeface="+mn-cs"/>
              </a:rPr>
              <a:t>Germany (1 686 new deaths; +6%), and </a:t>
            </a:r>
          </a:p>
          <a:p>
            <a:r>
              <a:rPr lang="en-US" sz="1200" b="0" i="0" u="none" strike="noStrike" kern="1200" baseline="0" dirty="0">
                <a:solidFill>
                  <a:schemeClr val="tx1"/>
                </a:solidFill>
                <a:latin typeface="+mn-lt"/>
                <a:ea typeface="+mn-ea"/>
                <a:cs typeface="+mn-cs"/>
              </a:rPr>
              <a:t>Brazil (1 120 new deaths; -22%).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Early estimates suggest that XE has a community growth rate advantage of 1.1 (which represents a 10% transmission advantage) as compared to BA.2; however, this finding requires further confirmation. </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China - deaths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China reported 29,317 new COVID-19 cases, which include 26,318 asymptomatic cases. Shanghai has 85.7% of the symptomatic cases and 95.5% of the asymptomatic cases, according to officials. The latest numbers, which come as Shanghai's 26 million residents continue a 2-week-long lockdown, raise suspicion among COVID-19 experts.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simply no way what they are reporting is what is happening," said Michael </a:t>
            </a:r>
            <a:r>
              <a:rPr lang="en-US" sz="1200" kern="1200" dirty="0" err="1">
                <a:solidFill>
                  <a:schemeClr val="tx1"/>
                </a:solidFill>
                <a:effectLst/>
                <a:latin typeface="+mn-lt"/>
                <a:ea typeface="+mn-ea"/>
                <a:cs typeface="+mn-cs"/>
              </a:rPr>
              <a:t>Osterholm</a:t>
            </a:r>
            <a:r>
              <a:rPr lang="en-US" sz="1200" kern="1200" dirty="0">
                <a:solidFill>
                  <a:schemeClr val="tx1"/>
                </a:solidFill>
                <a:effectLst/>
                <a:latin typeface="+mn-lt"/>
                <a:ea typeface="+mn-ea"/>
                <a:cs typeface="+mn-cs"/>
              </a:rPr>
              <a:t>, PhD, MPH, who directs the University of Minnesota's Center for Infectious Disease Research and Policy (CIDRAP), publisher of CIDRAP News. The proportion of asymptomatic cases defies biological logic, he said, and to report that Shanghai's death toll is so low is a misrepresentation when Hong Kong currently has the highest per capita death rate in the world.</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a January to March surge in Omicron cases, Hong Kong recorded 5,906 COVID-19 deaths. That contrasts starkly with Shanghai, where health officials maintain that no residents have died during the Omicron surge and only 1 case out of 250,000 recorded since Mar 1 required medical treatment.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would no one be dying in mainland China?" </a:t>
            </a:r>
            <a:r>
              <a:rPr lang="en-US" sz="1200" kern="1200" dirty="0" err="1">
                <a:solidFill>
                  <a:schemeClr val="tx1"/>
                </a:solidFill>
                <a:effectLst/>
                <a:latin typeface="+mn-lt"/>
                <a:ea typeface="+mn-ea"/>
                <a:cs typeface="+mn-cs"/>
              </a:rPr>
              <a:t>Osterholm</a:t>
            </a:r>
            <a:r>
              <a:rPr lang="en-US" sz="1200" kern="1200" dirty="0">
                <a:solidFill>
                  <a:schemeClr val="tx1"/>
                </a:solidFill>
                <a:effectLst/>
                <a:latin typeface="+mn-lt"/>
                <a:ea typeface="+mn-ea"/>
                <a:cs typeface="+mn-cs"/>
              </a:rPr>
              <a:t> asked. "Unfortunately, this adds to the lack of trust in China's ability to report public health."   …..</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https://www.cidrap.umn.edu/news-perspective/2022/04/china-clings-zero-covid-policy-pfizer-touts-booster-kids</a:t>
            </a:r>
            <a:r>
              <a:rPr lang="en-US" sz="1200" kern="1200" dirty="0">
                <a:solidFill>
                  <a:schemeClr val="tx1"/>
                </a:solidFill>
                <a:effectLst/>
                <a:latin typeface="+mn-lt"/>
                <a:ea typeface="+mn-ea"/>
                <a:cs typeface="+mn-cs"/>
              </a:rPr>
              <a:t> (14.04.22)</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Hong Kong (CNN)</a:t>
            </a:r>
            <a:r>
              <a:rPr lang="en-US" sz="1200" kern="1200" dirty="0">
                <a:solidFill>
                  <a:schemeClr val="tx1"/>
                </a:solidFill>
                <a:effectLst/>
                <a:latin typeface="+mn-lt"/>
                <a:ea typeface="+mn-ea"/>
                <a:cs typeface="+mn-cs"/>
              </a:rPr>
              <a:t>Shanghai reported three Covid-19 deaths Monday, the first officially announced fatalities from a </a:t>
            </a:r>
            <a:r>
              <a:rPr lang="en-US" sz="1200" u="sng" kern="1200" dirty="0">
                <a:solidFill>
                  <a:schemeClr val="tx1"/>
                </a:solidFill>
                <a:effectLst/>
                <a:latin typeface="+mn-lt"/>
                <a:ea typeface="+mn-ea"/>
                <a:cs typeface="+mn-cs"/>
                <a:hlinkClick r:id="rId4"/>
              </a:rPr>
              <a:t>raging Omicron outbreak</a:t>
            </a:r>
            <a:r>
              <a:rPr lang="en-US" sz="1200" kern="1200" dirty="0">
                <a:solidFill>
                  <a:schemeClr val="tx1"/>
                </a:solidFill>
                <a:effectLst/>
                <a:latin typeface="+mn-lt"/>
                <a:ea typeface="+mn-ea"/>
                <a:cs typeface="+mn-cs"/>
              </a:rPr>
              <a:t> that has infected hundreds of thousands of people despite a government-enforced city-wide lockdown.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Three elderly people aged between 89 and 91 died from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on Sunday, after their condition deteriorated in hospital, the Shanghai Municipal Health Commission said in a </a:t>
            </a:r>
            <a:r>
              <a:rPr lang="en-US" sz="1200" u="sng" kern="1200" dirty="0">
                <a:solidFill>
                  <a:schemeClr val="tx1"/>
                </a:solidFill>
                <a:effectLst/>
                <a:latin typeface="+mn-lt"/>
                <a:ea typeface="+mn-ea"/>
                <a:cs typeface="+mn-cs"/>
                <a:hlinkClick r:id="rId5"/>
              </a:rPr>
              <a:t>statement</a:t>
            </a:r>
            <a:r>
              <a:rPr lang="en-US" sz="1200" kern="1200" dirty="0">
                <a:solidFill>
                  <a:schemeClr val="tx1"/>
                </a:solidFill>
                <a:effectLst/>
                <a:latin typeface="+mn-lt"/>
                <a:ea typeface="+mn-ea"/>
                <a:cs typeface="+mn-cs"/>
              </a:rPr>
              <a:t> Monday.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three were unvaccinated and had underlying health conditions such as coronary heart disease, diabetes and high blood pressure, according to officials.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Tuesday, Shanghai's health commission reported another seven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deaths, aged between 60 and 101 and all had underlying ailments.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immediate cause of death is (their) underlying diseases," the commission said in a </a:t>
            </a:r>
            <a:r>
              <a:rPr lang="en-US" sz="1200" u="sng" kern="1200" dirty="0">
                <a:solidFill>
                  <a:schemeClr val="tx1"/>
                </a:solidFill>
                <a:effectLst/>
                <a:latin typeface="+mn-lt"/>
                <a:ea typeface="+mn-ea"/>
                <a:cs typeface="+mn-cs"/>
                <a:hlinkClick r:id="rId6"/>
              </a:rPr>
              <a:t>statement</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city reported 3,084 symptomatic cases and 17,332 asymptomatic infections Tuesday, according to the statement. The death toll appears strikingly low against the vast number of cases -- since March 1, more than 390,000 people in Shanghai have been infected, and by the official count, no one had died of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until Sunday.</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18.04.22: </a:t>
            </a:r>
            <a:r>
              <a:rPr lang="en-US" sz="1200" u="sng" kern="1200" dirty="0">
                <a:solidFill>
                  <a:schemeClr val="tx1"/>
                </a:solidFill>
                <a:effectLst/>
                <a:latin typeface="+mn-lt"/>
                <a:ea typeface="+mn-ea"/>
                <a:cs typeface="+mn-cs"/>
                <a:hlinkClick r:id="rId7"/>
              </a:rPr>
              <a:t>https://edition.cnn.com/2022/04/18/china/shanghai-reports-covid-deaths-mic-intl-hnk/index.html</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Experts questioned the accuracy of China's reporting of COVID-19 deaths.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official death toll, which is remarkably lower than those in other major cities, has fueled skepticism of the official data coming out of China.</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experts suspect that China is attributing underlying health conditions to COVID deaths. </a:t>
            </a:r>
            <a:r>
              <a:rPr lang="en-US" sz="1200" kern="1200" dirty="0" err="1">
                <a:solidFill>
                  <a:schemeClr val="tx1"/>
                </a:solidFill>
                <a:effectLst/>
                <a:latin typeface="+mn-lt"/>
                <a:ea typeface="+mn-ea"/>
                <a:cs typeface="+mn-cs"/>
              </a:rPr>
              <a:t>Yanzhong</a:t>
            </a:r>
            <a:r>
              <a:rPr lang="en-US" sz="1200" kern="1200" dirty="0">
                <a:solidFill>
                  <a:schemeClr val="tx1"/>
                </a:solidFill>
                <a:effectLst/>
                <a:latin typeface="+mn-lt"/>
                <a:ea typeface="+mn-ea"/>
                <a:cs typeface="+mn-cs"/>
              </a:rPr>
              <a:t> Huang, a Senior Fellow for Global Health at the Council on Foreign Relations pointed to a Shanghai study that estimates there were more than 2,000 excess diabetes deaths in Shanghai associated with the lockdown. </a:t>
            </a:r>
            <a:r>
              <a:rPr lang="en-US" sz="1200" u="sng" kern="1200" dirty="0">
                <a:solidFill>
                  <a:schemeClr val="tx1"/>
                </a:solidFill>
                <a:effectLst/>
                <a:latin typeface="+mn-lt"/>
                <a:ea typeface="+mn-ea"/>
                <a:cs typeface="+mn-cs"/>
                <a:hlinkClick r:id="rId8"/>
              </a:rPr>
              <a:t>https://abcnews.go.com/International/china-reports-deaths-shanghai-covid-outbreak-fueling-skepticism/story?id=84142928</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DE" sz="1200" kern="120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53401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WHO </a:t>
            </a:r>
            <a:r>
              <a:rPr lang="de-DE" dirty="0" err="1"/>
              <a:t>SitRep</a:t>
            </a:r>
            <a:r>
              <a:rPr lang="de-DE" dirty="0"/>
              <a:t>: </a:t>
            </a:r>
            <a:r>
              <a:rPr lang="en-US" sz="1200" b="0" i="0" u="none" strike="noStrike" kern="1200" baseline="0" dirty="0">
                <a:solidFill>
                  <a:schemeClr val="tx1"/>
                </a:solidFill>
                <a:latin typeface="+mn-lt"/>
                <a:ea typeface="+mn-ea"/>
                <a:cs typeface="+mn-cs"/>
              </a:rPr>
              <a:t>XE belongs to the Omicron variant until significant differences in transmission and disease characteristics, including severity, may be reported. </a:t>
            </a:r>
          </a:p>
          <a:p>
            <a:endParaRPr lang="en-US" sz="1200" b="0" i="0" u="none" strike="noStrike"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https://www.ecdc.europa.eu/en/covid-19/variants-concern</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https://www.who.int/en/activities/tracking-SARS-CoV-2-variants/</a:t>
            </a:r>
            <a:endParaRPr lang="de-DE" sz="1200" kern="120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409131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04/26/2022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04/26/2022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04/26/2022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04/26/2022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04/26/2022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04/26/2022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04/26/2022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04/26/2022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04/26/2022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04/26/2022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063424/Tech-Briefing-39-25March2022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121496" y="125394"/>
            <a:ext cx="10644861" cy="639520"/>
          </a:xfrm>
        </p:spPr>
        <p:txBody>
          <a:bodyPr/>
          <a:lstStyle/>
          <a:p>
            <a:r>
              <a:rPr lang="de-DE" sz="2400" dirty="0">
                <a:latin typeface="Scala Sans OT" panose="020B0504030101020104" pitchFamily="34" charset="0"/>
              </a:rPr>
              <a:t>Top 10 Länder nach Anzahl neuer COVID-19-Fälle</a:t>
            </a:r>
            <a:endParaRPr lang="de-BE" sz="2400"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8B4BB605-11E8-4405-864A-ADF9CEF0B713}"/>
              </a:ext>
            </a:extLst>
          </p:cNvPr>
          <p:cNvSpPr txBox="1"/>
          <p:nvPr/>
        </p:nvSpPr>
        <p:spPr>
          <a:xfrm>
            <a:off x="595714" y="873754"/>
            <a:ext cx="11088965" cy="707886"/>
          </a:xfrm>
          <a:prstGeom prst="rect">
            <a:avLst/>
          </a:prstGeom>
          <a:noFill/>
        </p:spPr>
        <p:txBody>
          <a:bodyPr wrap="square" rtlCol="0">
            <a:spAutoFit/>
          </a:bodyPr>
          <a:lstStyle/>
          <a:p>
            <a:pPr lvl="0">
              <a:defRPr/>
            </a:pPr>
            <a:r>
              <a:rPr lang="de-DE" sz="2000" b="1" dirty="0">
                <a:solidFill>
                  <a:srgbClr val="1F497D"/>
                </a:solidFill>
              </a:rPr>
              <a:t>503.131.834 </a:t>
            </a:r>
            <a:r>
              <a:rPr kumimoji="0" lang="de-DE" sz="2000" b="1" i="0" u="none" strike="noStrike" kern="1200" cap="none" spc="0" normalizeH="0" baseline="0" noProof="0" dirty="0">
                <a:ln>
                  <a:noFill/>
                </a:ln>
                <a:solidFill>
                  <a:srgbClr val="1F497D"/>
                </a:solidFill>
                <a:effectLst/>
                <a:uLnTx/>
                <a:uFillTx/>
                <a:latin typeface="Calibri"/>
                <a:ea typeface="+mn-ea"/>
                <a:cs typeface="+mn-cs"/>
              </a:rPr>
              <a:t>Fälle (</a:t>
            </a:r>
            <a:r>
              <a:rPr kumimoji="0" lang="de-DE" sz="2000" b="1" i="0" u="none" strike="noStrike" kern="1200" cap="none" spc="0" normalizeH="0" baseline="0" noProof="0" dirty="0">
                <a:ln>
                  <a:noFill/>
                </a:ln>
                <a:solidFill>
                  <a:srgbClr val="00B050"/>
                </a:solidFill>
                <a:effectLst/>
                <a:uLnTx/>
                <a:uFillTx/>
                <a:latin typeface="Calibri"/>
                <a:ea typeface="+mn-ea"/>
                <a:cs typeface="+mn-cs"/>
              </a:rPr>
              <a:t>-</a:t>
            </a:r>
            <a:r>
              <a:rPr lang="de-DE" sz="2000" b="1" dirty="0">
                <a:solidFill>
                  <a:srgbClr val="00B050"/>
                </a:solidFill>
                <a:latin typeface="Calibri"/>
              </a:rPr>
              <a:t>30</a:t>
            </a:r>
            <a:r>
              <a:rPr kumimoji="0" lang="de-DE" sz="2000" b="1" i="0" u="none" strike="noStrike" kern="1200" cap="none" spc="0" normalizeH="0" baseline="0" noProof="0" dirty="0">
                <a:ln>
                  <a:noFill/>
                </a:ln>
                <a:solidFill>
                  <a:srgbClr val="00B050"/>
                </a:solidFill>
                <a:effectLst/>
                <a:uLnTx/>
                <a:uFillTx/>
                <a:latin typeface="Calibri"/>
                <a:ea typeface="+mn-ea"/>
                <a:cs typeface="+mn-cs"/>
              </a:rPr>
              <a:t>% </a:t>
            </a:r>
            <a:r>
              <a:rPr kumimoji="0" lang="de-DE" sz="2000" b="1" i="0" u="none" strike="noStrike" kern="1200" cap="none" spc="0" normalizeH="0" baseline="0" noProof="0" dirty="0">
                <a:ln>
                  <a:noFill/>
                </a:ln>
                <a:solidFill>
                  <a:srgbClr val="1F497D"/>
                </a:solidFill>
                <a:effectLst/>
                <a:uLnTx/>
                <a:uFillTx/>
                <a:latin typeface="Calibri"/>
                <a:ea typeface="+mn-ea"/>
                <a:cs typeface="+mn-cs"/>
              </a:rPr>
              <a:t>im Vergleich zu Vorwoche)</a:t>
            </a:r>
          </a:p>
          <a:p>
            <a:pPr lvl="0">
              <a:defRPr/>
            </a:pPr>
            <a:r>
              <a:rPr lang="de-DE" sz="2000" b="1" dirty="0">
                <a:solidFill>
                  <a:srgbClr val="1F497D"/>
                </a:solidFill>
              </a:rPr>
              <a:t>6.200.571 </a:t>
            </a:r>
            <a:r>
              <a:rPr kumimoji="0" lang="de-DE" sz="2000" b="1" i="0" u="none" strike="noStrike" kern="1200" cap="none" spc="0" normalizeH="0" baseline="0" noProof="0" dirty="0">
                <a:ln>
                  <a:noFill/>
                </a:ln>
                <a:solidFill>
                  <a:srgbClr val="1F497D"/>
                </a:solidFill>
                <a:effectLst/>
                <a:uLnTx/>
                <a:uFillTx/>
                <a:latin typeface="Calibri"/>
                <a:ea typeface="+mn-ea"/>
                <a:cs typeface="+mn-cs"/>
              </a:rPr>
              <a:t>Todesfälle (CFR: 1,2%) </a:t>
            </a:r>
          </a:p>
        </p:txBody>
      </p:sp>
      <p:graphicFrame>
        <p:nvGraphicFramePr>
          <p:cNvPr id="11" name="Tabelle 10">
            <a:extLst>
              <a:ext uri="{FF2B5EF4-FFF2-40B4-BE49-F238E27FC236}">
                <a16:creationId xmlns:a16="http://schemas.microsoft.com/office/drawing/2014/main" id="{F83562AA-82F9-41F3-AD4A-F05023BB6E1C}"/>
              </a:ext>
            </a:extLst>
          </p:cNvPr>
          <p:cNvGraphicFramePr>
            <a:graphicFrameLocks noGrp="1"/>
          </p:cNvGraphicFramePr>
          <p:nvPr>
            <p:extLst>
              <p:ext uri="{D42A27DB-BD31-4B8C-83A1-F6EECF244321}">
                <p14:modId xmlns:p14="http://schemas.microsoft.com/office/powerpoint/2010/main" val="1545882744"/>
              </p:ext>
            </p:extLst>
          </p:nvPr>
        </p:nvGraphicFramePr>
        <p:xfrm>
          <a:off x="601884" y="1581640"/>
          <a:ext cx="10822976" cy="4956629"/>
        </p:xfrm>
        <a:graphic>
          <a:graphicData uri="http://schemas.openxmlformats.org/drawingml/2006/table">
            <a:tbl>
              <a:tblPr firstRow="1" firstCol="1" bandRow="1"/>
              <a:tblGrid>
                <a:gridCol w="2186424">
                  <a:extLst>
                    <a:ext uri="{9D8B030D-6E8A-4147-A177-3AD203B41FA5}">
                      <a16:colId xmlns:a16="http://schemas.microsoft.com/office/drawing/2014/main" val="20000"/>
                    </a:ext>
                  </a:extLst>
                </a:gridCol>
                <a:gridCol w="1111045">
                  <a:extLst>
                    <a:ext uri="{9D8B030D-6E8A-4147-A177-3AD203B41FA5}">
                      <a16:colId xmlns:a16="http://schemas.microsoft.com/office/drawing/2014/main" val="20001"/>
                    </a:ext>
                  </a:extLst>
                </a:gridCol>
                <a:gridCol w="1065321">
                  <a:extLst>
                    <a:ext uri="{9D8B030D-6E8A-4147-A177-3AD203B41FA5}">
                      <a16:colId xmlns:a16="http://schemas.microsoft.com/office/drawing/2014/main" val="20002"/>
                    </a:ext>
                  </a:extLst>
                </a:gridCol>
                <a:gridCol w="938713">
                  <a:extLst>
                    <a:ext uri="{9D8B030D-6E8A-4147-A177-3AD203B41FA5}">
                      <a16:colId xmlns:a16="http://schemas.microsoft.com/office/drawing/2014/main" val="20003"/>
                    </a:ext>
                  </a:extLst>
                </a:gridCol>
                <a:gridCol w="650676">
                  <a:extLst>
                    <a:ext uri="{9D8B030D-6E8A-4147-A177-3AD203B41FA5}">
                      <a16:colId xmlns:a16="http://schemas.microsoft.com/office/drawing/2014/main" val="590020219"/>
                    </a:ext>
                  </a:extLst>
                </a:gridCol>
                <a:gridCol w="875828">
                  <a:extLst>
                    <a:ext uri="{9D8B030D-6E8A-4147-A177-3AD203B41FA5}">
                      <a16:colId xmlns:a16="http://schemas.microsoft.com/office/drawing/2014/main" val="20004"/>
                    </a:ext>
                  </a:extLst>
                </a:gridCol>
                <a:gridCol w="992488">
                  <a:extLst>
                    <a:ext uri="{9D8B030D-6E8A-4147-A177-3AD203B41FA5}">
                      <a16:colId xmlns:a16="http://schemas.microsoft.com/office/drawing/2014/main" val="20006"/>
                    </a:ext>
                  </a:extLst>
                </a:gridCol>
                <a:gridCol w="1007758">
                  <a:extLst>
                    <a:ext uri="{9D8B030D-6E8A-4147-A177-3AD203B41FA5}">
                      <a16:colId xmlns:a16="http://schemas.microsoft.com/office/drawing/2014/main" val="2968539269"/>
                    </a:ext>
                  </a:extLst>
                </a:gridCol>
                <a:gridCol w="1096346">
                  <a:extLst>
                    <a:ext uri="{9D8B030D-6E8A-4147-A177-3AD203B41FA5}">
                      <a16:colId xmlns:a16="http://schemas.microsoft.com/office/drawing/2014/main" val="2829287116"/>
                    </a:ext>
                  </a:extLst>
                </a:gridCol>
                <a:gridCol w="898377">
                  <a:extLst>
                    <a:ext uri="{9D8B030D-6E8A-4147-A177-3AD203B41FA5}">
                      <a16:colId xmlns:a16="http://schemas.microsoft.com/office/drawing/2014/main" val="542636771"/>
                    </a:ext>
                  </a:extLst>
                </a:gridCol>
              </a:tblGrid>
              <a:tr h="8031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err="1">
                          <a:solidFill>
                            <a:srgbClr val="366092"/>
                          </a:solidFill>
                          <a:effectLst/>
                          <a:latin typeface="+mn-lt"/>
                          <a:ea typeface="+mn-ea"/>
                          <a:cs typeface="+mn-cs"/>
                        </a:rPr>
                        <a:t>Verände-rung</a:t>
                      </a:r>
                      <a:r>
                        <a:rPr lang="de-DE" sz="1600" b="1" i="0" u="none" strike="noStrike" kern="1200" dirty="0">
                          <a:solidFill>
                            <a:srgbClr val="366092"/>
                          </a:solidFill>
                          <a:effectLst/>
                          <a:latin typeface="+mn-lt"/>
                          <a:ea typeface="+mn-ea"/>
                          <a:cs typeface="+mn-cs"/>
                        </a:rPr>
                        <a:t>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 Fälle/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Auffrisch</a:t>
                      </a:r>
                      <a:r>
                        <a:rPr lang="de-DE" sz="1400" b="1" i="0" u="none" strike="noStrike" kern="1200" dirty="0">
                          <a:solidFill>
                            <a:srgbClr val="366092"/>
                          </a:solidFill>
                          <a:effectLst/>
                          <a:latin typeface="+mn-lt"/>
                          <a:ea typeface="+mn-ea"/>
                          <a:cs typeface="+mn-cs"/>
                        </a:rPr>
                        <a:t>-impfung</a:t>
                      </a:r>
                    </a:p>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Vollständige Impfung</a:t>
                      </a:r>
                    </a:p>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Impfung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10789">
                <a:tc>
                  <a:txBody>
                    <a:bodyPr/>
                    <a:lstStyle/>
                    <a:p>
                      <a:pPr algn="l" fontAlgn="b"/>
                      <a:r>
                        <a:rPr lang="de-DE" sz="1800" b="1" i="0" u="none" strike="noStrike" dirty="0">
                          <a:solidFill>
                            <a:srgbClr val="002060"/>
                          </a:solidFill>
                          <a:effectLst/>
                          <a:latin typeface="Calibri" panose="020F0502020204030204" pitchFamily="34" charset="0"/>
                        </a:rPr>
                        <a:t>Südkorea</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16.471.940</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836.715</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dirty="0">
                          <a:solidFill>
                            <a:srgbClr val="002060"/>
                          </a:solidFill>
                          <a:effectLst/>
                          <a:latin typeface="Calibri" panose="020F0502020204030204" pitchFamily="34" charset="0"/>
                        </a:rPr>
                        <a:t>-39</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1632</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0,13</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64</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87</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88</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396720">
                <a:tc>
                  <a:txBody>
                    <a:bodyPr/>
                    <a:lstStyle/>
                    <a:p>
                      <a:pPr algn="l" fontAlgn="b"/>
                      <a:r>
                        <a:rPr lang="de-DE" sz="1800" b="1" i="0" u="none" strike="noStrike" dirty="0">
                          <a:solidFill>
                            <a:srgbClr val="002060"/>
                          </a:solidFill>
                          <a:effectLst/>
                          <a:latin typeface="Calibri" panose="020F0502020204030204" pitchFamily="34" charset="0"/>
                        </a:rPr>
                        <a:t>Frankreich</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27.001.702</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800.664</a:t>
                      </a:r>
                    </a:p>
                  </a:txBody>
                  <a:tcPr marL="6350" marR="6350" marT="6350" marB="0" anchor="b">
                    <a:lnL>
                      <a:noFill/>
                    </a:lnL>
                    <a:lnR>
                      <a:noFill/>
                    </a:lnR>
                    <a:lnT>
                      <a:noFill/>
                    </a:lnT>
                    <a:lnB>
                      <a:noFill/>
                    </a:lnB>
                  </a:tcPr>
                </a:tc>
                <a:tc>
                  <a:txBody>
                    <a:bodyPr/>
                    <a:lstStyle/>
                    <a:p>
                      <a:pPr algn="ctr" fontAlgn="b"/>
                      <a:r>
                        <a:rPr lang="de-DE" sz="1800" b="0" i="0" u="none" strike="noStrike" dirty="0">
                          <a:solidFill>
                            <a:srgbClr val="002060"/>
                          </a:solidFill>
                          <a:effectLst/>
                          <a:latin typeface="Calibri" panose="020F0502020204030204" pitchFamily="34" charset="0"/>
                        </a:rPr>
                        <a:t>-15</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1231</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0,52</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57</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81</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83</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396720">
                <a:tc>
                  <a:txBody>
                    <a:bodyPr/>
                    <a:lstStyle/>
                    <a:p>
                      <a:pPr algn="l" fontAlgn="b"/>
                      <a:r>
                        <a:rPr lang="de-DE" sz="1800" b="1" i="0" u="none" strike="noStrike" dirty="0">
                          <a:solidFill>
                            <a:srgbClr val="002060"/>
                          </a:solidFill>
                          <a:effectLst/>
                          <a:latin typeface="Calibri" panose="020F0502020204030204" pitchFamily="34" charset="0"/>
                        </a:rPr>
                        <a:t>Deutschland</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23.459.628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618.852</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dirty="0">
                          <a:solidFill>
                            <a:srgbClr val="002060"/>
                          </a:solidFill>
                          <a:effectLst/>
                          <a:latin typeface="Calibri" panose="020F0502020204030204" pitchFamily="34" charset="0"/>
                        </a:rPr>
                        <a:t>-38</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744</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0,57</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59</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76</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77</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396720">
                <a:tc>
                  <a:txBody>
                    <a:bodyPr/>
                    <a:lstStyle/>
                    <a:p>
                      <a:pPr algn="l" fontAlgn="b"/>
                      <a:r>
                        <a:rPr lang="de-DE" sz="1800" b="1" i="0" u="none" strike="noStrike" dirty="0">
                          <a:solidFill>
                            <a:srgbClr val="002060"/>
                          </a:solidFill>
                          <a:effectLst/>
                          <a:latin typeface="Calibri" panose="020F0502020204030204" pitchFamily="34" charset="0"/>
                        </a:rPr>
                        <a:t>Italien</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15.730.676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409.923</a:t>
                      </a:r>
                    </a:p>
                  </a:txBody>
                  <a:tcPr marL="6350" marR="6350" marT="6350" marB="0" anchor="b">
                    <a:lnL>
                      <a:noFill/>
                    </a:lnL>
                    <a:lnR>
                      <a:noFill/>
                    </a:lnR>
                    <a:lnT>
                      <a:noFill/>
                    </a:lnT>
                    <a:lnB>
                      <a:noFill/>
                    </a:lnB>
                  </a:tcPr>
                </a:tc>
                <a:tc>
                  <a:txBody>
                    <a:bodyPr/>
                    <a:lstStyle/>
                    <a:p>
                      <a:pPr algn="ctr" fontAlgn="b"/>
                      <a:r>
                        <a:rPr lang="de-DE" sz="1800" b="0" i="0" u="none" strike="noStrike" dirty="0">
                          <a:solidFill>
                            <a:srgbClr val="002060"/>
                          </a:solidFill>
                          <a:effectLst/>
                          <a:latin typeface="Calibri" panose="020F0502020204030204" pitchFamily="34" charset="0"/>
                        </a:rPr>
                        <a:t>-8</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687</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1,03</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66</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80</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85</a:t>
                      </a:r>
                    </a:p>
                  </a:txBody>
                  <a:tcPr marL="6350" marR="6350" marT="6350" marB="0" anchor="b">
                    <a:lnL>
                      <a:noFill/>
                    </a:lnL>
                    <a:lnR>
                      <a:noFill/>
                    </a:lnR>
                    <a:lnT>
                      <a:noFill/>
                    </a:lnT>
                    <a:lnB>
                      <a:noFill/>
                    </a:lnB>
                  </a:tcPr>
                </a:tc>
                <a:extLst>
                  <a:ext uri="{0D108BD9-81ED-4DB2-BD59-A6C34878D82A}">
                    <a16:rowId xmlns:a16="http://schemas.microsoft.com/office/drawing/2014/main" val="10004"/>
                  </a:ext>
                </a:extLst>
              </a:tr>
              <a:tr h="396720">
                <a:tc>
                  <a:txBody>
                    <a:bodyPr/>
                    <a:lstStyle/>
                    <a:p>
                      <a:pPr algn="l" fontAlgn="b"/>
                      <a:r>
                        <a:rPr lang="de-DE" sz="1800" b="1" i="0" u="none" strike="noStrike" dirty="0">
                          <a:solidFill>
                            <a:srgbClr val="002060"/>
                          </a:solidFill>
                          <a:effectLst/>
                          <a:latin typeface="Calibri" panose="020F0502020204030204" pitchFamily="34" charset="0"/>
                        </a:rPr>
                        <a:t>Japan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7.402.533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329.834</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dirty="0">
                          <a:solidFill>
                            <a:srgbClr val="002060"/>
                          </a:solidFill>
                          <a:effectLst/>
                          <a:latin typeface="Calibri" panose="020F0502020204030204" pitchFamily="34" charset="0"/>
                        </a:rPr>
                        <a:t>-2</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261</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0,39</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49</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80</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81</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96720">
                <a:tc>
                  <a:txBody>
                    <a:bodyPr/>
                    <a:lstStyle/>
                    <a:p>
                      <a:pPr algn="l" fontAlgn="b"/>
                      <a:r>
                        <a:rPr lang="de-DE" sz="1800" b="1" i="0" u="none" strike="noStrike" dirty="0">
                          <a:solidFill>
                            <a:srgbClr val="002060"/>
                          </a:solidFill>
                          <a:effectLst/>
                          <a:latin typeface="Calibri" panose="020F0502020204030204" pitchFamily="34" charset="0"/>
                        </a:rPr>
                        <a:t>Australien</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5.225.150</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306.439</a:t>
                      </a:r>
                    </a:p>
                  </a:txBody>
                  <a:tcPr marL="6350" marR="6350" marT="6350" marB="0" anchor="b">
                    <a:lnL>
                      <a:noFill/>
                    </a:lnL>
                    <a:lnR>
                      <a:noFill/>
                    </a:lnR>
                    <a:lnT>
                      <a:noFill/>
                    </a:lnT>
                    <a:lnB>
                      <a:noFill/>
                    </a:lnB>
                  </a:tcPr>
                </a:tc>
                <a:tc>
                  <a:txBody>
                    <a:bodyPr/>
                    <a:lstStyle/>
                    <a:p>
                      <a:pPr algn="ctr" fontAlgn="b"/>
                      <a:r>
                        <a:rPr lang="de-DE" sz="1800" b="0" i="0" u="none" strike="noStrike" dirty="0">
                          <a:solidFill>
                            <a:srgbClr val="002060"/>
                          </a:solidFill>
                          <a:effectLst/>
                          <a:latin typeface="Calibri" panose="020F0502020204030204" pitchFamily="34" charset="0"/>
                        </a:rPr>
                        <a:t>-21</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1202</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0,13</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52</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84</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87</a:t>
                      </a:r>
                    </a:p>
                  </a:txBody>
                  <a:tcPr marL="6350" marR="6350" marT="6350" marB="0" anchor="b">
                    <a:lnL>
                      <a:noFill/>
                    </a:lnL>
                    <a:lnR>
                      <a:noFill/>
                    </a:lnR>
                    <a:lnT>
                      <a:noFill/>
                    </a:lnT>
                    <a:lnB>
                      <a:noFill/>
                    </a:lnB>
                  </a:tcPr>
                </a:tc>
                <a:extLst>
                  <a:ext uri="{0D108BD9-81ED-4DB2-BD59-A6C34878D82A}">
                    <a16:rowId xmlns:a16="http://schemas.microsoft.com/office/drawing/2014/main" val="10006"/>
                  </a:ext>
                </a:extLst>
              </a:tr>
              <a:tr h="396720">
                <a:tc>
                  <a:txBody>
                    <a:bodyPr/>
                    <a:lstStyle/>
                    <a:p>
                      <a:pPr algn="l" fontAlgn="b"/>
                      <a:r>
                        <a:rPr lang="de-DE" sz="1800" b="1" i="0" u="none" strike="noStrike" dirty="0">
                          <a:solidFill>
                            <a:srgbClr val="002060"/>
                          </a:solidFill>
                          <a:effectLst/>
                          <a:latin typeface="Calibri" panose="020F0502020204030204" pitchFamily="34" charset="0"/>
                        </a:rPr>
                        <a:t>USA</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79.896.146</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241.491</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dirty="0">
                          <a:solidFill>
                            <a:srgbClr val="002060"/>
                          </a:solidFill>
                          <a:effectLst/>
                          <a:latin typeface="Calibri" panose="020F0502020204030204" pitchFamily="34" charset="0"/>
                        </a:rPr>
                        <a:t>18</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73</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1,23</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30</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66</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78</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96720">
                <a:tc>
                  <a:txBody>
                    <a:bodyPr/>
                    <a:lstStyle/>
                    <a:p>
                      <a:pPr algn="l" fontAlgn="b"/>
                      <a:r>
                        <a:rPr lang="de-DE" sz="1800" b="1" i="0" u="none" strike="noStrike" dirty="0">
                          <a:solidFill>
                            <a:srgbClr val="002060"/>
                          </a:solidFill>
                          <a:effectLst/>
                          <a:latin typeface="Calibri" panose="020F0502020204030204" pitchFamily="34" charset="0"/>
                        </a:rPr>
                        <a:t>Vietnam</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10.475.819</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225.659</a:t>
                      </a:r>
                    </a:p>
                  </a:txBody>
                  <a:tcPr marL="6350" marR="6350" marT="6350" marB="0" anchor="b">
                    <a:lnL>
                      <a:noFill/>
                    </a:lnL>
                    <a:lnR>
                      <a:noFill/>
                    </a:lnR>
                    <a:lnT>
                      <a:noFill/>
                    </a:lnT>
                    <a:lnB>
                      <a:noFill/>
                    </a:lnB>
                  </a:tcPr>
                </a:tc>
                <a:tc>
                  <a:txBody>
                    <a:bodyPr/>
                    <a:lstStyle/>
                    <a:p>
                      <a:pPr algn="ctr" fontAlgn="b"/>
                      <a:r>
                        <a:rPr lang="de-DE" sz="1800" b="0" i="0" u="none" strike="noStrike" dirty="0">
                          <a:solidFill>
                            <a:srgbClr val="002060"/>
                          </a:solidFill>
                          <a:effectLst/>
                          <a:latin typeface="Calibri" panose="020F0502020204030204" pitchFamily="34" charset="0"/>
                        </a:rPr>
                        <a:t>-41</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232</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0,41</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47</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80</a:t>
                      </a:r>
                    </a:p>
                  </a:txBody>
                  <a:tcPr marL="6350" marR="6350" marT="6350" marB="0" anchor="b">
                    <a:lnL>
                      <a:noFill/>
                    </a:lnL>
                    <a:lnR>
                      <a:noFill/>
                    </a:lnR>
                    <a:lnT>
                      <a:noFill/>
                    </a:lnT>
                    <a:lnB>
                      <a:noFill/>
                    </a:lnB>
                  </a:tcPr>
                </a:tc>
                <a:tc>
                  <a:txBody>
                    <a:bodyPr/>
                    <a:lstStyle/>
                    <a:p>
                      <a:pPr algn="ctr" fontAlgn="b"/>
                      <a:r>
                        <a:rPr lang="de-DE" sz="1800" b="0" i="0" u="none" strike="noStrike">
                          <a:solidFill>
                            <a:srgbClr val="002060"/>
                          </a:solidFill>
                          <a:effectLst/>
                          <a:latin typeface="Calibri" panose="020F0502020204030204" pitchFamily="34" charset="0"/>
                        </a:rPr>
                        <a:t>82</a:t>
                      </a:r>
                    </a:p>
                  </a:txBody>
                  <a:tcPr marL="6350" marR="6350" marT="6350" marB="0" anchor="b">
                    <a:lnL>
                      <a:noFill/>
                    </a:lnL>
                    <a:lnR>
                      <a:noFill/>
                    </a:lnR>
                    <a:lnT>
                      <a:noFill/>
                    </a:lnT>
                    <a:lnB>
                      <a:noFill/>
                    </a:lnB>
                  </a:tcPr>
                </a:tc>
                <a:extLst>
                  <a:ext uri="{0D108BD9-81ED-4DB2-BD59-A6C34878D82A}">
                    <a16:rowId xmlns:a16="http://schemas.microsoft.com/office/drawing/2014/main" val="10008"/>
                  </a:ext>
                </a:extLst>
              </a:tr>
              <a:tr h="396720">
                <a:tc>
                  <a:txBody>
                    <a:bodyPr/>
                    <a:lstStyle/>
                    <a:p>
                      <a:pPr algn="l" fontAlgn="b"/>
                      <a:r>
                        <a:rPr lang="de-DE" sz="1800" b="1" i="0" u="none" strike="noStrike" dirty="0">
                          <a:solidFill>
                            <a:srgbClr val="002060"/>
                          </a:solidFill>
                          <a:effectLst/>
                          <a:latin typeface="Calibri" panose="020F0502020204030204" pitchFamily="34" charset="0"/>
                        </a:rPr>
                        <a:t>Thailand</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4.063.844</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137.990</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dirty="0">
                          <a:solidFill>
                            <a:srgbClr val="002060"/>
                          </a:solidFill>
                          <a:effectLst/>
                          <a:latin typeface="Calibri" panose="020F0502020204030204" pitchFamily="34" charset="0"/>
                        </a:rPr>
                        <a:t>-18</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198</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0,67</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36</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72</a:t>
                      </a:r>
                    </a:p>
                  </a:txBody>
                  <a:tcPr marL="6350" marR="6350" marT="6350" marB="0" anchor="b">
                    <a:lnL>
                      <a:noFill/>
                    </a:lnL>
                    <a:lnR>
                      <a:noFill/>
                    </a:lnR>
                    <a:lnT>
                      <a:noFill/>
                    </a:lnT>
                    <a:lnB>
                      <a:noFill/>
                    </a:lnB>
                    <a:solidFill>
                      <a:srgbClr val="D3DFEE"/>
                    </a:solidFill>
                  </a:tcPr>
                </a:tc>
                <a:tc>
                  <a:txBody>
                    <a:bodyPr/>
                    <a:lstStyle/>
                    <a:p>
                      <a:pPr algn="ctr" fontAlgn="b"/>
                      <a:r>
                        <a:rPr lang="de-DE" sz="1800" b="0" i="0" u="none" strike="noStrike">
                          <a:solidFill>
                            <a:srgbClr val="002060"/>
                          </a:solidFill>
                          <a:effectLst/>
                          <a:latin typeface="Calibri" panose="020F0502020204030204" pitchFamily="34" charset="0"/>
                        </a:rPr>
                        <a:t>80</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396720">
                <a:tc>
                  <a:txBody>
                    <a:bodyPr/>
                    <a:lstStyle/>
                    <a:p>
                      <a:pPr algn="l" fontAlgn="b"/>
                      <a:r>
                        <a:rPr lang="de-DE" sz="1800" b="1" i="0" u="none" strike="noStrike" dirty="0">
                          <a:solidFill>
                            <a:srgbClr val="002060"/>
                          </a:solidFill>
                          <a:effectLst/>
                          <a:latin typeface="Calibri" panose="020F0502020204030204" pitchFamily="34" charset="0"/>
                        </a:rPr>
                        <a:t>Brasilien</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30.252.618</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100.216</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rgbClr val="002060"/>
                          </a:solidFill>
                          <a:effectLst/>
                          <a:latin typeface="Calibri" panose="020F0502020204030204" pitchFamily="34" charset="0"/>
                        </a:rPr>
                        <a:t>-34</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rgbClr val="002060"/>
                          </a:solidFill>
                          <a:effectLst/>
                          <a:latin typeface="Calibri" panose="020F0502020204030204" pitchFamily="34" charset="0"/>
                        </a:rPr>
                        <a:t>47</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rgbClr val="002060"/>
                          </a:solidFill>
                          <a:effectLst/>
                          <a:latin typeface="Calibri" panose="020F0502020204030204" pitchFamily="34" charset="0"/>
                        </a:rPr>
                        <a:t>2,19</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a:solidFill>
                            <a:srgbClr val="002060"/>
                          </a:solidFill>
                          <a:effectLst/>
                          <a:latin typeface="Calibri" panose="020F0502020204030204" pitchFamily="34" charset="0"/>
                        </a:rPr>
                        <a:t>40</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a:solidFill>
                            <a:srgbClr val="002060"/>
                          </a:solidFill>
                          <a:effectLst/>
                          <a:latin typeface="Calibri" panose="020F0502020204030204" pitchFamily="34" charset="0"/>
                        </a:rPr>
                        <a:t>77</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rgbClr val="002060"/>
                          </a:solidFill>
                          <a:effectLst/>
                          <a:latin typeface="Calibri" panose="020F0502020204030204" pitchFamily="34" charset="0"/>
                        </a:rPr>
                        <a:t>86</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Textfeld 11">
            <a:extLst>
              <a:ext uri="{FF2B5EF4-FFF2-40B4-BE49-F238E27FC236}">
                <a16:creationId xmlns:a16="http://schemas.microsoft.com/office/drawing/2014/main" id="{0155AE02-3275-416B-AB71-29BB94AAC95C}"/>
              </a:ext>
            </a:extLst>
          </p:cNvPr>
          <p:cNvSpPr txBox="1"/>
          <p:nvPr/>
        </p:nvSpPr>
        <p:spPr>
          <a:xfrm>
            <a:off x="1775520" y="6550224"/>
            <a:ext cx="832242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Calibri"/>
                <a:ea typeface="+mn-ea"/>
                <a:cs typeface="+mn-cs"/>
              </a:rPr>
              <a:t>Quelle: WHO, 19</a:t>
            </a:r>
            <a:r>
              <a:rPr lang="de-DE" sz="1400" i="1" dirty="0">
                <a:solidFill>
                  <a:prstClr val="black"/>
                </a:solidFill>
                <a:latin typeface="Calibri"/>
              </a:rPr>
              <a:t>.</a:t>
            </a:r>
            <a:r>
              <a:rPr kumimoji="0" lang="de-DE" sz="1400" b="0" i="1" u="none" strike="noStrike" kern="1200" cap="none" spc="0" normalizeH="0" baseline="0" noProof="0" dirty="0">
                <a:ln>
                  <a:noFill/>
                </a:ln>
                <a:solidFill>
                  <a:prstClr val="black"/>
                </a:solidFill>
                <a:effectLst/>
                <a:uLnTx/>
                <a:uFillTx/>
                <a:latin typeface="Calibri"/>
                <a:ea typeface="+mn-ea"/>
                <a:cs typeface="+mn-cs"/>
              </a:rPr>
              <a:t>04.2022; *</a:t>
            </a:r>
            <a:r>
              <a:rPr kumimoji="0" lang="en-US" sz="1400" b="0" i="1" u="none" strike="noStrike" kern="1200" cap="none" spc="0" normalizeH="0" baseline="0" noProof="0" dirty="0">
                <a:ln>
                  <a:noFill/>
                </a:ln>
                <a:solidFill>
                  <a:prstClr val="black"/>
                </a:solidFill>
                <a:effectLst/>
                <a:uLnTx/>
                <a:uFillTx/>
                <a:latin typeface="Calibri"/>
                <a:ea typeface="+mn-ea"/>
                <a:cs typeface="+mn-cs"/>
                <a:hlinkClick r:id="rId3"/>
              </a:rPr>
              <a:t>Our World In Data - </a:t>
            </a:r>
            <a:r>
              <a:rPr kumimoji="0" lang="en-US" sz="1400" b="0" i="1" u="none" strike="noStrike" kern="1200" cap="none" spc="0" normalizeH="0" baseline="0" noProof="0" dirty="0" err="1">
                <a:ln>
                  <a:noFill/>
                </a:ln>
                <a:solidFill>
                  <a:prstClr val="black"/>
                </a:solidFill>
                <a:effectLst/>
                <a:uLnTx/>
                <a:uFillTx/>
                <a:latin typeface="Calibri"/>
                <a:ea typeface="+mn-ea"/>
                <a:cs typeface="+mn-cs"/>
                <a:hlinkClick r:id="rId3"/>
              </a:rPr>
              <a:t>Vacc</a:t>
            </a:r>
            <a:r>
              <a:rPr kumimoji="0" lang="de-DE" sz="1400" b="0" i="1" u="none" strike="noStrike" kern="1200" cap="none" spc="0" normalizeH="0" baseline="0" noProof="0" dirty="0">
                <a:ln>
                  <a:noFill/>
                </a:ln>
                <a:solidFill>
                  <a:prstClr val="black"/>
                </a:solidFill>
                <a:effectLst/>
                <a:uLnTx/>
                <a:uFillTx/>
                <a:latin typeface="Calibri"/>
                <a:ea typeface="+mn-ea"/>
                <a:cs typeface="+mn-cs"/>
              </a:rPr>
              <a:t>, abgerufen: 19</a:t>
            </a:r>
            <a:r>
              <a:rPr lang="de-DE" sz="1400" i="1" dirty="0">
                <a:solidFill>
                  <a:prstClr val="black"/>
                </a:solidFill>
                <a:latin typeface="Calibri"/>
              </a:rPr>
              <a:t>.04.</a:t>
            </a:r>
            <a:r>
              <a:rPr kumimoji="0" lang="de-DE" sz="1400" b="0" i="1" u="none" strike="noStrike" kern="1200" cap="none" spc="0" normalizeH="0" baseline="0" noProof="0" dirty="0">
                <a:ln>
                  <a:noFill/>
                </a:ln>
                <a:solidFill>
                  <a:prstClr val="black"/>
                </a:solidFill>
                <a:effectLst/>
                <a:uLnTx/>
                <a:uFillTx/>
                <a:latin typeface="Calibri"/>
                <a:ea typeface="+mn-ea"/>
                <a:cs typeface="+mn-cs"/>
              </a:rPr>
              <a:t>2022</a:t>
            </a:r>
          </a:p>
        </p:txBody>
      </p:sp>
    </p:spTree>
    <p:extLst>
      <p:ext uri="{BB962C8B-B14F-4D97-AF65-F5344CB8AC3E}">
        <p14:creationId xmlns:p14="http://schemas.microsoft.com/office/powerpoint/2010/main" val="190863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0A270B17-B301-40AD-AFAC-5ED92D2321F8}"/>
              </a:ext>
            </a:extLst>
          </p:cNvPr>
          <p:cNvPicPr>
            <a:picLocks noChangeAspect="1"/>
          </p:cNvPicPr>
          <p:nvPr/>
        </p:nvPicPr>
        <p:blipFill>
          <a:blip r:embed="rId3"/>
          <a:stretch>
            <a:fillRect/>
          </a:stretch>
        </p:blipFill>
        <p:spPr>
          <a:xfrm>
            <a:off x="6062060" y="3253564"/>
            <a:ext cx="5817107" cy="3604436"/>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133815" y="50395"/>
            <a:ext cx="10644861" cy="639520"/>
          </a:xfrm>
        </p:spPr>
        <p:txBody>
          <a:bodyPr/>
          <a:lstStyle/>
          <a:p>
            <a:r>
              <a:rPr lang="de-DE" sz="2400" dirty="0">
                <a:latin typeface="Scala Sans OT" panose="020B0504030101020104" pitchFamily="34" charset="0"/>
              </a:rPr>
              <a:t>WHO </a:t>
            </a:r>
            <a:r>
              <a:rPr lang="de-DE" sz="2400" dirty="0" err="1">
                <a:latin typeface="Scala Sans OT" panose="020B0504030101020104" pitchFamily="34" charset="0"/>
              </a:rPr>
              <a:t>epidemiological</a:t>
            </a:r>
            <a:r>
              <a:rPr lang="de-DE" sz="2400" dirty="0">
                <a:latin typeface="Scala Sans OT" panose="020B0504030101020104" pitchFamily="34" charset="0"/>
              </a:rPr>
              <a:t> update, 12.04.2021</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793548" y="6567903"/>
            <a:ext cx="3662443" cy="276999"/>
          </a:xfrm>
          <a:prstGeom prst="rect">
            <a:avLst/>
          </a:prstGeom>
          <a:solidFill>
            <a:schemeClr val="bg1"/>
          </a:solidFill>
        </p:spPr>
        <p:txBody>
          <a:bodyPr wrap="square" rtlCol="0">
            <a:spAutoFit/>
          </a:bodyPr>
          <a:lstStyle/>
          <a:p>
            <a:r>
              <a:rPr lang="de-DE" sz="1200" i="1" dirty="0">
                <a:solidFill>
                  <a:prstClr val="black"/>
                </a:solidFill>
              </a:rPr>
              <a:t>Quelle: WHO </a:t>
            </a:r>
            <a:r>
              <a:rPr lang="de-DE" sz="1200" i="1" dirty="0" err="1">
                <a:solidFill>
                  <a:prstClr val="black"/>
                </a:solidFill>
              </a:rPr>
              <a:t>SitRep</a:t>
            </a:r>
            <a:r>
              <a:rPr lang="de-DE" sz="1200" i="1" dirty="0">
                <a:solidFill>
                  <a:prstClr val="black"/>
                </a:solidFill>
              </a:rPr>
              <a:t> 12.04.2022, Datenstand 10.04.2022</a:t>
            </a:r>
          </a:p>
        </p:txBody>
      </p:sp>
      <p:sp>
        <p:nvSpPr>
          <p:cNvPr id="13" name="Textfeld 12">
            <a:extLst>
              <a:ext uri="{FF2B5EF4-FFF2-40B4-BE49-F238E27FC236}">
                <a16:creationId xmlns:a16="http://schemas.microsoft.com/office/drawing/2014/main" id="{98B5CACC-4A19-49E7-BA82-6C768EF9F69F}"/>
              </a:ext>
            </a:extLst>
          </p:cNvPr>
          <p:cNvSpPr txBox="1"/>
          <p:nvPr/>
        </p:nvSpPr>
        <p:spPr>
          <a:xfrm>
            <a:off x="6391883" y="1043300"/>
            <a:ext cx="5487284" cy="1477328"/>
          </a:xfrm>
          <a:prstGeom prst="rect">
            <a:avLst/>
          </a:prstGeom>
          <a:noFill/>
        </p:spPr>
        <p:txBody>
          <a:bodyPr wrap="square" rtlCol="0">
            <a:spAutoFit/>
          </a:bodyPr>
          <a:lstStyle/>
          <a:p>
            <a:r>
              <a:rPr lang="de-DE" dirty="0"/>
              <a:t>CAVE vielerorts geänderte Teststrategien insbesondere in Europa z.B. Spanien, Dänemark, England testen nur Risikogruppen, Personen die Behandlung im KH benötigen und Personen die mit RG arbeiten; Österreich hat den Anzahl PCR pro Einwohner reduziert</a:t>
            </a:r>
          </a:p>
        </p:txBody>
      </p:sp>
      <p:sp>
        <p:nvSpPr>
          <p:cNvPr id="6" name="Rechteck 5">
            <a:extLst>
              <a:ext uri="{FF2B5EF4-FFF2-40B4-BE49-F238E27FC236}">
                <a16:creationId xmlns:a16="http://schemas.microsoft.com/office/drawing/2014/main" id="{3BE28C4E-6E3E-436C-B403-651830821666}"/>
              </a:ext>
            </a:extLst>
          </p:cNvPr>
          <p:cNvSpPr/>
          <p:nvPr/>
        </p:nvSpPr>
        <p:spPr>
          <a:xfrm>
            <a:off x="7906253" y="3517975"/>
            <a:ext cx="845556" cy="303293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B3B14B94-35B5-43D8-8F92-BDE1F0B92377}"/>
              </a:ext>
            </a:extLst>
          </p:cNvPr>
          <p:cNvSpPr/>
          <p:nvPr/>
        </p:nvSpPr>
        <p:spPr>
          <a:xfrm>
            <a:off x="10256186" y="3517974"/>
            <a:ext cx="845556" cy="303293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E1D150AB-A1D5-4E30-88B5-D665D1221AD1}"/>
              </a:ext>
            </a:extLst>
          </p:cNvPr>
          <p:cNvPicPr>
            <a:picLocks noChangeAspect="1"/>
          </p:cNvPicPr>
          <p:nvPr/>
        </p:nvPicPr>
        <p:blipFill>
          <a:blip r:embed="rId4"/>
          <a:stretch>
            <a:fillRect/>
          </a:stretch>
        </p:blipFill>
        <p:spPr>
          <a:xfrm>
            <a:off x="1858" y="709190"/>
            <a:ext cx="6094142" cy="3622876"/>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5389C61-C3DB-43B4-8755-BECCE4A6D3CF}"/>
              </a:ext>
            </a:extLst>
          </p:cNvPr>
          <p:cNvPicPr>
            <a:picLocks noChangeAspect="1"/>
          </p:cNvPicPr>
          <p:nvPr/>
        </p:nvPicPr>
        <p:blipFill>
          <a:blip r:embed="rId3"/>
          <a:stretch>
            <a:fillRect/>
          </a:stretch>
        </p:blipFill>
        <p:spPr>
          <a:xfrm>
            <a:off x="6096000" y="980114"/>
            <a:ext cx="5486726" cy="5633400"/>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in Europa</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E502F1E3-5A6C-4D73-AEFD-86D09814D54F}"/>
              </a:ext>
            </a:extLst>
          </p:cNvPr>
          <p:cNvSpPr txBox="1"/>
          <p:nvPr/>
        </p:nvSpPr>
        <p:spPr>
          <a:xfrm>
            <a:off x="8923540" y="6305737"/>
            <a:ext cx="1477264" cy="307777"/>
          </a:xfrm>
          <a:prstGeom prst="rect">
            <a:avLst/>
          </a:prstGeom>
          <a:solidFill>
            <a:schemeClr val="bg1"/>
          </a:solidFill>
        </p:spPr>
        <p:txBody>
          <a:bodyPr wrap="none" rtlCol="0">
            <a:spAutoFit/>
          </a:bodyPr>
          <a:lstStyle/>
          <a:p>
            <a:r>
              <a:rPr lang="de-DE" sz="1400" dirty="0"/>
              <a:t>WHO, 19.04.2022</a:t>
            </a:r>
          </a:p>
        </p:txBody>
      </p:sp>
      <p:sp>
        <p:nvSpPr>
          <p:cNvPr id="12" name="Textfeld 11">
            <a:extLst>
              <a:ext uri="{FF2B5EF4-FFF2-40B4-BE49-F238E27FC236}">
                <a16:creationId xmlns:a16="http://schemas.microsoft.com/office/drawing/2014/main" id="{8B166363-970C-44BE-9E5C-BC82367C3FF4}"/>
              </a:ext>
            </a:extLst>
          </p:cNvPr>
          <p:cNvSpPr txBox="1"/>
          <p:nvPr/>
        </p:nvSpPr>
        <p:spPr>
          <a:xfrm>
            <a:off x="2908813" y="6399642"/>
            <a:ext cx="1477264" cy="307777"/>
          </a:xfrm>
          <a:prstGeom prst="rect">
            <a:avLst/>
          </a:prstGeom>
          <a:solidFill>
            <a:schemeClr val="bg1"/>
          </a:solidFill>
        </p:spPr>
        <p:txBody>
          <a:bodyPr wrap="none" rtlCol="0">
            <a:spAutoFit/>
          </a:bodyPr>
          <a:lstStyle/>
          <a:p>
            <a:r>
              <a:rPr lang="de-DE" sz="1400" dirty="0"/>
              <a:t>WHO, 05.04.2022</a:t>
            </a:r>
          </a:p>
        </p:txBody>
      </p:sp>
      <p:pic>
        <p:nvPicPr>
          <p:cNvPr id="4" name="Grafik 3">
            <a:extLst>
              <a:ext uri="{FF2B5EF4-FFF2-40B4-BE49-F238E27FC236}">
                <a16:creationId xmlns:a16="http://schemas.microsoft.com/office/drawing/2014/main" id="{6E576B9E-4197-49CF-97EC-D0C58F4A2697}"/>
              </a:ext>
            </a:extLst>
          </p:cNvPr>
          <p:cNvPicPr>
            <a:picLocks noChangeAspect="1"/>
          </p:cNvPicPr>
          <p:nvPr/>
        </p:nvPicPr>
        <p:blipFill>
          <a:blip r:embed="rId4"/>
          <a:stretch>
            <a:fillRect/>
          </a:stretch>
        </p:blipFill>
        <p:spPr>
          <a:xfrm>
            <a:off x="464396" y="1106722"/>
            <a:ext cx="5454873" cy="5600697"/>
          </a:xfrm>
          <a:prstGeom prst="rect">
            <a:avLst/>
          </a:prstGeom>
        </p:spPr>
      </p:pic>
    </p:spTree>
    <p:extLst>
      <p:ext uri="{BB962C8B-B14F-4D97-AF65-F5344CB8AC3E}">
        <p14:creationId xmlns:p14="http://schemas.microsoft.com/office/powerpoint/2010/main" val="323733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5595695" y="3109240"/>
            <a:ext cx="1000610" cy="639520"/>
          </a:xfrm>
        </p:spPr>
        <p:txBody>
          <a:bodyPr/>
          <a:lstStyle/>
          <a:p>
            <a:r>
              <a:rPr lang="de-DE" sz="2400" dirty="0"/>
              <a:t>Backup</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30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7941A9A-D1F5-4896-822B-13DBB4767AC0}"/>
              </a:ext>
            </a:extLst>
          </p:cNvPr>
          <p:cNvPicPr/>
          <p:nvPr/>
        </p:nvPicPr>
        <p:blipFill>
          <a:blip r:embed="rId3"/>
          <a:stretch>
            <a:fillRect/>
          </a:stretch>
        </p:blipFill>
        <p:spPr>
          <a:xfrm>
            <a:off x="0" y="423003"/>
            <a:ext cx="6923264" cy="4842162"/>
          </a:xfrm>
          <a:prstGeom prst="rect">
            <a:avLst/>
          </a:prstGeom>
        </p:spPr>
      </p:pic>
      <p:sp>
        <p:nvSpPr>
          <p:cNvPr id="13" name="Textfeld 12">
            <a:extLst>
              <a:ext uri="{FF2B5EF4-FFF2-40B4-BE49-F238E27FC236}">
                <a16:creationId xmlns:a16="http://schemas.microsoft.com/office/drawing/2014/main" id="{94BE0DBE-0F06-495F-951A-775648604150}"/>
              </a:ext>
            </a:extLst>
          </p:cNvPr>
          <p:cNvSpPr txBox="1"/>
          <p:nvPr/>
        </p:nvSpPr>
        <p:spPr>
          <a:xfrm>
            <a:off x="588918" y="6434997"/>
            <a:ext cx="6002382" cy="276999"/>
          </a:xfrm>
          <a:prstGeom prst="rect">
            <a:avLst/>
          </a:prstGeom>
          <a:solidFill>
            <a:schemeClr val="bg1"/>
          </a:solidFill>
        </p:spPr>
        <p:txBody>
          <a:bodyPr wrap="square" rtlCol="0">
            <a:spAutoFit/>
          </a:bodyPr>
          <a:lstStyle/>
          <a:p>
            <a:r>
              <a:rPr lang="de-DE" sz="1200" i="1" dirty="0">
                <a:solidFill>
                  <a:prstClr val="black"/>
                </a:solidFill>
              </a:rPr>
              <a:t>Quelle: </a:t>
            </a:r>
            <a:r>
              <a:rPr lang="de-DE" sz="1200" i="1" dirty="0">
                <a:solidFill>
                  <a:prstClr val="black"/>
                </a:solidFill>
                <a:hlinkClick r:id="rId4"/>
              </a:rPr>
              <a:t>UK HSA Technical Briefing </a:t>
            </a:r>
            <a:r>
              <a:rPr lang="de-DE" sz="1200" i="1" dirty="0">
                <a:solidFill>
                  <a:prstClr val="black"/>
                </a:solidFill>
              </a:rPr>
              <a:t>25.03.2022,  WHO </a:t>
            </a:r>
            <a:r>
              <a:rPr lang="de-DE" sz="1200" i="1" dirty="0" err="1">
                <a:solidFill>
                  <a:prstClr val="black"/>
                </a:solidFill>
              </a:rPr>
              <a:t>SitRep</a:t>
            </a:r>
            <a:r>
              <a:rPr lang="de-DE" sz="1200" i="1" dirty="0">
                <a:solidFill>
                  <a:prstClr val="black"/>
                </a:solidFill>
              </a:rPr>
              <a:t> 29.03.2022</a:t>
            </a:r>
          </a:p>
        </p:txBody>
      </p:sp>
      <p:sp>
        <p:nvSpPr>
          <p:cNvPr id="8" name="Titel 6">
            <a:extLst>
              <a:ext uri="{FF2B5EF4-FFF2-40B4-BE49-F238E27FC236}">
                <a16:creationId xmlns:a16="http://schemas.microsoft.com/office/drawing/2014/main" id="{05332A10-9ACB-4082-A49A-45A21A91BED3}"/>
              </a:ext>
            </a:extLst>
          </p:cNvPr>
          <p:cNvSpPr>
            <a:spLocks noGrp="1"/>
          </p:cNvSpPr>
          <p:nvPr>
            <p:ph type="title"/>
          </p:nvPr>
        </p:nvSpPr>
        <p:spPr>
          <a:xfrm>
            <a:off x="156051" y="103243"/>
            <a:ext cx="10644861" cy="639520"/>
          </a:xfrm>
        </p:spPr>
        <p:txBody>
          <a:bodyPr/>
          <a:lstStyle/>
          <a:p>
            <a:r>
              <a:rPr lang="de-DE" sz="2400" dirty="0">
                <a:latin typeface="Scala Sans OT" panose="020B0504030101020104" pitchFamily="34" charset="0"/>
              </a:rPr>
              <a:t>WHO Update: SARS-CoV-2-Varianten Rekombination</a:t>
            </a:r>
            <a:endParaRPr lang="de-BE" sz="3733" u="sng" dirty="0">
              <a:latin typeface="Scala Sans OT" panose="020B0504030101020104" pitchFamily="34" charset="0"/>
            </a:endParaRPr>
          </a:p>
        </p:txBody>
      </p:sp>
      <p:cxnSp>
        <p:nvCxnSpPr>
          <p:cNvPr id="10" name="Gerade Verbindung 7">
            <a:extLst>
              <a:ext uri="{FF2B5EF4-FFF2-40B4-BE49-F238E27FC236}">
                <a16:creationId xmlns:a16="http://schemas.microsoft.com/office/drawing/2014/main" id="{45C69711-57A1-42B6-A98C-1A50CB88F4B6}"/>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75F924BF-FED3-4CD3-BC83-C8FE28315AF0}"/>
              </a:ext>
            </a:extLst>
          </p:cNvPr>
          <p:cNvSpPr txBox="1"/>
          <p:nvPr/>
        </p:nvSpPr>
        <p:spPr>
          <a:xfrm>
            <a:off x="7050758" y="1342149"/>
            <a:ext cx="5141242" cy="5601533"/>
          </a:xfrm>
          <a:prstGeom prst="rect">
            <a:avLst/>
          </a:prstGeom>
          <a:noFill/>
        </p:spPr>
        <p:txBody>
          <a:bodyPr wrap="square" rtlCol="0">
            <a:spAutoFit/>
          </a:bodyPr>
          <a:lstStyle/>
          <a:p>
            <a:pPr marL="342900" lvl="0" indent="-342900">
              <a:buFont typeface="Arial" panose="020B0604020202020204" pitchFamily="34" charset="0"/>
              <a:buChar char="•"/>
            </a:pPr>
            <a:r>
              <a:rPr lang="de-DE" sz="2000" dirty="0"/>
              <a:t>Vorkommen in Europa: bisher berichtet aus Dänemark, Frankreich, Finnland, Deutschland, Norwegen, Vereinigtes Königreich</a:t>
            </a:r>
          </a:p>
          <a:p>
            <a:pPr marL="342900" lvl="0" indent="-342900">
              <a:buFont typeface="Arial" panose="020B0604020202020204" pitchFamily="34" charset="0"/>
              <a:buChar char="•"/>
            </a:pPr>
            <a:endParaRPr lang="de-DE" sz="2000" b="1" dirty="0"/>
          </a:p>
          <a:p>
            <a:pPr marL="342900" lvl="0" indent="-342900">
              <a:buFont typeface="Arial" panose="020B0604020202020204" pitchFamily="34" charset="0"/>
              <a:buChar char="•"/>
            </a:pPr>
            <a:r>
              <a:rPr lang="de-DE" sz="2000" b="1" dirty="0"/>
              <a:t>UK: Zunahme und bereits „</a:t>
            </a:r>
            <a:r>
              <a:rPr lang="de-DE" sz="2000" b="1" dirty="0" err="1"/>
              <a:t>community</a:t>
            </a:r>
            <a:r>
              <a:rPr lang="de-DE" sz="2000" b="1" dirty="0"/>
              <a:t> </a:t>
            </a:r>
            <a:r>
              <a:rPr lang="de-DE" sz="2000" b="1" dirty="0" err="1"/>
              <a:t>transmission</a:t>
            </a:r>
            <a:r>
              <a:rPr lang="de-DE" sz="2000" b="1" dirty="0"/>
              <a:t>“ der XE-Fälle</a:t>
            </a:r>
            <a:r>
              <a:rPr lang="de-DE" sz="2000" dirty="0"/>
              <a:t> (763 Fälle in UK, 22.03.22) </a:t>
            </a:r>
          </a:p>
          <a:p>
            <a:pPr marL="342900" lvl="0" indent="-342900">
              <a:buFont typeface="Arial" panose="020B0604020202020204" pitchFamily="34" charset="0"/>
              <a:buChar char="•"/>
            </a:pPr>
            <a:r>
              <a:rPr lang="de-DE" sz="2000" dirty="0"/>
              <a:t>Geschätzt </a:t>
            </a:r>
            <a:r>
              <a:rPr lang="de-DE" sz="2000" b="1" dirty="0"/>
              <a:t>leicht erhöhte Wachstumsrate von XE um ca. 10%</a:t>
            </a:r>
            <a:r>
              <a:rPr lang="de-DE" sz="2000" dirty="0"/>
              <a:t> im Vergleich zu BA.2</a:t>
            </a:r>
          </a:p>
          <a:p>
            <a:pPr marL="342900" lvl="0" indent="-342900">
              <a:buFont typeface="Arial" panose="020B0604020202020204" pitchFamily="34" charset="0"/>
              <a:buChar char="•"/>
            </a:pPr>
            <a:r>
              <a:rPr lang="de-DE" sz="2000" b="1" dirty="0"/>
              <a:t>Bislang keine erhöhte Pathogenität oder Virulenz von XE</a:t>
            </a:r>
            <a:r>
              <a:rPr lang="de-DE" sz="2000" dirty="0"/>
              <a:t> beobachtet.</a:t>
            </a:r>
          </a:p>
          <a:p>
            <a:pPr marL="342900" lvl="0" indent="-342900">
              <a:buFont typeface="Arial" panose="020B0604020202020204" pitchFamily="34" charset="0"/>
              <a:buChar char="•"/>
            </a:pPr>
            <a:r>
              <a:rPr lang="de-DE" sz="2000" dirty="0"/>
              <a:t>XE gehört weiterhin zu Omikron</a:t>
            </a:r>
          </a:p>
          <a:p>
            <a:pPr lvl="0"/>
            <a:endParaRPr lang="de-DE" sz="2000" dirty="0"/>
          </a:p>
          <a:p>
            <a:pPr marL="342900" lvl="0" indent="-342900">
              <a:buFont typeface="Arial" panose="020B0604020202020204" pitchFamily="34" charset="0"/>
              <a:buChar char="•"/>
            </a:pPr>
            <a:endParaRPr lang="de-DE" sz="2000" dirty="0"/>
          </a:p>
          <a:p>
            <a:pPr lvl="0"/>
            <a:r>
              <a:rPr lang="de-DE" sz="2000" b="1" dirty="0"/>
              <a:t>ECDC stuft XD und XF und WHO stuft XD </a:t>
            </a:r>
            <a:r>
              <a:rPr lang="de-DE" sz="2000" dirty="0"/>
              <a:t>als </a:t>
            </a:r>
            <a:r>
              <a:rPr lang="de-DE" sz="2000" b="1" dirty="0"/>
              <a:t>„</a:t>
            </a:r>
            <a:r>
              <a:rPr lang="de-DE" sz="2000" b="1" dirty="0" err="1"/>
              <a:t>Variants</a:t>
            </a:r>
            <a:r>
              <a:rPr lang="de-DE" sz="2000" b="1" dirty="0"/>
              <a:t> </a:t>
            </a:r>
            <a:r>
              <a:rPr lang="de-DE" sz="2000" b="1" dirty="0" err="1"/>
              <a:t>under</a:t>
            </a:r>
            <a:r>
              <a:rPr lang="de-DE" sz="2000" b="1" dirty="0"/>
              <a:t> Monitoring“</a:t>
            </a:r>
            <a:r>
              <a:rPr lang="de-DE" sz="2000" dirty="0"/>
              <a:t> ein. </a:t>
            </a:r>
          </a:p>
          <a:p>
            <a:endParaRPr lang="de-DE" dirty="0"/>
          </a:p>
        </p:txBody>
      </p:sp>
    </p:spTree>
    <p:extLst>
      <p:ext uri="{BB962C8B-B14F-4D97-AF65-F5344CB8AC3E}">
        <p14:creationId xmlns:p14="http://schemas.microsoft.com/office/powerpoint/2010/main" val="1745964523"/>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Breitbild</PresentationFormat>
  <Paragraphs>185</Paragraphs>
  <Slides>5</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ＭＳ 明朝</vt:lpstr>
      <vt:lpstr>Scala Sans OT</vt:lpstr>
      <vt:lpstr>Wingdings</vt:lpstr>
      <vt:lpstr>1_Office-Design</vt:lpstr>
      <vt:lpstr>Top 10 Länder nach Anzahl neuer COVID-19-Fälle</vt:lpstr>
      <vt:lpstr>WHO epidemiological update, 12.04.2021</vt:lpstr>
      <vt:lpstr>7-Tages-Inzidenz pro 100.000 Einwohner in Europa</vt:lpstr>
      <vt:lpstr>Backup</vt:lpstr>
      <vt:lpstr>WHO Update: SARS-CoV-2-Varianten Rekombination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Kerber, Romy</cp:lastModifiedBy>
  <cp:revision>719</cp:revision>
  <dcterms:created xsi:type="dcterms:W3CDTF">2015-11-02T12:29:13Z</dcterms:created>
  <dcterms:modified xsi:type="dcterms:W3CDTF">2022-04-26T14:15:46Z</dcterms:modified>
</cp:coreProperties>
</file>