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67" r:id="rId3"/>
    <p:sldId id="269" r:id="rId4"/>
    <p:sldId id="323" r:id="rId5"/>
    <p:sldId id="333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79401" autoAdjust="0"/>
  </p:normalViewPr>
  <p:slideViewPr>
    <p:cSldViewPr>
      <p:cViewPr varScale="1">
        <p:scale>
          <a:sx n="32" d="100"/>
          <a:sy n="32" d="100"/>
        </p:scale>
        <p:origin x="16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20.04.2022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20.04.2022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20.04.2022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20.04.2022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429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3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486000" tIns="175500" rIns="513000" bIns="33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lnSpc>
                <a:spcPts val="900"/>
              </a:lnSpc>
              <a:spcAft>
                <a:spcPts val="450"/>
              </a:spcAft>
            </a:pPr>
            <a:endParaRPr lang="de-DE" sz="21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1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165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429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8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4" y="3816246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rgbClr val="FFFFFF"/>
                </a:solidFill>
              </a:defRPr>
            </a:lvl2pPr>
            <a:lvl3pPr marL="685800" indent="0">
              <a:buNone/>
              <a:defRPr>
                <a:solidFill>
                  <a:srgbClr val="FFFFFF"/>
                </a:solidFill>
              </a:defRPr>
            </a:lvl3pPr>
            <a:lvl4pPr marL="1028700" indent="0">
              <a:buNone/>
              <a:defRPr>
                <a:solidFill>
                  <a:srgbClr val="FFFFFF"/>
                </a:solidFill>
              </a:defRPr>
            </a:lvl4pPr>
            <a:lvl5pPr marL="13716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6601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3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89000" tIns="175500" rIns="189000" bIns="33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lnSpc>
                <a:spcPts val="900"/>
              </a:lnSpc>
              <a:spcAft>
                <a:spcPts val="450"/>
              </a:spcAft>
            </a:pPr>
            <a:endParaRPr lang="de-DE" sz="21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429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8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1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165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4" y="3816246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rgbClr val="FFFFFF"/>
                </a:solidFill>
              </a:defRPr>
            </a:lvl2pPr>
            <a:lvl3pPr marL="685800" indent="0">
              <a:buNone/>
              <a:defRPr>
                <a:solidFill>
                  <a:srgbClr val="FFFFFF"/>
                </a:solidFill>
              </a:defRPr>
            </a:lvl3pPr>
            <a:lvl4pPr marL="1028700" indent="0">
              <a:buNone/>
              <a:defRPr>
                <a:solidFill>
                  <a:srgbClr val="FFFFFF"/>
                </a:solidFill>
              </a:defRPr>
            </a:lvl4pPr>
            <a:lvl5pPr marL="13716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783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18340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3436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842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770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28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49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20.04.2022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20.04.2022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20.04.2022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20.04.2022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20.04.2022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20.04.2022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20.04.2022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20.04.2022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20.04.2022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6356352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045AA6"/>
                </a:solidFill>
              </a:defRPr>
            </a:lvl1pPr>
          </a:lstStyle>
          <a:p>
            <a:pPr defTabSz="3429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2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045AA6"/>
                </a:solidFill>
              </a:defRPr>
            </a:lvl1pPr>
          </a:lstStyle>
          <a:p>
            <a:pPr defTabSz="3429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2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rgbClr val="045AA6"/>
                </a:solidFill>
              </a:defRPr>
            </a:lvl1pPr>
          </a:lstStyle>
          <a:p>
            <a:pPr defTabSz="342900"/>
            <a:fld id="{162A217B-ED1C-D84B-8478-63C77FA79618}" type="slidenum">
              <a:rPr lang="de-DE" smtClean="0"/>
              <a:pPr defTabSz="3429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8" y="326667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229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342900" rtl="0" eaLnBrk="1" latinLnBrk="0" hangingPunct="1">
        <a:lnSpc>
          <a:spcPct val="100000"/>
        </a:lnSpc>
        <a:spcBef>
          <a:spcPct val="0"/>
        </a:spcBef>
        <a:buNone/>
        <a:defRPr sz="195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ts val="324"/>
        </a:spcBef>
        <a:buClr>
          <a:srgbClr val="045AA6"/>
        </a:buClr>
        <a:buFont typeface="Wingdings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324"/>
        </a:spcBef>
        <a:buClr>
          <a:srgbClr val="045AA6"/>
        </a:buClr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324"/>
        </a:spcBef>
        <a:buClr>
          <a:srgbClr val="045AA6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324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324"/>
        </a:spcBef>
        <a:buClr>
          <a:srgbClr val="045AA6"/>
        </a:buClr>
        <a:buFont typeface="Wingdings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699C279-2226-48BF-ABBC-0DA29C1C24D3}"/>
              </a:ext>
            </a:extLst>
          </p:cNvPr>
          <p:cNvSpPr txBox="1"/>
          <p:nvPr/>
        </p:nvSpPr>
        <p:spPr>
          <a:xfrm flipH="1">
            <a:off x="4139952" y="118746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Ab jetzt 14-tägige Aktualisierung (in KW16 für KW14+15)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0535F1-48A9-459A-BE8C-E2D0FF211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419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D58BC36-4287-45B3-B95F-48C4B0FF8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419600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6654334-CEAC-41AB-B351-E4DB3F34B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04323"/>
              </p:ext>
            </p:extLst>
          </p:nvPr>
        </p:nvGraphicFramePr>
        <p:xfrm>
          <a:off x="901700" y="5445224"/>
          <a:ext cx="7340600" cy="1143000"/>
        </p:xfrm>
        <a:graphic>
          <a:graphicData uri="http://schemas.openxmlformats.org/drawingml/2006/table">
            <a:tbl>
              <a:tblPr/>
              <a:tblGrid>
                <a:gridCol w="1764537">
                  <a:extLst>
                    <a:ext uri="{9D8B030D-6E8A-4147-A177-3AD203B41FA5}">
                      <a16:colId xmlns:a16="http://schemas.microsoft.com/office/drawing/2014/main" val="759215677"/>
                    </a:ext>
                  </a:extLst>
                </a:gridCol>
                <a:gridCol w="1437653">
                  <a:extLst>
                    <a:ext uri="{9D8B030D-6E8A-4147-A177-3AD203B41FA5}">
                      <a16:colId xmlns:a16="http://schemas.microsoft.com/office/drawing/2014/main" val="636932648"/>
                    </a:ext>
                  </a:extLst>
                </a:gridCol>
                <a:gridCol w="1396396">
                  <a:extLst>
                    <a:ext uri="{9D8B030D-6E8A-4147-A177-3AD203B41FA5}">
                      <a16:colId xmlns:a16="http://schemas.microsoft.com/office/drawing/2014/main" val="3901904098"/>
                    </a:ext>
                  </a:extLst>
                </a:gridCol>
                <a:gridCol w="1205978">
                  <a:extLst>
                    <a:ext uri="{9D8B030D-6E8A-4147-A177-3AD203B41FA5}">
                      <a16:colId xmlns:a16="http://schemas.microsoft.com/office/drawing/2014/main" val="2336485806"/>
                    </a:ext>
                  </a:extLst>
                </a:gridCol>
                <a:gridCol w="1536036">
                  <a:extLst>
                    <a:ext uri="{9D8B030D-6E8A-4147-A177-3AD203B41FA5}">
                      <a16:colId xmlns:a16="http://schemas.microsoft.com/office/drawing/2014/main" val="369597137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Kalenderwoche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Anzahl Testungen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 getestet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Positivenanteil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Anzahl übermittelnder Labore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595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1.956.146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1.014.842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7149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1.550.412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764.698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326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1.138.710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622.574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714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125.056.925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21.969.897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#NV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#NV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089577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9D0DF46-6EA0-4E27-B600-B943D74B62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25515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Acrobat Document" r:id="rId3" imgW="6858000" imgH="5486400" progId="AcroExch.Document.2017">
                  <p:embed/>
                </p:oleObj>
              </mc:Choice>
              <mc:Fallback>
                <p:oleObj name="Acrobat Document" r:id="rId3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3C1FAB93-9CEF-4E65-B29C-8E236A2E5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518876"/>
              </p:ext>
            </p:extLst>
          </p:nvPr>
        </p:nvGraphicFramePr>
        <p:xfrm>
          <a:off x="795029" y="1219774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Acrobat Document" r:id="rId5" imgW="6857857" imgH="5486228" progId="AcroExch.Document.2017">
                  <p:embed/>
                </p:oleObj>
              </mc:Choice>
              <mc:Fallback>
                <p:oleObj name="Acrobat Document" r:id="rId5" imgW="6857857" imgH="5486228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5029" y="1219774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62A217B-ED1C-D84B-8478-63C77FA79618}" type="slidenum">
              <a:rPr lang="de-DE">
                <a:latin typeface="Calibri"/>
              </a:rPr>
              <a:pPr defTabSz="685800">
                <a:defRPr/>
              </a:pPr>
              <a:t>3</a:t>
            </a:fld>
            <a:endParaRPr lang="de-DE">
              <a:latin typeface="Calibri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83" y="71624"/>
            <a:ext cx="6922174" cy="708457"/>
          </a:xfrm>
        </p:spPr>
        <p:txBody>
          <a:bodyPr/>
          <a:lstStyle/>
          <a:p>
            <a:r>
              <a:rPr lang="en-US" dirty="0" err="1"/>
              <a:t>Laborbasierte</a:t>
            </a:r>
            <a:r>
              <a:rPr lang="en-US" dirty="0"/>
              <a:t> Surveillance von SARS-CoV-2</a:t>
            </a:r>
            <a:r>
              <a:rPr lang="fr-FR" b="0" dirty="0"/>
              <a:t> </a:t>
            </a:r>
            <a:r>
              <a:rPr lang="fr-FR" b="0" dirty="0" err="1"/>
              <a:t>Datenstand</a:t>
            </a:r>
            <a:r>
              <a:rPr lang="fr-FR" b="0" dirty="0"/>
              <a:t> 19.04.2022 </a:t>
            </a:r>
            <a:br>
              <a:rPr lang="fr-FR" b="0" dirty="0"/>
            </a:b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21261" y="3513011"/>
            <a:ext cx="3836810" cy="6557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defRPr/>
            </a:pPr>
            <a:r>
              <a:rPr lang="de-DE" sz="1800" dirty="0" err="1">
                <a:latin typeface="Calibri"/>
              </a:rPr>
              <a:t>Positivenanteile</a:t>
            </a:r>
            <a:r>
              <a:rPr lang="de-DE" sz="1800" dirty="0">
                <a:latin typeface="Calibri"/>
              </a:rPr>
              <a:t> (Altersgruppe/Woche)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1647779" y="4599400"/>
            <a:ext cx="3266982" cy="6557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defRPr/>
            </a:pPr>
            <a:endParaRPr lang="de-DE" sz="1950" dirty="0">
              <a:latin typeface="Calibri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44757" y="3486670"/>
            <a:ext cx="4139211" cy="7084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defRPr/>
            </a:pPr>
            <a:r>
              <a:rPr lang="de-DE" sz="1800" dirty="0">
                <a:latin typeface="Calibri"/>
              </a:rPr>
              <a:t>Anzahl pos. Testungen pro 100.000 Einwohner (Altersgruppe/Woche)</a:t>
            </a:r>
          </a:p>
        </p:txBody>
      </p:sp>
      <p:pic>
        <p:nvPicPr>
          <p:cNvPr id="15" name="Picture">
            <a:extLst>
              <a:ext uri="{FF2B5EF4-FFF2-40B4-BE49-F238E27FC236}">
                <a16:creationId xmlns:a16="http://schemas.microsoft.com/office/drawing/2014/main" id="{36A4DA4E-F20A-4438-8F70-E4BF211D06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640164" y="4218261"/>
            <a:ext cx="4499992" cy="2523107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6" name="Picture">
            <a:extLst>
              <a:ext uri="{FF2B5EF4-FFF2-40B4-BE49-F238E27FC236}">
                <a16:creationId xmlns:a16="http://schemas.microsoft.com/office/drawing/2014/main" id="{6DCBFB19-DAE1-4AD2-A256-FABC9E4D2A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3050" y="4228680"/>
            <a:ext cx="4499992" cy="254179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7" name="Picture">
            <a:extLst>
              <a:ext uri="{FF2B5EF4-FFF2-40B4-BE49-F238E27FC236}">
                <a16:creationId xmlns:a16="http://schemas.microsoft.com/office/drawing/2014/main" id="{A3AE6562-236C-4A9B-9431-BD095555FB6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572000" y="857250"/>
            <a:ext cx="4537967" cy="265576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37F3E18-07FF-4E43-BE18-D139D5DAD4C7}"/>
              </a:ext>
            </a:extLst>
          </p:cNvPr>
          <p:cNvSpPr txBox="1"/>
          <p:nvPr/>
        </p:nvSpPr>
        <p:spPr>
          <a:xfrm>
            <a:off x="2051720" y="1351072"/>
            <a:ext cx="2371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b="1" dirty="0">
                <a:solidFill>
                  <a:srgbClr val="045AA6"/>
                </a:solidFill>
                <a:latin typeface="Calibri"/>
              </a:rPr>
              <a:t>Anzahl der Testungen pro 100.000 Einwohner (Altersgruppe/Woche)</a:t>
            </a:r>
          </a:p>
        </p:txBody>
      </p:sp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62A217B-ED1C-D84B-8478-63C77FA79618}" type="slidenum">
              <a:rPr lang="de-DE">
                <a:latin typeface="Calibri"/>
              </a:rPr>
              <a:pPr defTabSz="685800">
                <a:defRPr/>
              </a:pPr>
              <a:t>4</a:t>
            </a:fld>
            <a:endParaRPr lang="de-DE">
              <a:latin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56626" y="218032"/>
            <a:ext cx="8967830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de-DE" sz="1950" dirty="0">
                <a:solidFill>
                  <a:srgbClr val="045AA6"/>
                </a:solidFill>
                <a:latin typeface="Calibri"/>
              </a:rPr>
              <a:t>Datenstand: 19.04.2022</a:t>
            </a:r>
            <a:br>
              <a:rPr lang="de-DE" sz="1950" dirty="0">
                <a:solidFill>
                  <a:srgbClr val="045AA6"/>
                </a:solidFill>
                <a:latin typeface="Calibri"/>
              </a:rPr>
            </a:br>
            <a:r>
              <a:rPr lang="de-DE" sz="1950" b="1" dirty="0">
                <a:solidFill>
                  <a:srgbClr val="045AA6"/>
                </a:solidFill>
                <a:latin typeface="Calibri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-8550" y="1943811"/>
            <a:ext cx="143163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1350" b="1" dirty="0">
                <a:solidFill>
                  <a:srgbClr val="045AA6"/>
                </a:solidFill>
                <a:latin typeface="Calibri"/>
              </a:rPr>
              <a:t>medizinische Behandlungs-einrichtungen 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56626" y="4664170"/>
            <a:ext cx="10785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de-DE" sz="1350" b="1" dirty="0">
                <a:solidFill>
                  <a:srgbClr val="045AA6"/>
                </a:solidFill>
                <a:latin typeface="Calibri"/>
              </a:rPr>
              <a:t>Alten- und </a:t>
            </a:r>
          </a:p>
          <a:p>
            <a:pPr defTabSz="685800">
              <a:defRPr/>
            </a:pPr>
            <a:r>
              <a:rPr lang="de-DE" sz="1350" b="1" dirty="0">
                <a:solidFill>
                  <a:srgbClr val="045AA6"/>
                </a:solidFill>
                <a:latin typeface="Calibri"/>
              </a:rPr>
              <a:t>Pflegeheime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29AA3-DE9E-41D7-8AD7-48D7CD1A8669}"/>
              </a:ext>
            </a:extLst>
          </p:cNvPr>
          <p:cNvSpPr txBox="1"/>
          <p:nvPr/>
        </p:nvSpPr>
        <p:spPr>
          <a:xfrm>
            <a:off x="6660232" y="2024602"/>
            <a:ext cx="20874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de-DE" sz="1500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194  169  147  94</a:t>
            </a:r>
          </a:p>
          <a:p>
            <a:pPr defTabSz="685800">
              <a:defRPr/>
            </a:pPr>
            <a:r>
              <a:rPr lang="de-DE" sz="1500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Trend Aktive Ausbrüche</a:t>
            </a:r>
            <a:endParaRPr lang="de-DE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B6C829-0960-4B3A-84EC-B6305B3FCE55}"/>
              </a:ext>
            </a:extLst>
          </p:cNvPr>
          <p:cNvSpPr txBox="1"/>
          <p:nvPr/>
        </p:nvSpPr>
        <p:spPr>
          <a:xfrm>
            <a:off x="6660232" y="4279401"/>
            <a:ext cx="22753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500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596  585  514  314</a:t>
            </a:r>
            <a:endParaRPr lang="de-DE" sz="1500" b="1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de-DE" sz="1500" b="1" dirty="0">
                <a:solidFill>
                  <a:prstClr val="black"/>
                </a:solidFill>
                <a:latin typeface="Calibri"/>
              </a:rPr>
              <a:t>Trend Aktive Ausbrüche</a:t>
            </a:r>
          </a:p>
          <a:p>
            <a:pPr defTabSz="685800">
              <a:defRPr/>
            </a:pPr>
            <a:endParaRPr lang="de-DE" sz="1500" b="1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defTabSz="685800">
              <a:defRPr/>
            </a:pPr>
            <a:r>
              <a:rPr lang="de-DE" sz="1500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180  183  186  94</a:t>
            </a:r>
            <a:endParaRPr lang="de-DE" sz="1500" b="1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de-DE" sz="1500" b="1" dirty="0">
                <a:solidFill>
                  <a:prstClr val="black"/>
                </a:solidFill>
                <a:latin typeface="Calibri"/>
              </a:rPr>
              <a:t>Trend Todesfälle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E3F097-3F88-416A-AEDC-D3F1D32E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28" y="1268760"/>
            <a:ext cx="5301840" cy="2493662"/>
          </a:xfrm>
          <a:prstGeom prst="rect">
            <a:avLst/>
          </a:prstGeom>
        </p:spPr>
      </p:pic>
      <p:pic>
        <p:nvPicPr>
          <p:cNvPr id="13" name="Picture">
            <a:extLst>
              <a:ext uri="{FF2B5EF4-FFF2-40B4-BE49-F238E27FC236}">
                <a16:creationId xmlns:a16="http://schemas.microsoft.com/office/drawing/2014/main" id="{D264A8CB-1F63-4FEE-ABE6-E9C510F095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270537" y="3969861"/>
            <a:ext cx="5277631" cy="288813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35843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Bildschirmpräsentation (4:3)</PresentationFormat>
  <Paragraphs>46</Paragraphs>
  <Slides>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Laborbasierte Surveillance von SARS-CoV-2 Datenstand 19.04.2022  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Biegala, Weronika</cp:lastModifiedBy>
  <cp:revision>313</cp:revision>
  <dcterms:created xsi:type="dcterms:W3CDTF">2020-11-18T09:03:03Z</dcterms:created>
  <dcterms:modified xsi:type="dcterms:W3CDTF">2022-04-20T10:04:32Z</dcterms:modified>
</cp:coreProperties>
</file>