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578" r:id="rId5"/>
    <p:sldId id="1011" r:id="rId6"/>
    <p:sldId id="655" r:id="rId7"/>
    <p:sldId id="656" r:id="rId8"/>
    <p:sldId id="662" r:id="rId9"/>
    <p:sldId id="101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73" autoAdjust="0"/>
    <p:restoredTop sz="80188" autoAdjust="0"/>
  </p:normalViewPr>
  <p:slideViewPr>
    <p:cSldViewPr snapToGrid="0" snapToObjects="1">
      <p:cViewPr varScale="1">
        <p:scale>
          <a:sx n="92" d="100"/>
          <a:sy n="92" d="100"/>
        </p:scale>
        <p:origin x="2022" y="6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36% (Vorwoche: 42%)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47% (Vorwoche: 48%)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mit Intensivbehandlung relativ Stabiles Niveau seit Jahreswechsel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und verstorbene COVID-SARI sind insb. in AG 60+ Jahre seit KW12/2022 rückläufig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hält weiter an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Mitte Februar konstant bei 55%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Ausbruchsgröße im </a:t>
            </a:r>
            <a:r>
              <a:rPr lang="de-DE" b="0" u="none" dirty="0" err="1"/>
              <a:t>Mrz</a:t>
            </a:r>
            <a:r>
              <a:rPr lang="de-DE" b="0" u="none" dirty="0"/>
              <a:t> =5;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11%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Im März zw. 200 und 260 Ausbrüche/Woche übermittelt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47% weiterhin (AG 11-14: 27%; AG 15-20: 19%, AG 21+: 7%);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 </a:t>
            </a:r>
            <a:r>
              <a:rPr lang="de-DE" b="0" u="none" dirty="0" err="1"/>
              <a:t>Mrz</a:t>
            </a:r>
            <a:r>
              <a:rPr lang="de-DE" b="0" u="none" dirty="0"/>
              <a:t>: 4;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6% der Ausbrüche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KW15 leicht gestiegen 5,6 % (Vorwoche 5,3 %) liegt im vorpandemischen Bereich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(0 bis 14J.) gesunken (11,8 %; Vorwoche: 10,0 %), </a:t>
            </a:r>
            <a:r>
              <a:rPr lang="de-DE" dirty="0" err="1"/>
              <a:t>Erw</a:t>
            </a:r>
            <a:r>
              <a:rPr lang="de-DE" dirty="0"/>
              <a:t>. leicht gestiegen (4,9 %; Vorwoche: 4,3 %); kein klarer Trend, </a:t>
            </a:r>
            <a:r>
              <a:rPr lang="de-DE" dirty="0" err="1"/>
              <a:t>daunterschiedliche</a:t>
            </a:r>
            <a:r>
              <a:rPr lang="de-DE" dirty="0"/>
              <a:t> Entwicklung in den  5 AGs: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</a:t>
            </a:r>
          </a:p>
          <a:p>
            <a:pPr marL="0" indent="0">
              <a:buFontTx/>
              <a:buNone/>
            </a:pPr>
            <a:r>
              <a:rPr lang="de-DE" dirty="0"/>
              <a:t>KW	areag1	areag2	areag3	areag4	areag5</a:t>
            </a:r>
          </a:p>
          <a:p>
            <a:pPr marL="0" indent="0">
              <a:buFontTx/>
              <a:buNone/>
            </a:pPr>
            <a:r>
              <a:rPr lang="de-DE" dirty="0"/>
              <a:t>14	15.7	9.8	4.8	5.2	2.9</a:t>
            </a:r>
          </a:p>
          <a:p>
            <a:pPr marL="0" indent="0">
              <a:buFontTx/>
              <a:buNone/>
            </a:pPr>
            <a:r>
              <a:rPr lang="de-DE" dirty="0"/>
              <a:t>15	16.5	6.6	6.6	4.9	3.7</a:t>
            </a:r>
          </a:p>
          <a:p>
            <a:pPr marL="0" indent="0">
              <a:buFontTx/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				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ACHTUNG: Osterferien/-Feiertage  </a:t>
            </a:r>
            <a:r>
              <a:rPr lang="de-DE" dirty="0">
                <a:sym typeface="Wingdings" panose="05000000000000000000" pitchFamily="2" charset="2"/>
              </a:rPr>
              <a:t> weniger Meldungen und verändertes Konsultationsverhalten; Durch Nachmeldungen auch noch stärkere Änderungen möglich.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gesunken: in KW 15:  ca. 1.200 (Vorwoche: ca. 1.700) </a:t>
            </a:r>
            <a:r>
              <a:rPr lang="de-DE" dirty="0">
                <a:sym typeface="Wingdings" panose="05000000000000000000" pitchFamily="2" charset="2"/>
              </a:rPr>
              <a:t> insgesamt sinkender Trend seit 12. KW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Zahl der ARE-Konsultationen ist in der 15. KW 2022 im Vergleich zur Vorwoche in allen AGs gesunken.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deutlichsten Rückgang gab es im Ver­gleich zur Vorwoche bei  den (5- bis 14-Jährigenmit 41 %).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Tendenz in den BL im Vergleich zur Vorwoche: gehen die Gesamtraten zurück; allgemein sinkender Trend in allen AGs und in den meisten AGI-Regionen.  In vereinzelten Regionen gab es jedoch einen Anstieg oder stabilen Trend bei den Kindern (0-4/5-14), z.B. in </a:t>
            </a:r>
            <a:r>
              <a:rPr lang="de-DE"/>
              <a:t>BaWü oder TH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\\rki.local\daten\Projekte\FG36_AGI\Wochenberichte\Berichterstellung\Saison_2021_22\Woche_15_2022\KI_2015_2022-04-19.xlsx (Reiter „</a:t>
            </a:r>
            <a:r>
              <a:rPr lang="de-DE" dirty="0" err="1"/>
              <a:t>Pivot_Chart_KI</a:t>
            </a:r>
            <a:r>
              <a:rPr lang="de-DE" dirty="0"/>
              <a:t>“: hier kann nach einzelnen AGI-Regionen gefiltert werden)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ist insgesamt wieder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 zu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ist insgesamt wieder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 zu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Altersgruppen sind die Werte in KW 15/2022 gesunken, besonders deutlich bei Kindern bis 14 Jahren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seit KW 14/2022 insgesamt gesunken, zuvor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dem Jahreswechsel 2021/22 weitestgehend stabil</a:t>
            </a:r>
            <a:r>
              <a:rPr lang="de-DE" dirty="0"/>
              <a:t>; niedriges Niveau (fast auf Sommerniveau)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Rückgang der SARI-ICU-Fallzahlen in der KW15/2022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zuvor </a:t>
            </a:r>
            <a:r>
              <a:rPr lang="de-DE" dirty="0"/>
              <a:t>seit KW 3/2022 stabil; niedriges Niveau (fast auf Sommerniveau)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sind in KW15/2022 in allen Altersgruppen teils deutlich gesunken </a:t>
            </a: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SARI-Fallzahlen auf niedrigem 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sinkt seit KW 13/2022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15/2022 3,2 je 100T (KW 14: 5,9, KW 13: 8,5, KW 12: 10,1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weiter auf Niveau 4. Welle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AG 80+ </a:t>
            </a:r>
            <a:r>
              <a:rPr lang="de-DE" b="0" dirty="0"/>
              <a:t>seit KW 13/2022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setzt weiter fort,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15/2022 21,7 je 100T 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14: 44,7, KW 13: 58,9, KW 12: 74,7 je 100T); (Vergleich 4. Welle: bis 77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19.4.2022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841915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15.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415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15.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096606" y="178978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684366" y="1945287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05367" y="467831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882466" y="4862982"/>
            <a:ext cx="322901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415243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28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KW 3 bis 15/2022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544" y="2491801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545" y="4524889"/>
            <a:ext cx="3530125" cy="211807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(n=10.581), letzten 4 Wo = 284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19.4.2022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(n=15.413), letzten 4 Wo = 374</a:t>
            </a:r>
            <a:endParaRPr lang="de-DE" sz="2000" dirty="0">
              <a:highlight>
                <a:srgbClr val="FFFF00"/>
              </a:highligh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E0F8A2F-47C8-484E-9B0E-1A553357958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b="8317"/>
          <a:stretch/>
        </p:blipFill>
        <p:spPr bwMode="auto">
          <a:xfrm>
            <a:off x="564825" y="767140"/>
            <a:ext cx="5656580" cy="2799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D3A434-1F3E-4FDD-8BB1-95BB9332DCC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b="7512"/>
          <a:stretch/>
        </p:blipFill>
        <p:spPr bwMode="auto">
          <a:xfrm>
            <a:off x="1953364" y="3936431"/>
            <a:ext cx="5588000" cy="270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20.04.2022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E1EB1B8-10CA-45FD-B211-74F68D8CEBB1}"/>
              </a:ext>
            </a:extLst>
          </p:cNvPr>
          <p:cNvSpPr txBox="1"/>
          <p:nvPr/>
        </p:nvSpPr>
        <p:spPr>
          <a:xfrm>
            <a:off x="8712353" y="5299493"/>
            <a:ext cx="243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697413" y="1004279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59C4BB-30FF-4D03-B996-A46433C2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50" y="3884340"/>
            <a:ext cx="5470900" cy="234615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E7EB7E4-9C88-4080-AA71-B01ABDCA3675}"/>
              </a:ext>
            </a:extLst>
          </p:cNvPr>
          <p:cNvSpPr txBox="1"/>
          <p:nvPr/>
        </p:nvSpPr>
        <p:spPr>
          <a:xfrm>
            <a:off x="2574260" y="4092922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442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4BB127-A4CE-46D4-99F2-34CE963D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2056"/>
            <a:ext cx="9144000" cy="23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20.04.2022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CF3D1A-58DB-4D49-84BE-C52C7FA1938A}"/>
              </a:ext>
            </a:extLst>
          </p:cNvPr>
          <p:cNvSpPr txBox="1"/>
          <p:nvPr/>
        </p:nvSpPr>
        <p:spPr>
          <a:xfrm>
            <a:off x="5401156" y="381892"/>
            <a:ext cx="974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KW 12: 6,83%</a:t>
            </a:r>
          </a:p>
          <a:p>
            <a:r>
              <a:rPr lang="de-DE" sz="1000" dirty="0"/>
              <a:t>KW 11: 6,72%</a:t>
            </a:r>
          </a:p>
          <a:p>
            <a:r>
              <a:rPr lang="de-DE" sz="1000" dirty="0"/>
              <a:t>KW 13: 7,04%</a:t>
            </a:r>
          </a:p>
          <a:p>
            <a:r>
              <a:rPr lang="de-DE" sz="1000" dirty="0"/>
              <a:t>KW 14: 11,72%</a:t>
            </a:r>
          </a:p>
          <a:p>
            <a:r>
              <a:rPr lang="de-DE" sz="1000" dirty="0"/>
              <a:t>KW 15: 8,82%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BB0D6D-11CA-41C3-A4A6-A953CAB3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840"/>
            <a:ext cx="9144000" cy="232326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0DC0E00-CDA8-4153-ABCE-DAF94321A05D}"/>
              </a:ext>
            </a:extLst>
          </p:cNvPr>
          <p:cNvSpPr txBox="1"/>
          <p:nvPr/>
        </p:nvSpPr>
        <p:spPr>
          <a:xfrm>
            <a:off x="8252849" y="248400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09205DC-3C06-4649-80D1-DDE3649A5DDA}"/>
              </a:ext>
            </a:extLst>
          </p:cNvPr>
          <p:cNvSpPr txBox="1"/>
          <p:nvPr/>
        </p:nvSpPr>
        <p:spPr>
          <a:xfrm>
            <a:off x="8591252" y="2877622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A29409-4E17-4776-ADD6-06804259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7494"/>
            <a:ext cx="9144000" cy="23141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839875D-FD35-41A2-AF3A-C9524E7799D0}"/>
              </a:ext>
            </a:extLst>
          </p:cNvPr>
          <p:cNvSpPr txBox="1"/>
          <p:nvPr/>
        </p:nvSpPr>
        <p:spPr>
          <a:xfrm>
            <a:off x="3112229" y="4392000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3171EC4-9EB3-4477-928F-6AA9E72C54A2}"/>
              </a:ext>
            </a:extLst>
          </p:cNvPr>
          <p:cNvSpPr txBox="1"/>
          <p:nvPr/>
        </p:nvSpPr>
        <p:spPr>
          <a:xfrm>
            <a:off x="8650562" y="5184000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HMPV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C716E02-CBD1-44F1-88A0-60B170AE34FA}"/>
              </a:ext>
            </a:extLst>
          </p:cNvPr>
          <p:cNvSpPr txBox="1"/>
          <p:nvPr/>
        </p:nvSpPr>
        <p:spPr>
          <a:xfrm>
            <a:off x="6120000" y="4788000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PIV-1 bis -4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3B3F3A3-C71E-4D9A-AA2D-9FB819AB1DB2}"/>
              </a:ext>
            </a:extLst>
          </p:cNvPr>
          <p:cNvSpPr txBox="1"/>
          <p:nvPr/>
        </p:nvSpPr>
        <p:spPr>
          <a:xfrm>
            <a:off x="6948000" y="4932000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15.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19.4.2022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740318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15. KW 2022 bei 5.600 ARE (Vorwoche: 5.300)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4,7 Mio. ARE in Deutschland, unabhängig von einem Arztbesuch</a:t>
            </a:r>
            <a:br>
              <a:rPr lang="de-DE" b="1" dirty="0"/>
            </a:br>
            <a:r>
              <a:rPr lang="de-DE" dirty="0"/>
              <a:t>(14. KW: 4,4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4205654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14. KW 2022:</a:t>
            </a:r>
          </a:p>
          <a:p>
            <a:r>
              <a:rPr lang="de-DE" dirty="0"/>
              <a:t>Bei den gesunken und bei den Erwachsenen leicht gestiegen.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E8AB289-5286-47B8-9BDF-F8248D53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2360" r="1696" b="17668"/>
          <a:stretch/>
        </p:blipFill>
        <p:spPr bwMode="auto">
          <a:xfrm>
            <a:off x="393251" y="807404"/>
            <a:ext cx="4359600" cy="2648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0" y="944884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EBA7EE4-8192-4A61-9572-40DD4B7CF8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3" t="2372" r="1765" b="16920"/>
          <a:stretch/>
        </p:blipFill>
        <p:spPr>
          <a:xfrm>
            <a:off x="393251" y="3455924"/>
            <a:ext cx="4359600" cy="26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15.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19.4.2022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793271" y="1142634"/>
            <a:ext cx="308591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15. KW 2022:  zur Vorwoche weiter gesunken, höher als letztes Jahr, liegen noch mini-mal über den </a:t>
            </a:r>
            <a:r>
              <a:rPr lang="de-DE" dirty="0" err="1"/>
              <a:t>vorpandemi-schen</a:t>
            </a:r>
            <a:r>
              <a:rPr lang="de-DE" dirty="0"/>
              <a:t> Saisons</a:t>
            </a:r>
          </a:p>
          <a:p>
            <a:br>
              <a:rPr lang="de-DE" sz="600" dirty="0"/>
            </a:br>
            <a:r>
              <a:rPr lang="de-DE" dirty="0"/>
              <a:t>Rund 1.200 Arzt­konsul­ta­tionen wegen ARE pro 100.000 EW </a:t>
            </a:r>
            <a:r>
              <a:rPr lang="de-DE" b="1" dirty="0"/>
              <a:t>(=knapp 1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1086448" y="3817708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Berlin/Brandenburg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651931" y="3819053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27462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B3936BA-AF6F-46EC-8899-E01A7FCFCCA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30880" r="909" b="3212"/>
          <a:stretch/>
        </p:blipFill>
        <p:spPr bwMode="auto">
          <a:xfrm>
            <a:off x="181856" y="1346834"/>
            <a:ext cx="5399405" cy="2330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DD79C3-A2C2-4E68-87FD-BB103BAA6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5" t="16550" r="1190" b="5003"/>
          <a:stretch/>
        </p:blipFill>
        <p:spPr>
          <a:xfrm>
            <a:off x="123346" y="4156638"/>
            <a:ext cx="4140000" cy="216666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397EFA9-3DF5-459B-AC25-C64236F471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5" t="16258" r="1190" b="5003"/>
          <a:stretch/>
        </p:blipFill>
        <p:spPr>
          <a:xfrm>
            <a:off x="4568784" y="4158673"/>
            <a:ext cx="4140000" cy="21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19.4.2022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90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15. KW 2022</a:t>
            </a:r>
          </a:p>
          <a:p>
            <a:r>
              <a:rPr lang="de-DE" dirty="0"/>
              <a:t>Rund 400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340.000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15.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15.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19.4.2022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8" y="3586195"/>
            <a:ext cx="7684925" cy="307397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8AB7B85-F61C-47EE-9EC3-CDE8429C0D1E}"/>
              </a:ext>
            </a:extLst>
          </p:cNvPr>
          <p:cNvCxnSpPr>
            <a:cxnSpLocks/>
          </p:cNvCxnSpPr>
          <p:nvPr/>
        </p:nvCxnSpPr>
        <p:spPr>
          <a:xfrm>
            <a:off x="1820304" y="2444814"/>
            <a:ext cx="60621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F14B488-3334-46E3-8548-8AE01657F5D9}"/>
              </a:ext>
            </a:extLst>
          </p:cNvPr>
          <p:cNvCxnSpPr>
            <a:cxnSpLocks/>
          </p:cNvCxnSpPr>
          <p:nvPr/>
        </p:nvCxnSpPr>
        <p:spPr>
          <a:xfrm>
            <a:off x="1680371" y="5267694"/>
            <a:ext cx="637254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213415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19.4.2022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048971" y="1340519"/>
            <a:ext cx="452541" cy="73079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203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7 %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166299" y="1442558"/>
            <a:ext cx="476630" cy="65986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959652" y="115890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50 %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196443" y="5332985"/>
            <a:ext cx="407176" cy="50715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992175" y="5025208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136361" y="3390250"/>
            <a:ext cx="477305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954306" y="3072253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19.4.2022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15.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19.4.2022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" r="1624" b="9637"/>
          <a:stretch/>
        </p:blipFill>
        <p:spPr>
          <a:xfrm>
            <a:off x="2" y="3091218"/>
            <a:ext cx="9151200" cy="34430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3,2 COVID-SARI pro 100.000</a:t>
            </a:r>
          </a:p>
          <a:p>
            <a:endParaRPr lang="de-DE" dirty="0"/>
          </a:p>
          <a:p>
            <a:r>
              <a:rPr lang="de-DE" dirty="0"/>
              <a:t>Entspricht ca. 2.700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796531" y="5107512"/>
            <a:ext cx="292600" cy="276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549792" y="47585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22/100T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Bildschirmpräsentation (4:3)</PresentationFormat>
  <Paragraphs>159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19.4.2022</vt:lpstr>
      <vt:lpstr>GrippeWeb bis zur 15. KW 2022 </vt:lpstr>
      <vt:lpstr>Arbeitsgemeinschaft Influenza ARE-Konsultationen / 100.000 Einwohner bis zur 15. KW 2022</vt:lpstr>
      <vt:lpstr>Arbeitsgemeinschaft Influenza - SEEDARE ARE-Konsultationen mit COVID-Diagnose / 100.000 Einwohner </vt:lpstr>
      <vt:lpstr>SEEDARE – ARE mit COVID-19 Konsultationen in Altersgruppen bis zur 15.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(n=10.581), letzten 4 Wo = 284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Goerlitz, Luise</cp:lastModifiedBy>
  <cp:revision>3209</cp:revision>
  <cp:lastPrinted>2020-05-13T06:04:10Z</cp:lastPrinted>
  <dcterms:created xsi:type="dcterms:W3CDTF">2015-11-02T12:29:13Z</dcterms:created>
  <dcterms:modified xsi:type="dcterms:W3CDTF">2022-04-20T10:14:53Z</dcterms:modified>
</cp:coreProperties>
</file>