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68" r:id="rId5"/>
    <p:sldId id="261" r:id="rId6"/>
    <p:sldId id="266" r:id="rId7"/>
    <p:sldId id="265" r:id="rId8"/>
    <p:sldId id="264" r:id="rId9"/>
    <p:sldId id="259" r:id="rId10"/>
    <p:sldId id="263" r:id="rId11"/>
    <p:sldId id="258" r:id="rId12"/>
    <p:sldId id="260" r:id="rId13"/>
    <p:sldId id="26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E1155-FD87-46D8-B174-C44FB8C936AD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1C8A4-FA0B-4675-B246-3D10BB9106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2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Inzidenzen bei Eingrenzung der Falldefinition geringer für alle Impfstatus</a:t>
            </a:r>
          </a:p>
          <a:p>
            <a:r>
              <a:rPr lang="de-DE" dirty="0"/>
              <a:t>Inzidenzen für „</a:t>
            </a:r>
            <a:r>
              <a:rPr lang="de-DE" dirty="0" err="1"/>
              <a:t>sympt+hosp</a:t>
            </a:r>
            <a:r>
              <a:rPr lang="de-DE" dirty="0"/>
              <a:t>“ ähnlich wie für „aufgrund COVID“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1C8A4-FA0B-4675-B246-3D10BB91067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5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Dunkle Linien berücksichtigen nur die Fälle, für die eine Hospitalisierung AUFGRUND  von COVID-19 angegeben war</a:t>
            </a:r>
          </a:p>
          <a:p>
            <a:r>
              <a:rPr lang="de-DE" dirty="0"/>
              <a:t>Hellere Linien berücksichtigen alle Fälle mit Angabe von Hospitalisierung</a:t>
            </a:r>
          </a:p>
          <a:p>
            <a:r>
              <a:rPr lang="de-DE" dirty="0"/>
              <a:t>Für alle Auswertungen ist die Angabe „Symptomatik=ja“ Grundvoraussetzung</a:t>
            </a:r>
          </a:p>
          <a:p>
            <a:r>
              <a:rPr lang="de-DE" dirty="0"/>
              <a:t>Interpretation: Eingrenzung der Falldefinition auf „aufgrund COVID hospitalisiert“ zeigt durchweg höhere VE, relevanter Unterschied seit Jahreswechsel (Omikron)</a:t>
            </a:r>
          </a:p>
          <a:p>
            <a:r>
              <a:rPr lang="de-DE" dirty="0"/>
              <a:t>Unterschied sowohl für Grundimmunisierung als auch Booster gegeben</a:t>
            </a:r>
          </a:p>
          <a:p>
            <a:r>
              <a:rPr lang="de-DE" dirty="0"/>
              <a:t>Unterschied für 18-59-Jahre ausgeprägter als für ab 60 Jahre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1C8A4-FA0B-4675-B246-3D10BB91067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78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Relevanter Unterschied tritt erst bei Eingrenzung auf „Hospitalisierungsgrund=aufgrund von COVID-19“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1C8A4-FA0B-4675-B246-3D10BB91067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89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Ähnliche Beobachtung wie bei 18 bis 59-Jährigen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1C8A4-FA0B-4675-B246-3D10BB91067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78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Relevanter Unterschied tritt erst bei Eingrenzung auf „Hospitalisierungsgrund=aufgrund von COVID-19“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1C8A4-FA0B-4675-B246-3D10BB91067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02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64330-283D-4942-B40A-2D4487028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F47BC4-220B-49DA-9F60-BDDB518B8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478DDC-6F60-4392-9A2D-845C0B59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7CED37-FF94-4395-90DC-CD72F48F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C7C384-B6D9-48AB-9F54-B8374E3D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39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C2DDB-AB8B-4FF1-A416-AB4C45F0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57C2-2FC6-42A7-A82E-0002A2BB9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D49F6A-D7E6-44AA-AAA2-F442C1B0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FA2D3A-B53F-4BF8-B84C-56E0AAF1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BBF92-2452-4BB2-A533-739B0A86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33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568A34-0E76-40C2-AE3D-17E69EAB0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54C86B-CCC2-41FB-8B97-4FB62C073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EE6F9B-E86A-4FAC-A45B-031BA7C1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A654BD-A9B1-47AB-B698-192F4116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3EDE47-F531-4271-ADB1-19F7DCB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11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0936F-B69F-4400-ABF9-FD4B06FB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76E326-7E37-457C-8C98-9BA85B63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E878F4-E5FD-4C4F-A47F-67D178C4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2C4591-179E-4D63-906A-F5BB736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A43C4C-4CE2-48BC-9DFB-96BAE085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21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6B3CE-B8CE-4E7B-9B8A-0721EC69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FB46DF-CCE0-40E0-B50B-FCA90A501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355AF4-3D42-40C7-BF67-2E3BFD2F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893F02-B854-4FBE-9A6E-4FCA548A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DC3F9E-6975-49A3-BBAE-469B60B2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67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1167A-04CB-40A9-94C5-CEC7EBD6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BF66D8-DAD9-4971-A2D4-7A92B1881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A05F71-701E-4C0D-9152-00ADD44A4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0184D6-D7D1-4400-98F7-00CCF4F9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A4693F-1954-4C2F-811E-E3F423CF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C16F81-3398-48BA-A43A-686B89A4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23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4505B-8A57-4969-ACA8-03E7400F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CF92C9-1009-4A1F-96D4-8186C068C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4F667E-B163-4AF6-84AE-7FAA6CABA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5735B9-AE8D-4E3F-B4DA-D80A242A4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0E4429-1F54-40ED-BAF9-4F1DCF676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509A062-0C9B-4E36-B972-78A77691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2104081-7ACF-4E7E-B6B9-E301A459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1D80B5-D6AB-44AD-9471-35BC76E1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60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8CED8-33C6-48B8-85A1-11DEBD74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D6F066-142B-4602-8884-34AC3278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FAFA44-E342-4065-877B-2D8D25AA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BBDA4C-8063-46C0-BF35-DAFB9F29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87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CFCA7D-E5DD-4F3D-A005-EAD7855C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D59B23-39A8-4655-BDC5-8DC8248A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C0E669-7C58-43F9-A7E5-C72A1E28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91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05A7D-EF31-4104-B29D-98FEAAEE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D29CB6-BE43-4D21-8F36-A05C1BA6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CCE436-930E-4AE9-BA20-78318B811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539819-1900-48E9-8388-8DE47FD3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05FABB-43F6-4DD5-9858-34506FF5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1DC4AE-CD3B-49C9-8BB8-113C912F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40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71A26-2778-423A-B43C-AE82B74B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8E2389F-9990-4E4B-9C70-94047974F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0CD2A5-1F73-490A-B44A-8181A22B9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9562A6-2B8A-44C3-A6FD-A064E7F4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B7CFEB-F5C8-4467-A0FF-9469EAFA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DCF1BE-BE93-4D47-A56D-E441942B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07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E5EEF46-4C06-4265-A2F9-296F7AAD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739EB-977A-4875-B7BD-9264AC417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3553E8-5744-42E2-98B1-15E6BEFE2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8456-E648-4CD4-86A7-5474949BAF7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F125B4-ED97-4C19-84FA-B46EA4389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EA72BB-6F68-412D-8B1D-FF166615A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94D6-35A7-40F3-A39B-E00B149AEF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24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61617-15E1-42C8-91D0-A71772F1B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Effekte der COVID-19-Impfung nach Falldefinition „Hospitalisierung“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2B80BF-F7D0-4F19-AD35-AAC634245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Viktoria Schönfeld, Nita Perumal</a:t>
            </a:r>
          </a:p>
        </p:txBody>
      </p:sp>
    </p:spTree>
    <p:extLst>
      <p:ext uri="{BB962C8B-B14F-4D97-AF65-F5344CB8AC3E}">
        <p14:creationId xmlns:p14="http://schemas.microsoft.com/office/powerpoint/2010/main" val="9938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B8A28-9385-4B0B-80D0-C32D3C01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71" y="191389"/>
            <a:ext cx="10515600" cy="1325563"/>
          </a:xfrm>
        </p:spPr>
        <p:txBody>
          <a:bodyPr/>
          <a:lstStyle/>
          <a:p>
            <a:r>
              <a:rPr lang="de-DE" dirty="0"/>
              <a:t>Hospitalisierungsinzidenz nach Impfstatus und Falldefinition; ab 60 Jahre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6C19C65-4A9E-4CC7-BA5A-F4898FD1B847}"/>
              </a:ext>
            </a:extLst>
          </p:cNvPr>
          <p:cNvSpPr/>
          <p:nvPr/>
        </p:nvSpPr>
        <p:spPr>
          <a:xfrm>
            <a:off x="225535" y="2102444"/>
            <a:ext cx="3577390" cy="609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1. Angabe „Hospitalisierung=ja“ (bisherige Falldefinition)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2351D1A-619F-466E-B6CB-28707C8C3FBD}"/>
              </a:ext>
            </a:extLst>
          </p:cNvPr>
          <p:cNvSpPr/>
          <p:nvPr/>
        </p:nvSpPr>
        <p:spPr>
          <a:xfrm>
            <a:off x="4198976" y="1885876"/>
            <a:ext cx="3577390" cy="826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2. Angabe „Symptomatik=ja“ und „Hospitalisierung=ja“ (wie für VE-Berechnungen)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6D79165-9111-4ED5-9F20-2DDA594579D1}"/>
              </a:ext>
            </a:extLst>
          </p:cNvPr>
          <p:cNvSpPr/>
          <p:nvPr/>
        </p:nvSpPr>
        <p:spPr>
          <a:xfrm>
            <a:off x="8172417" y="1725455"/>
            <a:ext cx="3577390" cy="98658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3. Angabe „Hospitalisierung=ja“ und „Hospitalisierungsgrund= aufgrund COVID-19“ 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E3E538D-D5DE-4579-AA8A-14B3D2CD0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535" y="2712043"/>
            <a:ext cx="11658608" cy="349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AB0C4-3CB5-48D6-A4F0-B51F945A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40" y="163957"/>
            <a:ext cx="10515600" cy="1325563"/>
          </a:xfrm>
        </p:spPr>
        <p:txBody>
          <a:bodyPr/>
          <a:lstStyle/>
          <a:p>
            <a:r>
              <a:rPr lang="de-DE" dirty="0"/>
              <a:t>Verringerung der Inzidenz bei Eingrenzung der Falldefinition </a:t>
            </a:r>
            <a:r>
              <a:rPr lang="de-DE" sz="2800" dirty="0"/>
              <a:t>(Bsp. ab 60-Jährige)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34EB880-2A58-472F-9FAC-4C7A0A0F8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29" y="1855433"/>
            <a:ext cx="12007341" cy="36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3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75532-8A76-4EE3-91DD-4AB0AA7C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Relatives Risiko für Ungeimpfte im Vergleich zu </a:t>
            </a:r>
            <a:r>
              <a:rPr lang="de-DE" dirty="0" err="1"/>
              <a:t>Geboosterten</a:t>
            </a:r>
            <a:r>
              <a:rPr lang="de-DE" dirty="0"/>
              <a:t> nach Falldefinition </a:t>
            </a:r>
            <a:r>
              <a:rPr lang="de-DE" sz="2000" dirty="0"/>
              <a:t>(ab 60 Jahre)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46B729E-A8AD-473F-91A2-98E6890B3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3491" y="1816748"/>
            <a:ext cx="8550545" cy="48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1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AD5AB-AB73-452D-9E89-7F95D0B4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Höhere VE auch bei Kindern und Jugendlichen, wenn Falldefinition eingegrenzt wird </a:t>
            </a:r>
            <a:r>
              <a:rPr lang="de-DE" sz="2700" dirty="0"/>
              <a:t>(hier: Grundimmunisierung 5 bis 11 Jahre und Booster 12 bis 17 Jahre)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73591ED-74FB-4FE0-BBCB-31DF08E7E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603" y="2063399"/>
            <a:ext cx="10799197" cy="40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1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DA46F-3449-4E43-8306-3E331492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Zielstellung der Analysen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5BC480-1816-4FB2-83F2-041200DB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58144" cy="4351338"/>
          </a:xfrm>
        </p:spPr>
        <p:txBody>
          <a:bodyPr/>
          <a:lstStyle/>
          <a:p>
            <a:r>
              <a:rPr lang="de-DE" dirty="0"/>
              <a:t>Einfluss unterschiedlicher Falldefinitionen für COVID-19-Hospitalisierung (auf Basis der </a:t>
            </a:r>
            <a:r>
              <a:rPr lang="de-DE" dirty="0" err="1"/>
              <a:t>SurvNet</a:t>
            </a:r>
            <a:r>
              <a:rPr lang="de-DE" dirty="0"/>
              <a:t>-Variablen)</a:t>
            </a:r>
          </a:p>
          <a:p>
            <a:pPr lvl="1"/>
            <a:r>
              <a:rPr lang="de-DE" dirty="0"/>
              <a:t>Inzidenzen nach Impfstatus</a:t>
            </a:r>
          </a:p>
          <a:p>
            <a:pPr lvl="1"/>
            <a:r>
              <a:rPr lang="de-DE" dirty="0"/>
              <a:t>Berechnung der Impfeffektivität (VE)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Untersuchte Falldefinitionen</a:t>
            </a:r>
          </a:p>
          <a:p>
            <a:pPr lvl="1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9F1420E-8624-4BAE-A847-7E8ECD5433CF}"/>
              </a:ext>
            </a:extLst>
          </p:cNvPr>
          <p:cNvSpPr/>
          <p:nvPr/>
        </p:nvSpPr>
        <p:spPr>
          <a:xfrm>
            <a:off x="916413" y="4329283"/>
            <a:ext cx="10922492" cy="4616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Angabe „Hospitalisierung=ja“ (bisherige Definition für Inzidenzen)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1C3E596-8D61-4743-B4AD-379DB5FF1FE3}"/>
              </a:ext>
            </a:extLst>
          </p:cNvPr>
          <p:cNvSpPr/>
          <p:nvPr/>
        </p:nvSpPr>
        <p:spPr>
          <a:xfrm>
            <a:off x="920585" y="4925859"/>
            <a:ext cx="10922493" cy="4616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dirty="0"/>
              <a:t>Angabe „Hospitalisierung=ja“ und „</a:t>
            </a:r>
            <a:r>
              <a:rPr lang="de-DE" sz="2400" b="1" dirty="0"/>
              <a:t>Symptomatik=ja</a:t>
            </a:r>
            <a:r>
              <a:rPr lang="de-DE" sz="2400" dirty="0"/>
              <a:t>“ (wie für VE-Berechnungen)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089DEF9-E111-41D3-9CF6-604F16983133}"/>
              </a:ext>
            </a:extLst>
          </p:cNvPr>
          <p:cNvSpPr/>
          <p:nvPr/>
        </p:nvSpPr>
        <p:spPr>
          <a:xfrm>
            <a:off x="916412" y="5551411"/>
            <a:ext cx="10922493" cy="46163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400" dirty="0"/>
              <a:t>Angabe „Hospitalisierung=ja“ und „</a:t>
            </a:r>
            <a:r>
              <a:rPr lang="de-DE" sz="2400" b="1" dirty="0"/>
              <a:t>Hospitalisierungsgrund= aufgrund COVID-19</a:t>
            </a:r>
            <a:r>
              <a:rPr lang="de-DE" sz="2400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94520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CFDD7-6DA7-4089-86D0-C1CD91E3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 nach Impfstatus und Falldefinition; 18-59 Jahre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842322C-3566-461C-BD62-5B5C0CA9861C}"/>
              </a:ext>
            </a:extLst>
          </p:cNvPr>
          <p:cNvSpPr/>
          <p:nvPr/>
        </p:nvSpPr>
        <p:spPr>
          <a:xfrm>
            <a:off x="224589" y="2486526"/>
            <a:ext cx="357739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Angabe „Hospitalisierung=ja“ (bisherige Falldefinition)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5BBDA2F-F96E-4A2E-BFD7-5FB5B1F4CBC1}"/>
              </a:ext>
            </a:extLst>
          </p:cNvPr>
          <p:cNvSpPr/>
          <p:nvPr/>
        </p:nvSpPr>
        <p:spPr>
          <a:xfrm>
            <a:off x="4106779" y="2277979"/>
            <a:ext cx="3577390" cy="8261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Angabe „Symptomatik=ja“ und „Hospitalisierung=ja“ (wie für VE-Berechnungen)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D62DB7E-F5E5-4012-8FBD-C86B206A3089}"/>
              </a:ext>
            </a:extLst>
          </p:cNvPr>
          <p:cNvSpPr/>
          <p:nvPr/>
        </p:nvSpPr>
        <p:spPr>
          <a:xfrm>
            <a:off x="8189494" y="2117558"/>
            <a:ext cx="3577390" cy="9865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Angabe „Hospitalisierung=ja“ und „Hospitalisierungsgrund= aufgrund COVID-19“ 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6153B50-02FA-4484-8D15-9551ED8D8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104147"/>
            <a:ext cx="11984519" cy="282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4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AB0C4-3CB5-48D6-A4F0-B51F945A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40" y="163957"/>
            <a:ext cx="10515600" cy="1325563"/>
          </a:xfrm>
        </p:spPr>
        <p:txBody>
          <a:bodyPr/>
          <a:lstStyle/>
          <a:p>
            <a:r>
              <a:rPr lang="de-DE" dirty="0"/>
              <a:t>Verringerung der Inzidenz bei Eingrenzung der Falldefinition </a:t>
            </a:r>
            <a:r>
              <a:rPr lang="de-DE" sz="2800" dirty="0"/>
              <a:t>(Bsp. 18-59-Jährige)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6B48EB0-3B85-4BB3-88AB-7206975FF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3" y="1882066"/>
            <a:ext cx="12084367" cy="36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0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5C7C4-4362-4ED9-9643-2B7BE509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12" y="173101"/>
            <a:ext cx="10515600" cy="1325563"/>
          </a:xfrm>
        </p:spPr>
        <p:txBody>
          <a:bodyPr/>
          <a:lstStyle/>
          <a:p>
            <a:r>
              <a:rPr lang="de-DE" dirty="0"/>
              <a:t>Impfeffektivität nach Hospitalisierungsursache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B173DEB-3EDD-436D-AB48-932F64541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142" y="1722268"/>
            <a:ext cx="11678104" cy="45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AD08E-9FFE-4CE0-8FBC-B12A4E4B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Datenvollständigkeit </a:t>
            </a:r>
            <a:r>
              <a:rPr lang="de-DE" sz="2400" dirty="0"/>
              <a:t>(Stand 19.04.2022)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C87E8233-EFB8-4F9E-8EC8-2B623FF21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935" y="1562469"/>
            <a:ext cx="11342265" cy="45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7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2FFC3-E27E-48AB-AAFD-191ADC71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192659"/>
            <a:ext cx="10515600" cy="1325563"/>
          </a:xfrm>
        </p:spPr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DB4E47-9A86-4B0B-8D0C-56274DCE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995744"/>
            <a:ext cx="11673840" cy="5542216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Effekt fällt bei unterschiedlicher Falldefinition je nach Impfstatus unterschiedlich aus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dies beeinflusst die Auswertung nach Impfeffektivität</a:t>
            </a: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r>
              <a:rPr lang="de-DE" dirty="0"/>
              <a:t>VE gegen Hospitalisierung bisher niedriger geschätzt als sie tatsächlich wahrscheinlich ist!</a:t>
            </a:r>
          </a:p>
          <a:p>
            <a:pPr lvl="1"/>
            <a:r>
              <a:rPr lang="de-DE" dirty="0"/>
              <a:t>Deutliche Unterschätzung der VE v.a. bei den 18 bis 59-Jährigen bisher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Mögliche negative Beeinflussung des Vertrauens in die Impfung </a:t>
            </a:r>
            <a:r>
              <a:rPr lang="de-DE" dirty="0" err="1">
                <a:sym typeface="Wingdings" panose="05000000000000000000" pitchFamily="2" charset="2"/>
              </a:rPr>
              <a:t>i.d</a:t>
            </a:r>
            <a:r>
              <a:rPr lang="de-DE" dirty="0">
                <a:sym typeface="Wingdings" panose="05000000000000000000" pitchFamily="2" charset="2"/>
              </a:rPr>
              <a:t>. Bevölkerung</a:t>
            </a: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Auch bei Ausschluss von mehr Fällen aufgrund fehlender Angaben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stabile Berechnungen der Inzidenzen/VE möglich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Annahme eines „repräsentativen“ Samples </a:t>
            </a:r>
            <a:endParaRPr lang="de-DE" dirty="0"/>
          </a:p>
          <a:p>
            <a:pPr marL="45720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Aus Sicht der Impfprävention/Kommunikation sollte die mehr spezifische Falldefinition „Hospitalisierung aufgrund COVID-19“ genutzt werden!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wann Umstieg?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Umgang mit anderer Berichterstattung zur COVID-19 Hospitalisierung?</a:t>
            </a: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29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58D98-F36F-470A-8326-BD75158E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9C024E-8818-4B91-BB93-32BB9D887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82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7AD4B-FA3A-4DE1-9E78-CB8534D2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Relatives Risiko für Ungeimpfte im Vergleich zu </a:t>
            </a:r>
            <a:r>
              <a:rPr lang="de-DE" dirty="0" err="1"/>
              <a:t>Geboosterten</a:t>
            </a:r>
            <a:r>
              <a:rPr lang="de-DE" dirty="0"/>
              <a:t> nach Falldefinition </a:t>
            </a:r>
            <a:r>
              <a:rPr lang="de-DE" sz="2000" dirty="0"/>
              <a:t>(18-59 Jahre)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3B99256-E980-4AA5-BC3C-7F005F8C5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1087" y="1764161"/>
            <a:ext cx="8665585" cy="48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Breitbild</PresentationFormat>
  <Paragraphs>57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</vt:lpstr>
      <vt:lpstr>Effekte der COVID-19-Impfung nach Falldefinition „Hospitalisierung“</vt:lpstr>
      <vt:lpstr>Zielstellung der Analysen</vt:lpstr>
      <vt:lpstr>Hospitalisierungsinzidenz nach Impfstatus und Falldefinition; 18-59 Jahre</vt:lpstr>
      <vt:lpstr>Verringerung der Inzidenz bei Eingrenzung der Falldefinition (Bsp. 18-59-Jährige)</vt:lpstr>
      <vt:lpstr>Impfeffektivität nach Hospitalisierungsursache</vt:lpstr>
      <vt:lpstr>Datenvollständigkeit (Stand 19.04.2022)</vt:lpstr>
      <vt:lpstr>Fazit</vt:lpstr>
      <vt:lpstr>Supplement</vt:lpstr>
      <vt:lpstr>Relatives Risiko für Ungeimpfte im Vergleich zu Geboosterten nach Falldefinition (18-59 Jahre)</vt:lpstr>
      <vt:lpstr>Hospitalisierungsinzidenz nach Impfstatus und Falldefinition; ab 60 Jahre</vt:lpstr>
      <vt:lpstr>Verringerung der Inzidenz bei Eingrenzung der Falldefinition (Bsp. ab 60-Jährige)</vt:lpstr>
      <vt:lpstr>Relatives Risiko für Ungeimpfte im Vergleich zu Geboosterten nach Falldefinition (ab 60 Jahre)</vt:lpstr>
      <vt:lpstr>Höhere VE auch bei Kindern und Jugendlichen, wenn Falldefinition eingegrenzt wird (hier: Grundimmunisierung 5 bis 11 Jahre und Booster 12 bis 17 Jahre)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Schönfeld, Viktoria</dc:creator>
  <cp:lastModifiedBy>Schönfeld, Viktoria</cp:lastModifiedBy>
  <cp:revision>28</cp:revision>
  <dcterms:created xsi:type="dcterms:W3CDTF">2022-04-08T11:11:36Z</dcterms:created>
  <dcterms:modified xsi:type="dcterms:W3CDTF">2022-04-25T10:59:59Z</dcterms:modified>
</cp:coreProperties>
</file>