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391" autoAdjust="0"/>
  </p:normalViewPr>
  <p:slideViewPr>
    <p:cSldViewPr snapToGrid="0">
      <p:cViewPr varScale="1">
        <p:scale>
          <a:sx n="115" d="100"/>
          <a:sy n="115" d="100"/>
        </p:scale>
        <p:origin x="606" y="102"/>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26.04.2022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1.758 (am 26.04)  -&gt;  Seitwärtsbewegung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+1.236 -&gt; Abnahme in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26.04.2022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26.04.2022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27.04.2022 werden </a:t>
            </a:r>
            <a:r>
              <a:rPr lang="de-DE" sz="1600" b="1" dirty="0"/>
              <a:t>1.450 </a:t>
            </a:r>
            <a:r>
              <a:rPr lang="de-DE" sz="1600" dirty="0"/>
              <a:t>COVID-19-Patient*innen auf Intensivstationen (der ca. 1.300 Akutkrankenhäuser) behandelt. </a:t>
            </a:r>
          </a:p>
          <a:p>
            <a:pPr>
              <a:spcBef>
                <a:spcPts val="600"/>
              </a:spcBef>
            </a:pPr>
            <a:r>
              <a:rPr lang="de-DE" sz="1600" dirty="0"/>
              <a:t>Rückgang in der COVID-ITS-Belegung</a:t>
            </a:r>
          </a:p>
          <a:p>
            <a:pPr>
              <a:spcBef>
                <a:spcPts val="600"/>
              </a:spcBef>
            </a:pPr>
            <a:r>
              <a:rPr lang="de-DE" sz="1600" dirty="0"/>
              <a:t>ITS-COVID-Neuaufnahmen mit </a:t>
            </a:r>
            <a:r>
              <a:rPr lang="de-DE" sz="1600" b="1" dirty="0"/>
              <a:t>+1.142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377938"/>
            <a:ext cx="6920997" cy="4132590"/>
            <a:chOff x="-755405" y="2625839"/>
            <a:chExt cx="10414264" cy="2460575"/>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625839"/>
              <a:ext cx="10041680" cy="2460575"/>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14400" y="2730925"/>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970255" y="3858868"/>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655135" y="4343495"/>
              <a:ext cx="1003724" cy="164927"/>
            </a:xfrm>
            <a:prstGeom prst="rect">
              <a:avLst/>
            </a:prstGeom>
            <a:noFill/>
          </p:spPr>
          <p:txBody>
            <a:bodyPr wrap="square" rtlCol="0">
              <a:spAutoFit/>
            </a:bodyPr>
            <a:lstStyle/>
            <a:p>
              <a:r>
                <a:rPr lang="de-DE" sz="1200" dirty="0">
                  <a:solidFill>
                    <a:schemeClr val="bg2">
                      <a:lumMod val="50000"/>
                    </a:schemeClr>
                  </a:solidFill>
                </a:rPr>
                <a:t>1.450</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89465" y="6265"/>
            <a:ext cx="5010395" cy="3422735"/>
            <a:chOff x="7702460" y="2192056"/>
            <a:chExt cx="4058333" cy="3955718"/>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2460" y="2552622"/>
              <a:ext cx="3952967"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590944" y="307215"/>
            <a:ext cx="1704057" cy="367035"/>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632" y="3791975"/>
            <a:ext cx="4895604" cy="2779455"/>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439145" y="3936425"/>
            <a:ext cx="688960"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439146" y="608184"/>
            <a:ext cx="577178" cy="1732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6E1B2CF2-C80B-48C4-87B6-9E17A0F8D4B1}"/>
              </a:ext>
            </a:extLst>
          </p:cNvPr>
          <p:cNvSpPr txBox="1"/>
          <p:nvPr/>
        </p:nvSpPr>
        <p:spPr>
          <a:xfrm>
            <a:off x="7122794" y="3484198"/>
            <a:ext cx="5010395" cy="307777"/>
          </a:xfrm>
          <a:prstGeom prst="rect">
            <a:avLst/>
          </a:prstGeom>
          <a:noFill/>
        </p:spPr>
        <p:txBody>
          <a:bodyPr wrap="square" rtlCol="0">
            <a:spAutoFit/>
          </a:bodyPr>
          <a:lstStyle/>
          <a:p>
            <a:r>
              <a:rPr lang="de-DE" sz="1400" dirty="0"/>
              <a:t>Anzahl verstorbener SARS-CoV2 positive ITS-Patient*innen </a:t>
            </a:r>
            <a:r>
              <a:rPr lang="de-DE" sz="1200" i="1" dirty="0"/>
              <a:t>(pro Tag)</a:t>
            </a:r>
            <a:endParaRPr lang="de-DE" sz="1600" i="1" dirty="0"/>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119473" y="6518818"/>
            <a:ext cx="1590972" cy="253916"/>
          </a:xfrm>
          <a:prstGeom prst="rect">
            <a:avLst/>
          </a:prstGeom>
          <a:noFill/>
        </p:spPr>
        <p:txBody>
          <a:bodyPr wrap="square" rtlCol="0">
            <a:spAutoFit/>
          </a:bodyPr>
          <a:lstStyle/>
          <a:p>
            <a:pPr algn="r" defTabSz="457189"/>
            <a:r>
              <a:rPr lang="de-DE" sz="1050" dirty="0">
                <a:solidFill>
                  <a:prstClr val="black"/>
                </a:solidFill>
                <a:latin typeface="Calibri"/>
              </a:rPr>
              <a:t>Datenstand:  26.04.2022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802" y="50862"/>
            <a:ext cx="9638949"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98289" y="128775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398289" y="248832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270701" y="4765156"/>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398289" y="6002723"/>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377003" y="4781934"/>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377003" y="1291996"/>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377003" y="252028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393781" y="6011112"/>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351" y="3803842"/>
            <a:ext cx="4585019" cy="290688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480397" y="167059"/>
            <a:ext cx="1751888" cy="584775"/>
          </a:xfrm>
          <a:prstGeom prst="rect">
            <a:avLst/>
          </a:prstGeom>
          <a:noFill/>
        </p:spPr>
        <p:txBody>
          <a:bodyPr wrap="square" rtlCol="0">
            <a:spAutoFit/>
          </a:bodyPr>
          <a:lstStyle/>
          <a:p>
            <a:r>
              <a:rPr lang="de-DE" sz="1600" b="1" dirty="0"/>
              <a:t>ECMO Kapazitäten (belegt + frei)</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3"/>
          <a:stretch>
            <a:fillRect/>
          </a:stretch>
        </p:blipFill>
        <p:spPr>
          <a:xfrm>
            <a:off x="5508374" y="5833691"/>
            <a:ext cx="1724025" cy="857250"/>
          </a:xfrm>
          <a:prstGeom prst="rect">
            <a:avLst/>
          </a:prstGeom>
        </p:spPr>
      </p:pic>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01912" y="3968197"/>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FC09EEE-6A1D-4907-991D-D69958E3945F}"/>
              </a:ext>
            </a:extLst>
          </p:cNvPr>
          <p:cNvSpPr txBox="1"/>
          <p:nvPr/>
        </p:nvSpPr>
        <p:spPr>
          <a:xfrm>
            <a:off x="11426651" y="3690537"/>
            <a:ext cx="796980" cy="276999"/>
          </a:xfrm>
          <a:prstGeom prst="rect">
            <a:avLst/>
          </a:prstGeom>
          <a:noFill/>
        </p:spPr>
        <p:txBody>
          <a:bodyPr wrap="square" rtlCol="0">
            <a:spAutoFit/>
          </a:bodyPr>
          <a:lstStyle/>
          <a:p>
            <a:pPr algn="r"/>
            <a:r>
              <a:rPr lang="de-DE" sz="1200" i="1" dirty="0"/>
              <a:t>Rückgang</a:t>
            </a:r>
          </a:p>
        </p:txBody>
      </p:sp>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19" name="Grafik 18">
            <a:extLst>
              <a:ext uri="{FF2B5EF4-FFF2-40B4-BE49-F238E27FC236}">
                <a16:creationId xmlns:a16="http://schemas.microsoft.com/office/drawing/2014/main" id="{BD2B00B0-C77B-49E4-8BFC-A86D733A4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5" y="910808"/>
            <a:ext cx="4534109" cy="3839624"/>
          </a:xfrm>
          <a:prstGeom prst="rect">
            <a:avLst/>
          </a:prstGeom>
        </p:spPr>
      </p:pic>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5"/>
          <a:stretch>
            <a:fillRect/>
          </a:stretch>
        </p:blipFill>
        <p:spPr>
          <a:xfrm>
            <a:off x="444138" y="5102991"/>
            <a:ext cx="2120898" cy="1443536"/>
          </a:xfrm>
          <a:prstGeom prst="rect">
            <a:avLst/>
          </a:prstGeom>
        </p:spPr>
      </p:pic>
      <p:cxnSp>
        <p:nvCxnSpPr>
          <p:cNvPr id="23" name="Gerade Verbindung mit Pfeil 22">
            <a:extLst>
              <a:ext uri="{FF2B5EF4-FFF2-40B4-BE49-F238E27FC236}">
                <a16:creationId xmlns:a16="http://schemas.microsoft.com/office/drawing/2014/main" id="{A1DA4B68-5AB5-493A-B7A2-830700DCCC5A}"/>
              </a:ext>
            </a:extLst>
          </p:cNvPr>
          <p:cNvCxnSpPr>
            <a:cxnSpLocks/>
          </p:cNvCxnSpPr>
          <p:nvPr/>
        </p:nvCxnSpPr>
        <p:spPr>
          <a:xfrm>
            <a:off x="2450020" y="5184007"/>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2CD9A7F1-E7A8-49A5-AECB-D163EC8942CA}"/>
              </a:ext>
            </a:extLst>
          </p:cNvPr>
          <p:cNvSpPr txBox="1"/>
          <p:nvPr/>
        </p:nvSpPr>
        <p:spPr>
          <a:xfrm>
            <a:off x="2991514" y="5045507"/>
            <a:ext cx="798950" cy="276999"/>
          </a:xfrm>
          <a:prstGeom prst="rect">
            <a:avLst/>
          </a:prstGeom>
          <a:noFill/>
        </p:spPr>
        <p:txBody>
          <a:bodyPr wrap="square" rtlCol="0">
            <a:spAutoFit/>
          </a:bodyPr>
          <a:lstStyle/>
          <a:p>
            <a:r>
              <a:rPr lang="de-DE" sz="1200" i="1" dirty="0"/>
              <a:t>37%  </a:t>
            </a:r>
          </a:p>
        </p:txBody>
      </p:sp>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1DEA32-4EE9-48FF-8C94-068FB3E48D10}"/>
              </a:ext>
            </a:extLst>
          </p:cNvPr>
          <p:cNvPicPr>
            <a:picLocks noChangeAspect="1"/>
          </p:cNvPicPr>
          <p:nvPr/>
        </p:nvPicPr>
        <p:blipFill>
          <a:blip r:embed="rId6"/>
          <a:stretch>
            <a:fillRect/>
          </a:stretch>
        </p:blipFill>
        <p:spPr>
          <a:xfrm>
            <a:off x="7697661" y="51955"/>
            <a:ext cx="4211134" cy="3449468"/>
          </a:xfrm>
          <a:prstGeom prst="rect">
            <a:avLst/>
          </a:prstGeom>
        </p:spPr>
      </p:pic>
      <p:pic>
        <p:nvPicPr>
          <p:cNvPr id="3" name="Grafik 2">
            <a:extLst>
              <a:ext uri="{FF2B5EF4-FFF2-40B4-BE49-F238E27FC236}">
                <a16:creationId xmlns:a16="http://schemas.microsoft.com/office/drawing/2014/main" id="{B696973F-89E4-4416-B916-72147D8694A7}"/>
              </a:ext>
            </a:extLst>
          </p:cNvPr>
          <p:cNvPicPr>
            <a:picLocks noChangeAspect="1"/>
          </p:cNvPicPr>
          <p:nvPr/>
        </p:nvPicPr>
        <p:blipFill>
          <a:blip r:embed="rId7"/>
          <a:stretch>
            <a:fillRect/>
          </a:stretch>
        </p:blipFill>
        <p:spPr>
          <a:xfrm>
            <a:off x="5508374" y="820284"/>
            <a:ext cx="2016421" cy="442629"/>
          </a:xfrm>
          <a:prstGeom prst="rect">
            <a:avLst/>
          </a:prstGeom>
        </p:spPr>
      </p:pic>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916" y="331101"/>
            <a:ext cx="5667756" cy="3104119"/>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549846"/>
            <a:ext cx="4400501" cy="2606592"/>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09682" y="1528560"/>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2998" y="3957166"/>
            <a:ext cx="5977050" cy="2733454"/>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7628"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612974"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685051" y="2973288"/>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362800" y="3007702"/>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6547" y="3765088"/>
            <a:ext cx="4400501" cy="2946808"/>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511726" y="4180114"/>
            <a:ext cx="1589311" cy="24005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2036312" y="1284725"/>
            <a:ext cx="124952" cy="4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4"/>
            <a:ext cx="4207804" cy="2377061"/>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99" y="2331591"/>
            <a:ext cx="7363004" cy="4480720"/>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Words>
  <Application>Microsoft Office PowerPoint</Application>
  <PresentationFormat>Breitbild</PresentationFormat>
  <Paragraphs>36</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579</cp:revision>
  <dcterms:created xsi:type="dcterms:W3CDTF">2021-01-13T08:46:29Z</dcterms:created>
  <dcterms:modified xsi:type="dcterms:W3CDTF">2022-04-27T08:22:39Z</dcterms:modified>
</cp:coreProperties>
</file>