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57" r:id="rId3"/>
    <p:sldId id="261" r:id="rId4"/>
    <p:sldId id="260" r:id="rId5"/>
    <p:sldId id="262" r:id="rId6"/>
    <p:sldId id="25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7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2454-6C31-4E34-89CF-A88BE42CD0A6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27.04.2022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8DE3817-14AC-4429-BCA4-9554F747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1" y="870451"/>
            <a:ext cx="5128178" cy="372958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3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VOC Anteile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057821-9C04-438E-8195-6A72F559FD38}"/>
              </a:ext>
            </a:extLst>
          </p:cNvPr>
          <p:cNvSpPr txBox="1"/>
          <p:nvPr/>
        </p:nvSpPr>
        <p:spPr>
          <a:xfrm>
            <a:off x="5661085" y="919954"/>
            <a:ext cx="3257003" cy="2377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KW15/2022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BA.2 		75.4%</a:t>
            </a:r>
          </a:p>
          <a:p>
            <a:r>
              <a:rPr lang="de-DE" sz="1350" dirty="0"/>
              <a:t>    BA.2.9		16.8%</a:t>
            </a:r>
          </a:p>
          <a:p>
            <a:r>
              <a:rPr lang="de-DE" sz="1350" dirty="0"/>
              <a:t>    BA.2.3 		  2.1%</a:t>
            </a:r>
          </a:p>
          <a:p>
            <a:r>
              <a:rPr lang="de-DE" sz="1350" dirty="0"/>
              <a:t>    BA.1.1 		  1.7%</a:t>
            </a:r>
          </a:p>
          <a:p>
            <a:endParaRPr lang="de-DE" sz="1350" dirty="0"/>
          </a:p>
          <a:p>
            <a:r>
              <a:rPr lang="de-DE" sz="1350" b="1" dirty="0"/>
              <a:t>XE		   	   0.1% </a:t>
            </a:r>
            <a:r>
              <a:rPr lang="de-DE" sz="1350" dirty="0"/>
              <a:t>(n=2)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0.1%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DC525D-CE72-499B-B30D-629AC9610C0D}"/>
              </a:ext>
            </a:extLst>
          </p:cNvPr>
          <p:cNvSpPr txBox="1"/>
          <p:nvPr/>
        </p:nvSpPr>
        <p:spPr>
          <a:xfrm>
            <a:off x="5661086" y="3448409"/>
            <a:ext cx="327275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37	(12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  2  	(  0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  4   (  2 in Stichprobe)</a:t>
            </a:r>
          </a:p>
        </p:txBody>
      </p:sp>
    </p:spTree>
    <p:extLst>
      <p:ext uri="{BB962C8B-B14F-4D97-AF65-F5344CB8AC3E}">
        <p14:creationId xmlns:p14="http://schemas.microsoft.com/office/powerpoint/2010/main" val="428413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081369-4A26-4AD9-911F-6D5546E3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3603-88E9-4090-A73B-C0A833B54643}" type="datetime1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E00F25-D78E-4786-8C4D-C213BDE4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C7700D-46B7-4FBA-8484-E991A362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7B9BB3D-7BF3-46E8-A0ED-F7BF5E3B7A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123E28-6EB7-4526-9724-3C026E5C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Omicron</a:t>
            </a:r>
            <a:r>
              <a:rPr lang="de-DE" dirty="0"/>
              <a:t> </a:t>
            </a:r>
            <a:r>
              <a:rPr lang="de-DE" dirty="0" err="1"/>
              <a:t>lineages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0DC9B4-9039-4F7A-B94D-0B0435CFF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12" y="1022255"/>
            <a:ext cx="5623560" cy="40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283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Nachweise Rekombinanten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85689EC-B412-4F4A-BB21-77F599BE3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944961"/>
              </p:ext>
            </p:extLst>
          </p:nvPr>
        </p:nvGraphicFramePr>
        <p:xfrm>
          <a:off x="497471" y="693334"/>
          <a:ext cx="3265383" cy="414606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20860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888086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  <a:gridCol w="1756437">
                  <a:extLst>
                    <a:ext uri="{9D8B030D-6E8A-4147-A177-3AD203B41FA5}">
                      <a16:colId xmlns:a16="http://schemas.microsoft.com/office/drawing/2014/main" val="1094518495"/>
                    </a:ext>
                  </a:extLst>
                </a:gridCol>
              </a:tblGrid>
              <a:tr h="31944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Rekombination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AY.4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12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XG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3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XJ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XK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XL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XM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169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BA.1.1 + BA.2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XP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XQ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608266724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48316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XS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420739146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38819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XU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515252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82A6F78-9392-4788-A4A2-DD5C4902B638}"/>
              </a:ext>
            </a:extLst>
          </p:cNvPr>
          <p:cNvSpPr txBox="1"/>
          <p:nvPr/>
        </p:nvSpPr>
        <p:spPr>
          <a:xfrm>
            <a:off x="4084549" y="4127837"/>
            <a:ext cx="4363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Datenstand: 26.04.2022 (DESH + IMS-SC2 Labornetzwerk)</a:t>
            </a:r>
          </a:p>
          <a:p>
            <a:r>
              <a:rPr lang="de-DE" sz="1400" dirty="0"/>
              <a:t>Nachweis mittels Screening nach </a:t>
            </a:r>
            <a:r>
              <a:rPr lang="de-DE" sz="1400" dirty="0" err="1"/>
              <a:t>Markermutationen</a:t>
            </a:r>
            <a:r>
              <a:rPr lang="de-DE" sz="1400" dirty="0"/>
              <a:t> und </a:t>
            </a:r>
          </a:p>
          <a:p>
            <a:r>
              <a:rPr lang="de-DE" sz="1400" dirty="0" err="1"/>
              <a:t>Pangolin</a:t>
            </a:r>
            <a:r>
              <a:rPr lang="de-DE" sz="1400" dirty="0"/>
              <a:t> Zuordnung, Nachweise manuell kuratiert.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14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B124B-69C4-4057-84F3-302A7498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BCD-2BCF-4A4F-874B-862571754034}" type="datetime1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671C2-9A1A-4265-8080-75AA18A1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6B195-4055-451C-8786-F05DA10E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FE8BCE-EAB3-44A6-9A37-2625195765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14BEC78-7D41-4CAD-9024-6F5F4FC6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F31C045-73EC-4605-9405-C51BE5D53F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39" y="1373104"/>
            <a:ext cx="6081005" cy="3008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14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3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VOC Anteile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2F452E3-2E1B-4B17-9369-5E3E138ADDEC}"/>
              </a:ext>
            </a:extLst>
          </p:cNvPr>
          <p:cNvGrpSpPr/>
          <p:nvPr/>
        </p:nvGrpSpPr>
        <p:grpSpPr>
          <a:xfrm>
            <a:off x="398973" y="1421534"/>
            <a:ext cx="8863364" cy="2463702"/>
            <a:chOff x="1084054" y="1433713"/>
            <a:chExt cx="9777707" cy="271785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9203AEA-F172-417A-85F7-C986AB23C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189"/>
            <a:stretch/>
          </p:blipFill>
          <p:spPr>
            <a:xfrm>
              <a:off x="1084054" y="1433713"/>
              <a:ext cx="6629400" cy="2647411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5BBCBA-0910-43E3-A099-B56F204D9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50000"/>
            <a:stretch/>
          </p:blipFill>
          <p:spPr>
            <a:xfrm>
              <a:off x="7547060" y="1494095"/>
              <a:ext cx="3314701" cy="2657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458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Bildschirmpräsentation (16:9)</PresentationFormat>
  <Paragraphs>71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VOC/VOI in Deutschland  aktuelle Situation  </vt:lpstr>
      <vt:lpstr>PowerPoint-Präsentation</vt:lpstr>
      <vt:lpstr>Omicron lineages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115</cp:revision>
  <dcterms:created xsi:type="dcterms:W3CDTF">2015-11-02T12:29:13Z</dcterms:created>
  <dcterms:modified xsi:type="dcterms:W3CDTF">2022-04-27T09:39:13Z</dcterms:modified>
</cp:coreProperties>
</file>