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8"/>
  </p:notesMasterIdLst>
  <p:handoutMasterIdLst>
    <p:handoutMasterId r:id="rId9"/>
  </p:handoutMasterIdLst>
  <p:sldIdLst>
    <p:sldId id="827" r:id="rId2"/>
    <p:sldId id="814" r:id="rId3"/>
    <p:sldId id="825" r:id="rId4"/>
    <p:sldId id="842" r:id="rId5"/>
    <p:sldId id="816" r:id="rId6"/>
    <p:sldId id="840" r:id="rId7"/>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5"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367BB8"/>
    <a:srgbClr val="4D8AD2"/>
    <a:srgbClr val="80A5DC"/>
    <a:srgbClr val="006EC7"/>
    <a:srgbClr val="66A8DD"/>
    <a:srgbClr val="689CCA"/>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95706" autoAdjust="0"/>
  </p:normalViewPr>
  <p:slideViewPr>
    <p:cSldViewPr snapToGrid="0" snapToObjects="1">
      <p:cViewPr varScale="1">
        <p:scale>
          <a:sx n="64" d="100"/>
          <a:sy n="64" d="100"/>
        </p:scale>
        <p:origin x="484" y="36"/>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27.04.2022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27.04.2022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abcnews.go.com/International/china-reports-deaths-shanghai-covid-outbreak-fueling-skepticism/story?id=84142928" TargetMode="External"/><Relationship Id="rId3" Type="http://schemas.openxmlformats.org/officeDocument/2006/relationships/hyperlink" Target="https://www.cidrap.umn.edu/news-perspective/2022/04/china-clings-zero-covid-policy-pfizer-touts-booster-kids" TargetMode="External"/><Relationship Id="rId7" Type="http://schemas.openxmlformats.org/officeDocument/2006/relationships/hyperlink" Target="https://edition.cnn.com/2022/04/18/china/shanghai-reports-covid-deaths-mic-intl-hnk/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sjkw.sh.gov.cn/xwfb/20220419/2359900232d1440388ca8a482173e22c.html" TargetMode="External"/><Relationship Id="rId5" Type="http://schemas.openxmlformats.org/officeDocument/2006/relationships/hyperlink" Target="http://wsjkw.sh.gov.cn/xwfb/20220418/5d14378ff19443cd82887f378e35066a.html" TargetMode="External"/><Relationship Id="rId4" Type="http://schemas.openxmlformats.org/officeDocument/2006/relationships/hyperlink" Target="https://www.cnn.com/2022/04/11/china/china-zero-covid-outbreaks-outlook-intl-hnk-mic/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83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02592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China - deaths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China reported 29,317 new COVID-19 cases, which include 26,318 asymptomatic cases. Shanghai has 85.7% of the symptomatic cases and 95.5% of the asymptomatic cases, according to officials. The latest numbers, which come as Shanghai's 26 million residents continue a 2-week-long lockdown, raise suspicion among COVID-19 experts.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simply no way what they are reporting is what is happening," said Michael </a:t>
            </a:r>
            <a:r>
              <a:rPr lang="en-US" sz="1200" kern="1200" dirty="0" err="1">
                <a:solidFill>
                  <a:schemeClr val="tx1"/>
                </a:solidFill>
                <a:effectLst/>
                <a:latin typeface="+mn-lt"/>
                <a:ea typeface="+mn-ea"/>
                <a:cs typeface="+mn-cs"/>
              </a:rPr>
              <a:t>Osterholm</a:t>
            </a:r>
            <a:r>
              <a:rPr lang="en-US" sz="1200" kern="1200" dirty="0">
                <a:solidFill>
                  <a:schemeClr val="tx1"/>
                </a:solidFill>
                <a:effectLst/>
                <a:latin typeface="+mn-lt"/>
                <a:ea typeface="+mn-ea"/>
                <a:cs typeface="+mn-cs"/>
              </a:rPr>
              <a:t>, PhD, MPH, who directs the University of Minnesota's Center for Infectious Disease Research and Policy (CIDRAP), publisher of CIDRAP News. The proportion of asymptomatic cases defies biological logic, he said, and to report that Shanghai's death toll is so low is a misrepresentation when Hong Kong currently has the highest per capita death rate in the world.</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a January to March surge in Omicron cases, Hong Kong recorded 5,906 COVID-19 deaths. That contrasts starkly with Shanghai, where health officials maintain that no residents have died during the Omicron surge and only 1 case out of 250,000 recorded since Mar 1 required medical treatment.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would no one be dying in mainland China?" </a:t>
            </a:r>
            <a:r>
              <a:rPr lang="en-US" sz="1200" kern="1200" dirty="0" err="1">
                <a:solidFill>
                  <a:schemeClr val="tx1"/>
                </a:solidFill>
                <a:effectLst/>
                <a:latin typeface="+mn-lt"/>
                <a:ea typeface="+mn-ea"/>
                <a:cs typeface="+mn-cs"/>
              </a:rPr>
              <a:t>Osterholm</a:t>
            </a:r>
            <a:r>
              <a:rPr lang="en-US" sz="1200" kern="1200" dirty="0">
                <a:solidFill>
                  <a:schemeClr val="tx1"/>
                </a:solidFill>
                <a:effectLst/>
                <a:latin typeface="+mn-lt"/>
                <a:ea typeface="+mn-ea"/>
                <a:cs typeface="+mn-cs"/>
              </a:rPr>
              <a:t> asked. "Unfortunately, this adds to the lack of trust in China's ability to report public health."   …..</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https://www.cidrap.umn.edu/news-perspective/2022/04/china-clings-zero-covid-policy-pfizer-touts-booster-kids</a:t>
            </a:r>
            <a:r>
              <a:rPr lang="en-US" sz="1200" kern="1200" dirty="0">
                <a:solidFill>
                  <a:schemeClr val="tx1"/>
                </a:solidFill>
                <a:effectLst/>
                <a:latin typeface="+mn-lt"/>
                <a:ea typeface="+mn-ea"/>
                <a:cs typeface="+mn-cs"/>
              </a:rPr>
              <a:t> (14.04.22)</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Hong Kong (CNN)</a:t>
            </a:r>
            <a:r>
              <a:rPr lang="en-US" sz="1200" kern="1200" dirty="0">
                <a:solidFill>
                  <a:schemeClr val="tx1"/>
                </a:solidFill>
                <a:effectLst/>
                <a:latin typeface="+mn-lt"/>
                <a:ea typeface="+mn-ea"/>
                <a:cs typeface="+mn-cs"/>
              </a:rPr>
              <a:t>Shanghai reported three Covid-19 deaths Monday, the first officially announced fatalities from a </a:t>
            </a:r>
            <a:r>
              <a:rPr lang="en-US" sz="1200" u="sng" kern="1200" dirty="0">
                <a:solidFill>
                  <a:schemeClr val="tx1"/>
                </a:solidFill>
                <a:effectLst/>
                <a:latin typeface="+mn-lt"/>
                <a:ea typeface="+mn-ea"/>
                <a:cs typeface="+mn-cs"/>
                <a:hlinkClick r:id="rId4"/>
              </a:rPr>
              <a:t>raging Omicron outbreak</a:t>
            </a:r>
            <a:r>
              <a:rPr lang="en-US" sz="1200" kern="1200" dirty="0">
                <a:solidFill>
                  <a:schemeClr val="tx1"/>
                </a:solidFill>
                <a:effectLst/>
                <a:latin typeface="+mn-lt"/>
                <a:ea typeface="+mn-ea"/>
                <a:cs typeface="+mn-cs"/>
              </a:rPr>
              <a:t> that has infected hundreds of thousands of people despite a government-enforced city-wide lockdown.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Three elderly people aged between 89 and 91 died from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on Sunday, after their condition deteriorated in hospital, the Shanghai Municipal Health Commission said in a </a:t>
            </a:r>
            <a:r>
              <a:rPr lang="en-US" sz="1200" u="sng" kern="1200" dirty="0">
                <a:solidFill>
                  <a:schemeClr val="tx1"/>
                </a:solidFill>
                <a:effectLst/>
                <a:latin typeface="+mn-lt"/>
                <a:ea typeface="+mn-ea"/>
                <a:cs typeface="+mn-cs"/>
                <a:hlinkClick r:id="rId5"/>
              </a:rPr>
              <a:t>statement</a:t>
            </a:r>
            <a:r>
              <a:rPr lang="en-US" sz="1200" kern="1200" dirty="0">
                <a:solidFill>
                  <a:schemeClr val="tx1"/>
                </a:solidFill>
                <a:effectLst/>
                <a:latin typeface="+mn-lt"/>
                <a:ea typeface="+mn-ea"/>
                <a:cs typeface="+mn-cs"/>
              </a:rPr>
              <a:t> Monday.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three were unvaccinated and had underlying health conditions such as coronary heart disease, diabetes and high blood pressure, according to officials.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Tuesday, Shanghai's health commission reported another seven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deaths, aged between 60 and 101 and all had underlying ailments.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immediate cause of death is (their) underlying diseases," the commission said in a </a:t>
            </a:r>
            <a:r>
              <a:rPr lang="en-US" sz="1200" u="sng" kern="1200" dirty="0">
                <a:solidFill>
                  <a:schemeClr val="tx1"/>
                </a:solidFill>
                <a:effectLst/>
                <a:latin typeface="+mn-lt"/>
                <a:ea typeface="+mn-ea"/>
                <a:cs typeface="+mn-cs"/>
                <a:hlinkClick r:id="rId6"/>
              </a:rPr>
              <a:t>statement</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city reported 3,084 symptomatic cases and 17,332 asymptomatic infections Tuesday, according to the statement. The death toll appears strikingly low against the vast number of cases -- since March 1, more than 390,000 people in Shanghai have been infected, and by the official count, no one had died of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until Sunday.</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18.04.22: </a:t>
            </a:r>
            <a:r>
              <a:rPr lang="en-US" sz="1200" u="sng" kern="1200" dirty="0">
                <a:solidFill>
                  <a:schemeClr val="tx1"/>
                </a:solidFill>
                <a:effectLst/>
                <a:latin typeface="+mn-lt"/>
                <a:ea typeface="+mn-ea"/>
                <a:cs typeface="+mn-cs"/>
                <a:hlinkClick r:id="rId7"/>
              </a:rPr>
              <a:t>https://edition.cnn.com/2022/04/18/china/shanghai-reports-covid-deaths-mic-intl-hnk/index.html</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Experts questioned the accuracy of China's reporting of COVID-19 deaths.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official death toll, which is remarkably lower than those in other major cities, has fueled skepticism of the official data coming out of China.</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experts suspect that China is attributing underlying health conditions to COVID deaths. </a:t>
            </a:r>
            <a:r>
              <a:rPr lang="en-US" sz="1200" kern="1200" dirty="0" err="1">
                <a:solidFill>
                  <a:schemeClr val="tx1"/>
                </a:solidFill>
                <a:effectLst/>
                <a:latin typeface="+mn-lt"/>
                <a:ea typeface="+mn-ea"/>
                <a:cs typeface="+mn-cs"/>
              </a:rPr>
              <a:t>Yanzhong</a:t>
            </a:r>
            <a:r>
              <a:rPr lang="en-US" sz="1200" kern="1200" dirty="0">
                <a:solidFill>
                  <a:schemeClr val="tx1"/>
                </a:solidFill>
                <a:effectLst/>
                <a:latin typeface="+mn-lt"/>
                <a:ea typeface="+mn-ea"/>
                <a:cs typeface="+mn-cs"/>
              </a:rPr>
              <a:t> Huang, a Senior Fellow for Global Health at the Council on Foreign Relations pointed to a Shanghai study that estimates there were more than 2,000 excess diabetes deaths in Shanghai associated with the lockdown. </a:t>
            </a:r>
            <a:r>
              <a:rPr lang="en-US" sz="1200" u="sng" kern="1200" dirty="0">
                <a:solidFill>
                  <a:schemeClr val="tx1"/>
                </a:solidFill>
                <a:effectLst/>
                <a:latin typeface="+mn-lt"/>
                <a:ea typeface="+mn-ea"/>
                <a:cs typeface="+mn-cs"/>
                <a:hlinkClick r:id="rId8"/>
              </a:rPr>
              <a:t>https://abcnews.go.com/International/china-reports-deaths-shanghai-covid-outbreak-fueling-skepticism/story?id=84142928</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353401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https://www.nicd.ac.za/diseases-a-z-index/disease-index-covid-19/sars-cov-2-genomic-surveillance-update/</a:t>
            </a:r>
          </a:p>
        </p:txBody>
      </p:sp>
      <p:sp>
        <p:nvSpPr>
          <p:cNvPr id="4" name="Foliennummernplatzhalt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09131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04/27/2022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04/27/2022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04/27/2022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04/27/2022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04/27/2022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04/27/2022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04/27/2022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04/27/2022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04/27/2022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04/27/2022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covid.cdc.gov/covid-data-tracker/#variant-propor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health.ny.gov/press/releases/2022/2022-04-13_covid-19.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d.ac.za/wp-content/uploads/2022/04/Update-of-SA-sequencing-data-from-GISAID-14-Apr-2022.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121496" y="125394"/>
            <a:ext cx="10644861" cy="639520"/>
          </a:xfrm>
        </p:spPr>
        <p:txBody>
          <a:bodyPr/>
          <a:lstStyle/>
          <a:p>
            <a:r>
              <a:rPr lang="de-DE" sz="2400" dirty="0">
                <a:latin typeface="Scala Sans OT" panose="020B0504030101020104" pitchFamily="34" charset="0"/>
              </a:rPr>
              <a:t>Top 10 Länder nach Anzahl neuer COVID-19-Fälle</a:t>
            </a:r>
            <a:endParaRPr lang="de-BE" sz="2400"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8B4BB605-11E8-4405-864A-ADF9CEF0B713}"/>
              </a:ext>
            </a:extLst>
          </p:cNvPr>
          <p:cNvSpPr txBox="1"/>
          <p:nvPr/>
        </p:nvSpPr>
        <p:spPr>
          <a:xfrm>
            <a:off x="595714" y="873754"/>
            <a:ext cx="11088965" cy="707886"/>
          </a:xfrm>
          <a:prstGeom prst="rect">
            <a:avLst/>
          </a:prstGeom>
          <a:noFill/>
        </p:spPr>
        <p:txBody>
          <a:bodyPr wrap="square" rtlCol="0">
            <a:spAutoFit/>
          </a:bodyPr>
          <a:lstStyle/>
          <a:p>
            <a:pPr lvl="0">
              <a:defRPr/>
            </a:pPr>
            <a:r>
              <a:rPr lang="de-DE" sz="2000" b="1" dirty="0">
                <a:solidFill>
                  <a:srgbClr val="1F497D"/>
                </a:solidFill>
              </a:rPr>
              <a:t>508.041.253 </a:t>
            </a:r>
            <a:r>
              <a:rPr kumimoji="0" lang="de-DE" sz="2000" b="1" i="0" u="none" strike="noStrike" kern="1200" cap="none" spc="0" normalizeH="0" baseline="0" noProof="0" dirty="0">
                <a:ln>
                  <a:noFill/>
                </a:ln>
                <a:solidFill>
                  <a:srgbClr val="1F497D"/>
                </a:solidFill>
                <a:effectLst/>
                <a:uLnTx/>
                <a:uFillTx/>
                <a:latin typeface="Calibri"/>
                <a:ea typeface="+mn-ea"/>
                <a:cs typeface="+mn-cs"/>
              </a:rPr>
              <a:t>Fälle (</a:t>
            </a:r>
            <a:r>
              <a:rPr kumimoji="0" lang="de-DE" sz="2000" b="1" i="0" u="none" strike="noStrike" kern="1200" cap="none" spc="0" normalizeH="0" baseline="0" noProof="0" dirty="0">
                <a:ln>
                  <a:noFill/>
                </a:ln>
                <a:solidFill>
                  <a:srgbClr val="00B050"/>
                </a:solidFill>
                <a:effectLst/>
                <a:uLnTx/>
                <a:uFillTx/>
                <a:latin typeface="Calibri"/>
                <a:ea typeface="+mn-ea"/>
                <a:cs typeface="+mn-cs"/>
              </a:rPr>
              <a:t>-17% </a:t>
            </a:r>
            <a:r>
              <a:rPr kumimoji="0" lang="de-DE" sz="2000" b="1" i="0" u="none" strike="noStrike" kern="1200" cap="none" spc="0" normalizeH="0" baseline="0" noProof="0" dirty="0">
                <a:ln>
                  <a:noFill/>
                </a:ln>
                <a:solidFill>
                  <a:srgbClr val="1F497D"/>
                </a:solidFill>
                <a:effectLst/>
                <a:uLnTx/>
                <a:uFillTx/>
                <a:latin typeface="Calibri"/>
                <a:ea typeface="+mn-ea"/>
                <a:cs typeface="+mn-cs"/>
              </a:rPr>
              <a:t>im Vergleich zu Vorwoche)</a:t>
            </a:r>
          </a:p>
          <a:p>
            <a:pPr lvl="0">
              <a:defRPr/>
            </a:pPr>
            <a:r>
              <a:rPr lang="de-DE" sz="2000" b="1" dirty="0">
                <a:solidFill>
                  <a:srgbClr val="1F497D"/>
                </a:solidFill>
              </a:rPr>
              <a:t>6.224.220 </a:t>
            </a:r>
            <a:r>
              <a:rPr kumimoji="0" lang="de-DE" sz="2000" b="1" i="0" u="none" strike="noStrike" kern="1200" cap="none" spc="0" normalizeH="0" baseline="0" noProof="0" dirty="0">
                <a:ln>
                  <a:noFill/>
                </a:ln>
                <a:solidFill>
                  <a:srgbClr val="1F497D"/>
                </a:solidFill>
                <a:effectLst/>
                <a:uLnTx/>
                <a:uFillTx/>
                <a:latin typeface="Calibri"/>
                <a:ea typeface="+mn-ea"/>
                <a:cs typeface="+mn-cs"/>
              </a:rPr>
              <a:t>Todesfälle (CFR: 1,2%) </a:t>
            </a:r>
          </a:p>
        </p:txBody>
      </p:sp>
      <p:graphicFrame>
        <p:nvGraphicFramePr>
          <p:cNvPr id="11" name="Tabelle 10">
            <a:extLst>
              <a:ext uri="{FF2B5EF4-FFF2-40B4-BE49-F238E27FC236}">
                <a16:creationId xmlns:a16="http://schemas.microsoft.com/office/drawing/2014/main" id="{F83562AA-82F9-41F3-AD4A-F05023BB6E1C}"/>
              </a:ext>
            </a:extLst>
          </p:cNvPr>
          <p:cNvGraphicFramePr>
            <a:graphicFrameLocks noGrp="1"/>
          </p:cNvGraphicFramePr>
          <p:nvPr>
            <p:extLst>
              <p:ext uri="{D42A27DB-BD31-4B8C-83A1-F6EECF244321}">
                <p14:modId xmlns:p14="http://schemas.microsoft.com/office/powerpoint/2010/main" val="598007427"/>
              </p:ext>
            </p:extLst>
          </p:nvPr>
        </p:nvGraphicFramePr>
        <p:xfrm>
          <a:off x="601884" y="1581640"/>
          <a:ext cx="10822976" cy="4956629"/>
        </p:xfrm>
        <a:graphic>
          <a:graphicData uri="http://schemas.openxmlformats.org/drawingml/2006/table">
            <a:tbl>
              <a:tblPr firstRow="1" firstCol="1" bandRow="1"/>
              <a:tblGrid>
                <a:gridCol w="2186424">
                  <a:extLst>
                    <a:ext uri="{9D8B030D-6E8A-4147-A177-3AD203B41FA5}">
                      <a16:colId xmlns:a16="http://schemas.microsoft.com/office/drawing/2014/main" val="20000"/>
                    </a:ext>
                  </a:extLst>
                </a:gridCol>
                <a:gridCol w="1111045">
                  <a:extLst>
                    <a:ext uri="{9D8B030D-6E8A-4147-A177-3AD203B41FA5}">
                      <a16:colId xmlns:a16="http://schemas.microsoft.com/office/drawing/2014/main" val="20001"/>
                    </a:ext>
                  </a:extLst>
                </a:gridCol>
                <a:gridCol w="1065321">
                  <a:extLst>
                    <a:ext uri="{9D8B030D-6E8A-4147-A177-3AD203B41FA5}">
                      <a16:colId xmlns:a16="http://schemas.microsoft.com/office/drawing/2014/main" val="20002"/>
                    </a:ext>
                  </a:extLst>
                </a:gridCol>
                <a:gridCol w="938713">
                  <a:extLst>
                    <a:ext uri="{9D8B030D-6E8A-4147-A177-3AD203B41FA5}">
                      <a16:colId xmlns:a16="http://schemas.microsoft.com/office/drawing/2014/main" val="20003"/>
                    </a:ext>
                  </a:extLst>
                </a:gridCol>
                <a:gridCol w="650676">
                  <a:extLst>
                    <a:ext uri="{9D8B030D-6E8A-4147-A177-3AD203B41FA5}">
                      <a16:colId xmlns:a16="http://schemas.microsoft.com/office/drawing/2014/main" val="590020219"/>
                    </a:ext>
                  </a:extLst>
                </a:gridCol>
                <a:gridCol w="875828">
                  <a:extLst>
                    <a:ext uri="{9D8B030D-6E8A-4147-A177-3AD203B41FA5}">
                      <a16:colId xmlns:a16="http://schemas.microsoft.com/office/drawing/2014/main" val="20004"/>
                    </a:ext>
                  </a:extLst>
                </a:gridCol>
                <a:gridCol w="992488">
                  <a:extLst>
                    <a:ext uri="{9D8B030D-6E8A-4147-A177-3AD203B41FA5}">
                      <a16:colId xmlns:a16="http://schemas.microsoft.com/office/drawing/2014/main" val="20006"/>
                    </a:ext>
                  </a:extLst>
                </a:gridCol>
                <a:gridCol w="1007758">
                  <a:extLst>
                    <a:ext uri="{9D8B030D-6E8A-4147-A177-3AD203B41FA5}">
                      <a16:colId xmlns:a16="http://schemas.microsoft.com/office/drawing/2014/main" val="2968539269"/>
                    </a:ext>
                  </a:extLst>
                </a:gridCol>
                <a:gridCol w="1096346">
                  <a:extLst>
                    <a:ext uri="{9D8B030D-6E8A-4147-A177-3AD203B41FA5}">
                      <a16:colId xmlns:a16="http://schemas.microsoft.com/office/drawing/2014/main" val="2829287116"/>
                    </a:ext>
                  </a:extLst>
                </a:gridCol>
                <a:gridCol w="898377">
                  <a:extLst>
                    <a:ext uri="{9D8B030D-6E8A-4147-A177-3AD203B41FA5}">
                      <a16:colId xmlns:a16="http://schemas.microsoft.com/office/drawing/2014/main" val="542636771"/>
                    </a:ext>
                  </a:extLst>
                </a:gridCol>
              </a:tblGrid>
              <a:tr h="8031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err="1">
                          <a:solidFill>
                            <a:srgbClr val="366092"/>
                          </a:solidFill>
                          <a:effectLst/>
                          <a:latin typeface="+mn-lt"/>
                          <a:ea typeface="+mn-ea"/>
                          <a:cs typeface="+mn-cs"/>
                        </a:rPr>
                        <a:t>Verände-rung</a:t>
                      </a:r>
                      <a:r>
                        <a:rPr lang="de-DE" sz="1600" b="1" i="0" u="none" strike="noStrike" kern="1200" dirty="0">
                          <a:solidFill>
                            <a:srgbClr val="366092"/>
                          </a:solidFill>
                          <a:effectLst/>
                          <a:latin typeface="+mn-lt"/>
                          <a:ea typeface="+mn-ea"/>
                          <a:cs typeface="+mn-cs"/>
                        </a:rPr>
                        <a:t>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 Fälle/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Auffrisch</a:t>
                      </a:r>
                      <a:r>
                        <a:rPr lang="de-DE" sz="1400" b="1" i="0" u="none" strike="noStrike" kern="1200" dirty="0">
                          <a:solidFill>
                            <a:srgbClr val="366092"/>
                          </a:solidFill>
                          <a:effectLst/>
                          <a:latin typeface="+mn-lt"/>
                          <a:ea typeface="+mn-ea"/>
                          <a:cs typeface="+mn-cs"/>
                        </a:rPr>
                        <a:t>-impfung</a:t>
                      </a:r>
                    </a:p>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Vollständige Impfung</a:t>
                      </a:r>
                    </a:p>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Impfung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10789">
                <a:tc>
                  <a:txBody>
                    <a:bodyPr/>
                    <a:lstStyle/>
                    <a:p>
                      <a:pPr algn="l" fontAlgn="b"/>
                      <a:r>
                        <a:rPr lang="de-DE" sz="1800" b="1" i="0" u="none" strike="noStrike" dirty="0">
                          <a:solidFill>
                            <a:srgbClr val="002060"/>
                          </a:solidFill>
                          <a:effectLst/>
                          <a:latin typeface="Calibri" panose="020F0502020204030204" pitchFamily="34" charset="0"/>
                        </a:rPr>
                        <a:t>Deutschland</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24.337.394</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756.693</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13</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FF0000"/>
                          </a:solidFill>
                          <a:effectLst/>
                          <a:uLnTx/>
                          <a:uFillTx/>
                          <a:latin typeface="+mn-lt"/>
                          <a:ea typeface="+mn-ea"/>
                          <a:cs typeface="+mn-cs"/>
                        </a:rPr>
                        <a:t>▲</a:t>
                      </a:r>
                      <a:endParaRPr lang="de-DE" sz="1800" b="0" i="0" u="none" strike="noStrike" kern="120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910</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0,55</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59</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76</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77</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396720">
                <a:tc>
                  <a:txBody>
                    <a:bodyPr/>
                    <a:lstStyle/>
                    <a:p>
                      <a:pPr algn="l" fontAlgn="b"/>
                      <a:r>
                        <a:rPr lang="de-DE" sz="1800" b="1" i="0" u="none" strike="noStrike" dirty="0">
                          <a:solidFill>
                            <a:srgbClr val="002060"/>
                          </a:solidFill>
                          <a:effectLst/>
                          <a:latin typeface="Calibri" panose="020F0502020204030204" pitchFamily="34" charset="0"/>
                        </a:rPr>
                        <a:t>Südkorea</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17.009.865</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537.964</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-36</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1049</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0,13</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65</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87</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396720">
                <a:tc>
                  <a:txBody>
                    <a:bodyPr/>
                    <a:lstStyle/>
                    <a:p>
                      <a:pPr algn="l" fontAlgn="b"/>
                      <a:r>
                        <a:rPr lang="de-DE" sz="1800" b="1" i="0" u="none" strike="noStrike" dirty="0">
                          <a:solidFill>
                            <a:srgbClr val="002060"/>
                          </a:solidFill>
                          <a:effectLst/>
                          <a:latin typeface="Calibri" panose="020F0502020204030204" pitchFamily="34" charset="0"/>
                        </a:rPr>
                        <a:t>Frankreich</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27.511.076</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509.374</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-36</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783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0,52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83</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396720">
                <a:tc>
                  <a:txBody>
                    <a:bodyPr/>
                    <a:lstStyle/>
                    <a:p>
                      <a:pPr algn="l" fontAlgn="b"/>
                      <a:r>
                        <a:rPr lang="de-DE" sz="1800" b="1" i="0" u="none" strike="noStrike">
                          <a:solidFill>
                            <a:srgbClr val="002060"/>
                          </a:solidFill>
                          <a:effectLst/>
                          <a:latin typeface="Calibri" panose="020F0502020204030204" pitchFamily="34" charset="0"/>
                        </a:rPr>
                        <a:t>Italien</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16.161.339</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430.663</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722</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1,01</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66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80</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85</a:t>
                      </a:r>
                    </a:p>
                  </a:txBody>
                  <a:tcPr marL="6350" marR="6350" marT="6350" marB="0" anchor="b">
                    <a:lnL>
                      <a:noFill/>
                    </a:lnL>
                    <a:lnR>
                      <a:noFill/>
                    </a:lnR>
                    <a:lnT>
                      <a:noFill/>
                    </a:lnT>
                    <a:lnB>
                      <a:noFill/>
                    </a:lnB>
                  </a:tcPr>
                </a:tc>
                <a:extLst>
                  <a:ext uri="{0D108BD9-81ED-4DB2-BD59-A6C34878D82A}">
                    <a16:rowId xmlns:a16="http://schemas.microsoft.com/office/drawing/2014/main" val="10004"/>
                  </a:ext>
                </a:extLst>
              </a:tr>
              <a:tr h="396720">
                <a:tc>
                  <a:txBody>
                    <a:bodyPr/>
                    <a:lstStyle/>
                    <a:p>
                      <a:pPr algn="l" fontAlgn="b"/>
                      <a:r>
                        <a:rPr lang="de-DE" sz="1800" b="1" i="0" u="none" strike="noStrike">
                          <a:solidFill>
                            <a:srgbClr val="002060"/>
                          </a:solidFill>
                          <a:effectLst/>
                          <a:latin typeface="Calibri" panose="020F0502020204030204" pitchFamily="34" charset="0"/>
                        </a:rPr>
                        <a:t>USA</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80.205.437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293.360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19</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89</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1,23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66</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78</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96720">
                <a:tc>
                  <a:txBody>
                    <a:bodyPr/>
                    <a:lstStyle/>
                    <a:p>
                      <a:pPr algn="l" fontAlgn="b"/>
                      <a:r>
                        <a:rPr lang="de-DE" sz="1800" b="1" i="0" u="none" strike="noStrike">
                          <a:solidFill>
                            <a:srgbClr val="002060"/>
                          </a:solidFill>
                          <a:effectLst/>
                          <a:latin typeface="Calibri" panose="020F0502020204030204" pitchFamily="34" charset="0"/>
                        </a:rPr>
                        <a:t>Japan</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7.688.507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285.974</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-13</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226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0,38</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52</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84</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87</a:t>
                      </a:r>
                    </a:p>
                  </a:txBody>
                  <a:tcPr marL="6350" marR="6350" marT="6350" marB="0" anchor="b">
                    <a:lnL>
                      <a:noFill/>
                    </a:lnL>
                    <a:lnR>
                      <a:noFill/>
                    </a:lnR>
                    <a:lnT>
                      <a:noFill/>
                    </a:lnT>
                    <a:lnB>
                      <a:noFill/>
                    </a:lnB>
                  </a:tcPr>
                </a:tc>
                <a:extLst>
                  <a:ext uri="{0D108BD9-81ED-4DB2-BD59-A6C34878D82A}">
                    <a16:rowId xmlns:a16="http://schemas.microsoft.com/office/drawing/2014/main" val="10006"/>
                  </a:ext>
                </a:extLst>
              </a:tr>
              <a:tr h="396720">
                <a:tc>
                  <a:txBody>
                    <a:bodyPr/>
                    <a:lstStyle/>
                    <a:p>
                      <a:pPr algn="l" fontAlgn="b"/>
                      <a:r>
                        <a:rPr lang="de-DE" sz="1800" b="1" i="0" u="none" strike="noStrike">
                          <a:solidFill>
                            <a:srgbClr val="002060"/>
                          </a:solidFill>
                          <a:effectLst/>
                          <a:latin typeface="Calibri" panose="020F0502020204030204" pitchFamily="34" charset="0"/>
                        </a:rPr>
                        <a:t>Australien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5.512.954</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274.072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-14</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1075</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0,13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82</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96720">
                <a:tc>
                  <a:txBody>
                    <a:bodyPr/>
                    <a:lstStyle/>
                    <a:p>
                      <a:pPr algn="l" fontAlgn="b"/>
                      <a:r>
                        <a:rPr lang="de-DE" sz="1800" b="1" i="0" u="none" strike="noStrike">
                          <a:solidFill>
                            <a:srgbClr val="002060"/>
                          </a:solidFill>
                          <a:effectLst/>
                          <a:latin typeface="Calibri" panose="020F0502020204030204" pitchFamily="34" charset="0"/>
                        </a:rPr>
                        <a:t>Thailand</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4.194.684</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130.840</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187</a:t>
                      </a:r>
                    </a:p>
                  </a:txBody>
                  <a:tcPr marL="6350" marR="6350" marT="635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0,67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36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73</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80</a:t>
                      </a:r>
                    </a:p>
                  </a:txBody>
                  <a:tcPr marL="6350" marR="6350" marT="6350" marB="0" anchor="b">
                    <a:lnL>
                      <a:noFill/>
                    </a:lnL>
                    <a:lnR>
                      <a:noFill/>
                    </a:lnR>
                    <a:lnT>
                      <a:noFill/>
                    </a:lnT>
                    <a:lnB>
                      <a:noFill/>
                    </a:lnB>
                  </a:tcPr>
                </a:tc>
                <a:extLst>
                  <a:ext uri="{0D108BD9-81ED-4DB2-BD59-A6C34878D82A}">
                    <a16:rowId xmlns:a16="http://schemas.microsoft.com/office/drawing/2014/main" val="10008"/>
                  </a:ext>
                </a:extLst>
              </a:tr>
              <a:tr h="396720">
                <a:tc>
                  <a:txBody>
                    <a:bodyPr/>
                    <a:lstStyle/>
                    <a:p>
                      <a:pPr algn="l" fontAlgn="b"/>
                      <a:r>
                        <a:rPr lang="de-DE" sz="1800" b="1" i="0" u="none" strike="noStrike">
                          <a:solidFill>
                            <a:srgbClr val="002060"/>
                          </a:solidFill>
                          <a:effectLst/>
                          <a:latin typeface="Calibri" panose="020F0502020204030204" pitchFamily="34" charset="0"/>
                        </a:rPr>
                        <a:t>Vereinigtes Königreich</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21.978.202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126.232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-34</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186</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0,79</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47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82</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396720">
                <a:tc>
                  <a:txBody>
                    <a:bodyPr/>
                    <a:lstStyle/>
                    <a:p>
                      <a:pPr algn="l" fontAlgn="b"/>
                      <a:r>
                        <a:rPr lang="de-DE" sz="1800" b="1" i="0" u="none" strike="noStrike" dirty="0">
                          <a:solidFill>
                            <a:srgbClr val="002060"/>
                          </a:solidFill>
                          <a:effectLst/>
                          <a:latin typeface="Calibri" panose="020F0502020204030204" pitchFamily="34" charset="0"/>
                        </a:rPr>
                        <a:t>Brasilien</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30.349.463</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96.845</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-3</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46</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2,18</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58</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73</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78</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Textfeld 11">
            <a:extLst>
              <a:ext uri="{FF2B5EF4-FFF2-40B4-BE49-F238E27FC236}">
                <a16:creationId xmlns:a16="http://schemas.microsoft.com/office/drawing/2014/main" id="{0155AE02-3275-416B-AB71-29BB94AAC95C}"/>
              </a:ext>
            </a:extLst>
          </p:cNvPr>
          <p:cNvSpPr txBox="1"/>
          <p:nvPr/>
        </p:nvSpPr>
        <p:spPr>
          <a:xfrm>
            <a:off x="1775520" y="6550224"/>
            <a:ext cx="832242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Calibri"/>
                <a:ea typeface="+mn-ea"/>
                <a:cs typeface="+mn-cs"/>
              </a:rPr>
              <a:t>Quelle: WHO, </a:t>
            </a:r>
            <a:r>
              <a:rPr lang="de-DE" sz="1400" i="1" dirty="0">
                <a:solidFill>
                  <a:prstClr val="black"/>
                </a:solidFill>
                <a:latin typeface="Calibri"/>
              </a:rPr>
              <a:t>26.</a:t>
            </a:r>
            <a:r>
              <a:rPr kumimoji="0" lang="de-DE" sz="1400" b="0" i="1" u="none" strike="noStrike" kern="1200" cap="none" spc="0" normalizeH="0" baseline="0" noProof="0" dirty="0">
                <a:ln>
                  <a:noFill/>
                </a:ln>
                <a:solidFill>
                  <a:prstClr val="black"/>
                </a:solidFill>
                <a:effectLst/>
                <a:uLnTx/>
                <a:uFillTx/>
                <a:latin typeface="Calibri"/>
                <a:ea typeface="+mn-ea"/>
                <a:cs typeface="+mn-cs"/>
              </a:rPr>
              <a:t>04.2022; *</a:t>
            </a:r>
            <a:r>
              <a:rPr kumimoji="0" lang="en-US" sz="1400" b="0" i="1" u="none" strike="noStrike" kern="1200" cap="none" spc="0" normalizeH="0" baseline="0" noProof="0" dirty="0">
                <a:ln>
                  <a:noFill/>
                </a:ln>
                <a:solidFill>
                  <a:prstClr val="black"/>
                </a:solidFill>
                <a:effectLst/>
                <a:uLnTx/>
                <a:uFillTx/>
                <a:latin typeface="Calibri"/>
                <a:ea typeface="+mn-ea"/>
                <a:cs typeface="+mn-cs"/>
                <a:hlinkClick r:id="rId3"/>
              </a:rPr>
              <a:t>Our World In Data - </a:t>
            </a:r>
            <a:r>
              <a:rPr kumimoji="0" lang="en-US" sz="1400" b="0" i="1" u="none" strike="noStrike" kern="1200" cap="none" spc="0" normalizeH="0" baseline="0" noProof="0" dirty="0" err="1">
                <a:ln>
                  <a:noFill/>
                </a:ln>
                <a:solidFill>
                  <a:prstClr val="black"/>
                </a:solidFill>
                <a:effectLst/>
                <a:uLnTx/>
                <a:uFillTx/>
                <a:latin typeface="Calibri"/>
                <a:ea typeface="+mn-ea"/>
                <a:cs typeface="+mn-cs"/>
                <a:hlinkClick r:id="rId3"/>
              </a:rPr>
              <a:t>Vacc</a:t>
            </a:r>
            <a:r>
              <a:rPr kumimoji="0" lang="de-DE" sz="1400" b="0" i="1" u="none" strike="noStrike" kern="1200" cap="none" spc="0" normalizeH="0" baseline="0" noProof="0" dirty="0">
                <a:ln>
                  <a:noFill/>
                </a:ln>
                <a:solidFill>
                  <a:prstClr val="black"/>
                </a:solidFill>
                <a:effectLst/>
                <a:uLnTx/>
                <a:uFillTx/>
                <a:latin typeface="Calibri"/>
                <a:ea typeface="+mn-ea"/>
                <a:cs typeface="+mn-cs"/>
              </a:rPr>
              <a:t>, abgerufen: </a:t>
            </a:r>
            <a:r>
              <a:rPr lang="de-DE" sz="1400" i="1" dirty="0">
                <a:solidFill>
                  <a:prstClr val="black"/>
                </a:solidFill>
                <a:latin typeface="Calibri"/>
              </a:rPr>
              <a:t>26.04.</a:t>
            </a:r>
            <a:r>
              <a:rPr kumimoji="0" lang="de-DE" sz="1400" b="0" i="1" u="none" strike="noStrike" kern="1200" cap="none" spc="0" normalizeH="0" baseline="0" noProof="0" dirty="0">
                <a:ln>
                  <a:noFill/>
                </a:ln>
                <a:solidFill>
                  <a:prstClr val="black"/>
                </a:solidFill>
                <a:effectLst/>
                <a:uLnTx/>
                <a:uFillTx/>
                <a:latin typeface="Calibri"/>
                <a:ea typeface="+mn-ea"/>
                <a:cs typeface="+mn-cs"/>
              </a:rPr>
              <a:t>2022</a:t>
            </a:r>
          </a:p>
        </p:txBody>
      </p:sp>
    </p:spTree>
    <p:extLst>
      <p:ext uri="{BB962C8B-B14F-4D97-AF65-F5344CB8AC3E}">
        <p14:creationId xmlns:p14="http://schemas.microsoft.com/office/powerpoint/2010/main" val="190863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86D53B0-3446-4EB2-A534-1900427FB66B}"/>
              </a:ext>
            </a:extLst>
          </p:cNvPr>
          <p:cNvPicPr>
            <a:picLocks noChangeAspect="1"/>
          </p:cNvPicPr>
          <p:nvPr/>
        </p:nvPicPr>
        <p:blipFill>
          <a:blip r:embed="rId3"/>
          <a:stretch>
            <a:fillRect/>
          </a:stretch>
        </p:blipFill>
        <p:spPr>
          <a:xfrm>
            <a:off x="6084007" y="2876720"/>
            <a:ext cx="6021348" cy="3981280"/>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133815" y="50395"/>
            <a:ext cx="10644861" cy="639520"/>
          </a:xfrm>
        </p:spPr>
        <p:txBody>
          <a:bodyPr/>
          <a:lstStyle/>
          <a:p>
            <a:r>
              <a:rPr lang="de-DE" sz="2400" dirty="0">
                <a:latin typeface="Scala Sans OT" panose="020B0504030101020104" pitchFamily="34" charset="0"/>
              </a:rPr>
              <a:t>WHO </a:t>
            </a:r>
            <a:r>
              <a:rPr lang="de-DE" sz="2400" dirty="0" err="1">
                <a:latin typeface="Scala Sans OT" panose="020B0504030101020104" pitchFamily="34" charset="0"/>
              </a:rPr>
              <a:t>epidemiological</a:t>
            </a:r>
            <a:r>
              <a:rPr lang="de-DE" sz="2400" dirty="0">
                <a:latin typeface="Scala Sans OT" panose="020B0504030101020104" pitchFamily="34" charset="0"/>
              </a:rPr>
              <a:t> update, 27.04.2021</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0" y="6567903"/>
            <a:ext cx="5997362" cy="276999"/>
          </a:xfrm>
          <a:prstGeom prst="rect">
            <a:avLst/>
          </a:prstGeom>
          <a:solidFill>
            <a:schemeClr val="bg1"/>
          </a:solidFill>
        </p:spPr>
        <p:txBody>
          <a:bodyPr wrap="square" rtlCol="0">
            <a:spAutoFit/>
          </a:bodyPr>
          <a:lstStyle/>
          <a:p>
            <a:r>
              <a:rPr lang="de-DE" sz="1200" i="1" dirty="0">
                <a:solidFill>
                  <a:prstClr val="black"/>
                </a:solidFill>
              </a:rPr>
              <a:t>Quelle: WHO Dashboard Zugriff  26.04.2022, Datenstand 17.04.2022; Karte </a:t>
            </a:r>
            <a:r>
              <a:rPr lang="de-DE" sz="1200" dirty="0"/>
              <a:t>WHO, 26.04.2022</a:t>
            </a:r>
          </a:p>
        </p:txBody>
      </p:sp>
      <p:sp>
        <p:nvSpPr>
          <p:cNvPr id="13" name="Textfeld 12">
            <a:extLst>
              <a:ext uri="{FF2B5EF4-FFF2-40B4-BE49-F238E27FC236}">
                <a16:creationId xmlns:a16="http://schemas.microsoft.com/office/drawing/2014/main" id="{98B5CACC-4A19-49E7-BA82-6C768EF9F69F}"/>
              </a:ext>
            </a:extLst>
          </p:cNvPr>
          <p:cNvSpPr txBox="1"/>
          <p:nvPr/>
        </p:nvSpPr>
        <p:spPr>
          <a:xfrm>
            <a:off x="86645" y="4257549"/>
            <a:ext cx="6021349" cy="1077218"/>
          </a:xfrm>
          <a:prstGeom prst="rect">
            <a:avLst/>
          </a:prstGeom>
          <a:noFill/>
        </p:spPr>
        <p:txBody>
          <a:bodyPr wrap="square" rtlCol="0">
            <a:spAutoFit/>
          </a:bodyPr>
          <a:lstStyle/>
          <a:p>
            <a:r>
              <a:rPr lang="de-DE" sz="1600" dirty="0"/>
              <a:t>CAVE: vielerorts geänderte Teststrategien insbesondere in Europa z.B. Spanien, Dänemark, England testen nur Risikogruppen, Personen die Behandlung im KH benötigen und Personen die mit RG arbeiten; Österreich hat den Anzahl PCR pro Einwohner reduziert</a:t>
            </a:r>
          </a:p>
        </p:txBody>
      </p:sp>
      <p:pic>
        <p:nvPicPr>
          <p:cNvPr id="5" name="Grafik 4">
            <a:extLst>
              <a:ext uri="{FF2B5EF4-FFF2-40B4-BE49-F238E27FC236}">
                <a16:creationId xmlns:a16="http://schemas.microsoft.com/office/drawing/2014/main" id="{7BD658DD-BFD3-42A8-8591-1FF439425980}"/>
              </a:ext>
            </a:extLst>
          </p:cNvPr>
          <p:cNvPicPr>
            <a:picLocks noChangeAspect="1"/>
          </p:cNvPicPr>
          <p:nvPr/>
        </p:nvPicPr>
        <p:blipFill>
          <a:blip r:embed="rId4"/>
          <a:stretch>
            <a:fillRect/>
          </a:stretch>
        </p:blipFill>
        <p:spPr>
          <a:xfrm>
            <a:off x="80601" y="883889"/>
            <a:ext cx="8068509" cy="2473512"/>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2480C1D-5531-4B68-9CBF-6615B4B25111}"/>
              </a:ext>
            </a:extLst>
          </p:cNvPr>
          <p:cNvPicPr>
            <a:picLocks noChangeAspect="1"/>
          </p:cNvPicPr>
          <p:nvPr/>
        </p:nvPicPr>
        <p:blipFill>
          <a:blip r:embed="rId3"/>
          <a:stretch>
            <a:fillRect/>
          </a:stretch>
        </p:blipFill>
        <p:spPr>
          <a:xfrm>
            <a:off x="5705036" y="925514"/>
            <a:ext cx="5526261" cy="5760000"/>
          </a:xfrm>
          <a:prstGeom prst="rect">
            <a:avLst/>
          </a:prstGeom>
        </p:spPr>
      </p:pic>
      <p:pic>
        <p:nvPicPr>
          <p:cNvPr id="5" name="Grafik 4">
            <a:extLst>
              <a:ext uri="{FF2B5EF4-FFF2-40B4-BE49-F238E27FC236}">
                <a16:creationId xmlns:a16="http://schemas.microsoft.com/office/drawing/2014/main" id="{F5389C61-C3DB-43B4-8755-BECCE4A6D3CF}"/>
              </a:ext>
            </a:extLst>
          </p:cNvPr>
          <p:cNvPicPr>
            <a:picLocks noChangeAspect="1"/>
          </p:cNvPicPr>
          <p:nvPr/>
        </p:nvPicPr>
        <p:blipFill rotWithShape="1">
          <a:blip r:embed="rId4"/>
          <a:srcRect l="13843"/>
          <a:stretch/>
        </p:blipFill>
        <p:spPr>
          <a:xfrm>
            <a:off x="552510" y="997514"/>
            <a:ext cx="4712605" cy="5616000"/>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in Europa</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E502F1E3-5A6C-4D73-AEFD-86D09814D54F}"/>
              </a:ext>
            </a:extLst>
          </p:cNvPr>
          <p:cNvSpPr txBox="1"/>
          <p:nvPr/>
        </p:nvSpPr>
        <p:spPr>
          <a:xfrm>
            <a:off x="8923540" y="6305737"/>
            <a:ext cx="1477264" cy="307777"/>
          </a:xfrm>
          <a:prstGeom prst="rect">
            <a:avLst/>
          </a:prstGeom>
          <a:solidFill>
            <a:schemeClr val="bg1"/>
          </a:solidFill>
        </p:spPr>
        <p:txBody>
          <a:bodyPr wrap="none" rtlCol="0">
            <a:spAutoFit/>
          </a:bodyPr>
          <a:lstStyle/>
          <a:p>
            <a:r>
              <a:rPr lang="de-DE" sz="1400" dirty="0"/>
              <a:t>WHO, 26.04.2022</a:t>
            </a:r>
          </a:p>
        </p:txBody>
      </p:sp>
      <p:sp>
        <p:nvSpPr>
          <p:cNvPr id="12" name="Textfeld 11">
            <a:extLst>
              <a:ext uri="{FF2B5EF4-FFF2-40B4-BE49-F238E27FC236}">
                <a16:creationId xmlns:a16="http://schemas.microsoft.com/office/drawing/2014/main" id="{8B166363-970C-44BE-9E5C-BC82367C3FF4}"/>
              </a:ext>
            </a:extLst>
          </p:cNvPr>
          <p:cNvSpPr txBox="1"/>
          <p:nvPr/>
        </p:nvSpPr>
        <p:spPr>
          <a:xfrm>
            <a:off x="2908813" y="6399642"/>
            <a:ext cx="1477264" cy="307777"/>
          </a:xfrm>
          <a:prstGeom prst="rect">
            <a:avLst/>
          </a:prstGeom>
          <a:solidFill>
            <a:schemeClr val="bg1"/>
          </a:solidFill>
        </p:spPr>
        <p:txBody>
          <a:bodyPr wrap="none" rtlCol="0">
            <a:spAutoFit/>
          </a:bodyPr>
          <a:lstStyle/>
          <a:p>
            <a:r>
              <a:rPr lang="de-DE" sz="1400" dirty="0"/>
              <a:t>WHO, 19.04.2022</a:t>
            </a:r>
          </a:p>
        </p:txBody>
      </p:sp>
    </p:spTree>
    <p:extLst>
      <p:ext uri="{BB962C8B-B14F-4D97-AF65-F5344CB8AC3E}">
        <p14:creationId xmlns:p14="http://schemas.microsoft.com/office/powerpoint/2010/main" val="323733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94BE0DBE-0F06-495F-951A-775648604150}"/>
              </a:ext>
            </a:extLst>
          </p:cNvPr>
          <p:cNvSpPr txBox="1"/>
          <p:nvPr/>
        </p:nvSpPr>
        <p:spPr>
          <a:xfrm>
            <a:off x="7052780" y="6511955"/>
            <a:ext cx="4971580" cy="276999"/>
          </a:xfrm>
          <a:prstGeom prst="rect">
            <a:avLst/>
          </a:prstGeom>
          <a:solidFill>
            <a:schemeClr val="bg1"/>
          </a:solidFill>
        </p:spPr>
        <p:txBody>
          <a:bodyPr wrap="square" rtlCol="0">
            <a:spAutoFit/>
          </a:bodyPr>
          <a:lstStyle/>
          <a:p>
            <a:r>
              <a:rPr lang="de-DE" sz="1200" i="1" dirty="0">
                <a:solidFill>
                  <a:prstClr val="black"/>
                </a:solidFill>
              </a:rPr>
              <a:t>Quelle: </a:t>
            </a:r>
            <a:r>
              <a:rPr lang="de-DE" sz="1200" i="1" dirty="0">
                <a:solidFill>
                  <a:prstClr val="black"/>
                </a:solidFill>
                <a:hlinkClick r:id="rId3"/>
              </a:rPr>
              <a:t>US CDC</a:t>
            </a:r>
            <a:r>
              <a:rPr lang="de-DE" sz="1200" i="1" dirty="0">
                <a:solidFill>
                  <a:prstClr val="black"/>
                </a:solidFill>
              </a:rPr>
              <a:t> 26.04.2022, </a:t>
            </a:r>
            <a:r>
              <a:rPr lang="en-US" sz="1200" dirty="0">
                <a:hlinkClick r:id="rId4"/>
              </a:rPr>
              <a:t>PM NY State Department of Health</a:t>
            </a:r>
            <a:r>
              <a:rPr lang="en-US" sz="1200" dirty="0"/>
              <a:t> 14.03.2022</a:t>
            </a:r>
            <a:endParaRPr lang="de-DE" sz="1200" i="1" dirty="0">
              <a:solidFill>
                <a:prstClr val="black"/>
              </a:solidFill>
            </a:endParaRPr>
          </a:p>
        </p:txBody>
      </p:sp>
      <p:sp>
        <p:nvSpPr>
          <p:cNvPr id="8" name="Titel 6">
            <a:extLst>
              <a:ext uri="{FF2B5EF4-FFF2-40B4-BE49-F238E27FC236}">
                <a16:creationId xmlns:a16="http://schemas.microsoft.com/office/drawing/2014/main" id="{05332A10-9ACB-4082-A49A-45A21A91BED3}"/>
              </a:ext>
            </a:extLst>
          </p:cNvPr>
          <p:cNvSpPr>
            <a:spLocks noGrp="1"/>
          </p:cNvSpPr>
          <p:nvPr>
            <p:ph type="title"/>
          </p:nvPr>
        </p:nvSpPr>
        <p:spPr>
          <a:xfrm>
            <a:off x="156051" y="103243"/>
            <a:ext cx="10644861" cy="639520"/>
          </a:xfrm>
        </p:spPr>
        <p:txBody>
          <a:bodyPr/>
          <a:lstStyle/>
          <a:p>
            <a:r>
              <a:rPr lang="de-DE" sz="2400" dirty="0">
                <a:latin typeface="Scala Sans OT" panose="020B0504030101020104" pitchFamily="34" charset="0"/>
              </a:rPr>
              <a:t>USA: SARS-CoV-2-Varianten BA.2.12.1</a:t>
            </a:r>
            <a:endParaRPr lang="de-BE" sz="3733" u="sng" dirty="0">
              <a:latin typeface="Scala Sans OT" panose="020B0504030101020104" pitchFamily="34" charset="0"/>
            </a:endParaRPr>
          </a:p>
        </p:txBody>
      </p:sp>
      <p:cxnSp>
        <p:nvCxnSpPr>
          <p:cNvPr id="10" name="Gerade Verbindung 7">
            <a:extLst>
              <a:ext uri="{FF2B5EF4-FFF2-40B4-BE49-F238E27FC236}">
                <a16:creationId xmlns:a16="http://schemas.microsoft.com/office/drawing/2014/main" id="{45C69711-57A1-42B6-A98C-1A50CB88F4B6}"/>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996A9585-2D86-4C47-A8B5-71980D774CF2}"/>
              </a:ext>
            </a:extLst>
          </p:cNvPr>
          <p:cNvPicPr>
            <a:picLocks noChangeAspect="1"/>
          </p:cNvPicPr>
          <p:nvPr/>
        </p:nvPicPr>
        <p:blipFill>
          <a:blip r:embed="rId5"/>
          <a:stretch>
            <a:fillRect/>
          </a:stretch>
        </p:blipFill>
        <p:spPr>
          <a:xfrm>
            <a:off x="78481" y="1250612"/>
            <a:ext cx="5982686" cy="3807164"/>
          </a:xfrm>
          <a:prstGeom prst="rect">
            <a:avLst/>
          </a:prstGeom>
        </p:spPr>
      </p:pic>
      <p:pic>
        <p:nvPicPr>
          <p:cNvPr id="4" name="Grafik 3">
            <a:extLst>
              <a:ext uri="{FF2B5EF4-FFF2-40B4-BE49-F238E27FC236}">
                <a16:creationId xmlns:a16="http://schemas.microsoft.com/office/drawing/2014/main" id="{3EC05705-14C5-45FE-9328-C1342ACABB03}"/>
              </a:ext>
            </a:extLst>
          </p:cNvPr>
          <p:cNvPicPr>
            <a:picLocks noChangeAspect="1"/>
          </p:cNvPicPr>
          <p:nvPr/>
        </p:nvPicPr>
        <p:blipFill>
          <a:blip r:embed="rId6"/>
          <a:stretch>
            <a:fillRect/>
          </a:stretch>
        </p:blipFill>
        <p:spPr>
          <a:xfrm>
            <a:off x="6130835" y="1250612"/>
            <a:ext cx="6056349" cy="3426163"/>
          </a:xfrm>
          <a:prstGeom prst="rect">
            <a:avLst/>
          </a:prstGeom>
        </p:spPr>
      </p:pic>
      <p:sp>
        <p:nvSpPr>
          <p:cNvPr id="12" name="Textfeld 11">
            <a:extLst>
              <a:ext uri="{FF2B5EF4-FFF2-40B4-BE49-F238E27FC236}">
                <a16:creationId xmlns:a16="http://schemas.microsoft.com/office/drawing/2014/main" id="{5F2D35FB-3D53-42ED-B228-695BEE458E85}"/>
              </a:ext>
            </a:extLst>
          </p:cNvPr>
          <p:cNvSpPr txBox="1"/>
          <p:nvPr/>
        </p:nvSpPr>
        <p:spPr>
          <a:xfrm>
            <a:off x="284052" y="5410995"/>
            <a:ext cx="11623895" cy="754053"/>
          </a:xfrm>
          <a:prstGeom prst="rect">
            <a:avLst/>
          </a:prstGeom>
          <a:noFill/>
        </p:spPr>
        <p:txBody>
          <a:bodyPr wrap="square" rtlCol="0">
            <a:spAutoFit/>
          </a:bodyPr>
          <a:lstStyle/>
          <a:p>
            <a:r>
              <a:rPr lang="de-DE" sz="2000" dirty="0"/>
              <a:t>VOC: BA.2.12.1 nahmen im März in Central NY zu, 29% Prävalenz in USA, 58% in Region 2</a:t>
            </a:r>
          </a:p>
          <a:p>
            <a:endParaRPr lang="de-DE" sz="300" dirty="0"/>
          </a:p>
          <a:p>
            <a:r>
              <a:rPr lang="de-DE" sz="2000" dirty="0"/>
              <a:t>Wachstumsvorteil gegenüber über BA.2: 27%  </a:t>
            </a:r>
          </a:p>
        </p:txBody>
      </p:sp>
    </p:spTree>
    <p:extLst>
      <p:ext uri="{BB962C8B-B14F-4D97-AF65-F5344CB8AC3E}">
        <p14:creationId xmlns:p14="http://schemas.microsoft.com/office/powerpoint/2010/main" val="8432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5595695" y="3109240"/>
            <a:ext cx="1000610" cy="639520"/>
          </a:xfrm>
        </p:spPr>
        <p:txBody>
          <a:bodyPr/>
          <a:lstStyle/>
          <a:p>
            <a:r>
              <a:rPr lang="de-DE" sz="2400" dirty="0"/>
              <a:t>Backup</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30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94BE0DBE-0F06-495F-951A-775648604150}"/>
              </a:ext>
            </a:extLst>
          </p:cNvPr>
          <p:cNvSpPr txBox="1"/>
          <p:nvPr/>
        </p:nvSpPr>
        <p:spPr>
          <a:xfrm>
            <a:off x="588918" y="6434997"/>
            <a:ext cx="6002382" cy="276999"/>
          </a:xfrm>
          <a:prstGeom prst="rect">
            <a:avLst/>
          </a:prstGeom>
          <a:solidFill>
            <a:schemeClr val="bg1"/>
          </a:solidFill>
        </p:spPr>
        <p:txBody>
          <a:bodyPr wrap="square" rtlCol="0">
            <a:spAutoFit/>
          </a:bodyPr>
          <a:lstStyle/>
          <a:p>
            <a:r>
              <a:rPr lang="de-DE" sz="1200" i="1" dirty="0">
                <a:solidFill>
                  <a:prstClr val="black"/>
                </a:solidFill>
              </a:rPr>
              <a:t>Quelle: </a:t>
            </a:r>
            <a:r>
              <a:rPr lang="de-DE" sz="1200" i="1" dirty="0">
                <a:solidFill>
                  <a:prstClr val="black"/>
                </a:solidFill>
                <a:hlinkClick r:id="rId3"/>
              </a:rPr>
              <a:t>NICD Surveillance Report</a:t>
            </a:r>
            <a:r>
              <a:rPr lang="de-DE" sz="1200" i="1" dirty="0">
                <a:solidFill>
                  <a:prstClr val="black"/>
                </a:solidFill>
              </a:rPr>
              <a:t> 22.04.2022</a:t>
            </a:r>
          </a:p>
        </p:txBody>
      </p:sp>
      <p:sp>
        <p:nvSpPr>
          <p:cNvPr id="8" name="Titel 6">
            <a:extLst>
              <a:ext uri="{FF2B5EF4-FFF2-40B4-BE49-F238E27FC236}">
                <a16:creationId xmlns:a16="http://schemas.microsoft.com/office/drawing/2014/main" id="{05332A10-9ACB-4082-A49A-45A21A91BED3}"/>
              </a:ext>
            </a:extLst>
          </p:cNvPr>
          <p:cNvSpPr>
            <a:spLocks noGrp="1"/>
          </p:cNvSpPr>
          <p:nvPr>
            <p:ph type="title"/>
          </p:nvPr>
        </p:nvSpPr>
        <p:spPr>
          <a:xfrm>
            <a:off x="156051" y="103243"/>
            <a:ext cx="10644861" cy="639520"/>
          </a:xfrm>
        </p:spPr>
        <p:txBody>
          <a:bodyPr/>
          <a:lstStyle/>
          <a:p>
            <a:r>
              <a:rPr lang="de-DE" sz="2400" dirty="0">
                <a:latin typeface="Scala Sans OT" panose="020B0504030101020104" pitchFamily="34" charset="0"/>
              </a:rPr>
              <a:t>Südafrika: SARS-CoV-2-Varianten BA.4 und BA.5</a:t>
            </a:r>
            <a:endParaRPr lang="de-BE" sz="3733" u="sng" dirty="0">
              <a:latin typeface="Scala Sans OT" panose="020B0504030101020104" pitchFamily="34" charset="0"/>
            </a:endParaRPr>
          </a:p>
        </p:txBody>
      </p:sp>
      <p:cxnSp>
        <p:nvCxnSpPr>
          <p:cNvPr id="10" name="Gerade Verbindung 7">
            <a:extLst>
              <a:ext uri="{FF2B5EF4-FFF2-40B4-BE49-F238E27FC236}">
                <a16:creationId xmlns:a16="http://schemas.microsoft.com/office/drawing/2014/main" id="{45C69711-57A1-42B6-A98C-1A50CB88F4B6}"/>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169D4D02-546F-4A49-AD66-E28DA55F0195}"/>
              </a:ext>
            </a:extLst>
          </p:cNvPr>
          <p:cNvSpPr txBox="1"/>
          <p:nvPr/>
        </p:nvSpPr>
        <p:spPr>
          <a:xfrm>
            <a:off x="8324850" y="1638300"/>
            <a:ext cx="3790950" cy="3447098"/>
          </a:xfrm>
          <a:prstGeom prst="rect">
            <a:avLst/>
          </a:prstGeom>
          <a:noFill/>
        </p:spPr>
        <p:txBody>
          <a:bodyPr wrap="square" rtlCol="0">
            <a:spAutoFit/>
          </a:bodyPr>
          <a:lstStyle/>
          <a:p>
            <a:r>
              <a:rPr lang="de-DE" sz="2000" dirty="0"/>
              <a:t>BA.4 und BA.5 mit Zunahme seit März 2022</a:t>
            </a:r>
            <a:endParaRPr lang="de-DE" sz="1100" dirty="0"/>
          </a:p>
          <a:p>
            <a:endParaRPr lang="de-DE" dirty="0"/>
          </a:p>
          <a:p>
            <a:r>
              <a:rPr lang="de-DE" sz="2000" dirty="0"/>
              <a:t>BA.4 in </a:t>
            </a:r>
            <a:r>
              <a:rPr lang="de-DE" sz="2000" dirty="0" err="1"/>
              <a:t>Gauteng</a:t>
            </a:r>
            <a:r>
              <a:rPr lang="de-DE" sz="2000" dirty="0"/>
              <a:t> bereits dominant.</a:t>
            </a:r>
          </a:p>
          <a:p>
            <a:r>
              <a:rPr lang="de-DE" sz="2000" dirty="0"/>
              <a:t>BA.5 in </a:t>
            </a:r>
            <a:r>
              <a:rPr lang="de-DE" sz="2000" dirty="0" err="1"/>
              <a:t>KwaZulu</a:t>
            </a:r>
            <a:r>
              <a:rPr lang="de-DE" sz="2000" dirty="0"/>
              <a:t>-Natal bereits dominant.</a:t>
            </a:r>
          </a:p>
          <a:p>
            <a:endParaRPr lang="de-DE" sz="2000" dirty="0"/>
          </a:p>
          <a:p>
            <a:r>
              <a:rPr lang="de-DE" sz="2000" dirty="0"/>
              <a:t>Steigerung der Infektionszahlen &amp; </a:t>
            </a:r>
            <a:r>
              <a:rPr lang="de-DE" sz="2000" dirty="0" err="1"/>
              <a:t>Positivitätsrate</a:t>
            </a:r>
            <a:r>
              <a:rPr lang="de-DE" sz="2000" dirty="0"/>
              <a:t> in Provinzen </a:t>
            </a:r>
            <a:r>
              <a:rPr lang="de-DE" sz="2000" dirty="0" err="1"/>
              <a:t>Gauteng</a:t>
            </a:r>
            <a:r>
              <a:rPr lang="de-DE" sz="2000" dirty="0"/>
              <a:t>, </a:t>
            </a:r>
            <a:r>
              <a:rPr lang="de-DE" sz="2000" dirty="0" err="1"/>
              <a:t>Kwazulu</a:t>
            </a:r>
            <a:r>
              <a:rPr lang="de-DE" sz="2000" dirty="0"/>
              <a:t>-Natal, Western Cape</a:t>
            </a:r>
          </a:p>
        </p:txBody>
      </p:sp>
      <p:pic>
        <p:nvPicPr>
          <p:cNvPr id="3" name="Grafik 2">
            <a:extLst>
              <a:ext uri="{FF2B5EF4-FFF2-40B4-BE49-F238E27FC236}">
                <a16:creationId xmlns:a16="http://schemas.microsoft.com/office/drawing/2014/main" id="{63D25508-0141-416F-BD56-110F6B093AEF}"/>
              </a:ext>
            </a:extLst>
          </p:cNvPr>
          <p:cNvPicPr>
            <a:picLocks noChangeAspect="1"/>
          </p:cNvPicPr>
          <p:nvPr/>
        </p:nvPicPr>
        <p:blipFill>
          <a:blip r:embed="rId4"/>
          <a:stretch>
            <a:fillRect/>
          </a:stretch>
        </p:blipFill>
        <p:spPr>
          <a:xfrm>
            <a:off x="76200" y="1177341"/>
            <a:ext cx="8271378" cy="4646987"/>
          </a:xfrm>
          <a:prstGeom prst="rect">
            <a:avLst/>
          </a:prstGeom>
        </p:spPr>
      </p:pic>
    </p:spTree>
    <p:extLst>
      <p:ext uri="{BB962C8B-B14F-4D97-AF65-F5344CB8AC3E}">
        <p14:creationId xmlns:p14="http://schemas.microsoft.com/office/powerpoint/2010/main" val="1745964523"/>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Breitbild</PresentationFormat>
  <Paragraphs>163</Paragraphs>
  <Slides>6</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ＭＳ 明朝</vt:lpstr>
      <vt:lpstr>Scala Sans OT</vt:lpstr>
      <vt:lpstr>Wingdings</vt:lpstr>
      <vt:lpstr>1_Office-Design</vt:lpstr>
      <vt:lpstr>Top 10 Länder nach Anzahl neuer COVID-19-Fälle</vt:lpstr>
      <vt:lpstr>WHO epidemiological update, 27.04.2021</vt:lpstr>
      <vt:lpstr>7-Tages-Inzidenz pro 100.000 Einwohner in Europa</vt:lpstr>
      <vt:lpstr>USA: SARS-CoV-2-Varianten BA.2.12.1</vt:lpstr>
      <vt:lpstr>Backup</vt:lpstr>
      <vt:lpstr>Südafrika: SARS-CoV-2-Varianten BA.4 und BA.5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Kerber, Romy</cp:lastModifiedBy>
  <cp:revision>774</cp:revision>
  <dcterms:created xsi:type="dcterms:W3CDTF">2015-11-02T12:29:13Z</dcterms:created>
  <dcterms:modified xsi:type="dcterms:W3CDTF">2022-04-27T08:56:38Z</dcterms:modified>
</cp:coreProperties>
</file>