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656" r:id="rId8"/>
    <p:sldId id="662" r:id="rId9"/>
    <p:sldId id="101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176" autoAdjust="0"/>
  </p:normalViewPr>
  <p:slideViewPr>
    <p:cSldViewPr snapToGrid="0" snapToObjects="1">
      <p:cViewPr varScale="1">
        <p:scale>
          <a:sx n="69" d="100"/>
          <a:sy n="69" d="100"/>
        </p:scale>
        <p:origin x="1752" y="7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36% (Vorwoche: 33%)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44% (Vorwoche: 48%)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mit Intensivbehandlung relativ Stabiles Niveau seit Jahreswechsel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und verstorbene COVID-SARI sind insb. in AG 60+ Jahre seit KW12/2022 rückläufig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Mitte Februar konstant bei 55%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Ausbruchsgröße im </a:t>
            </a:r>
            <a:r>
              <a:rPr lang="de-DE" b="0" u="none" dirty="0" err="1"/>
              <a:t>Mrz</a:t>
            </a:r>
            <a:r>
              <a:rPr lang="de-DE" b="0" u="none" dirty="0"/>
              <a:t>/Apr =5;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9%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Im März zw. 200 und 260 Ausbrüche/Woche übermittelt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</a:t>
            </a:r>
            <a:r>
              <a:rPr lang="de-DE" b="0" u="none"/>
              <a:t>mit 46% </a:t>
            </a:r>
            <a:r>
              <a:rPr lang="de-DE" b="0" u="none" dirty="0"/>
              <a:t>weiterhin (AG 11-14: 27%; AG 15-20</a:t>
            </a:r>
            <a:r>
              <a:rPr lang="de-DE" b="0" u="none"/>
              <a:t>: 20%, </a:t>
            </a:r>
            <a:r>
              <a:rPr lang="de-DE" b="0" u="none" dirty="0"/>
              <a:t>AG 21+: 7%);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 </a:t>
            </a:r>
            <a:r>
              <a:rPr lang="de-DE" b="0" u="none" dirty="0" err="1"/>
              <a:t>Mrz</a:t>
            </a:r>
            <a:r>
              <a:rPr lang="de-DE" b="0" u="none" dirty="0"/>
              <a:t>/Apr: 3-4;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3% 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KW16 gesunken auf 4,0 % (Vorwoche 5,3 %) liegt im vorpandemischen Bereich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Kinders sehr deutlich gesunken: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allen 5 AGs gesunken:</a:t>
            </a:r>
          </a:p>
          <a:p>
            <a:pPr marL="0" indent="0">
              <a:buFontTx/>
              <a:buNone/>
            </a:pPr>
            <a:r>
              <a:rPr lang="de-DE" dirty="0"/>
              <a:t>KW	areag1	areag2	areag3	areag4	areag5</a:t>
            </a:r>
          </a:p>
          <a:p>
            <a:pPr marL="0" indent="0">
              <a:buFontTx/>
              <a:buNone/>
            </a:pPr>
            <a:r>
              <a:rPr lang="de-DE" dirty="0"/>
              <a:t>15	14.1	6.5	6.3	4.6	3.6</a:t>
            </a:r>
          </a:p>
          <a:p>
            <a:pPr marL="0" indent="0">
              <a:buFontTx/>
              <a:buNone/>
            </a:pPr>
            <a:r>
              <a:rPr lang="de-DE" dirty="0"/>
              <a:t>16	8.4	4.1	5.1	3.8	2.6</a:t>
            </a:r>
          </a:p>
          <a:p>
            <a:pPr marL="0" indent="0">
              <a:buFontTx/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				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ACHTUNG: Osterferien/-Feiertage (hohe Feriendichte in KW16 ca. 80-90 % aller BL) </a:t>
            </a:r>
            <a:r>
              <a:rPr lang="de-DE" dirty="0">
                <a:sym typeface="Wingdings" panose="05000000000000000000" pitchFamily="2" charset="2"/>
              </a:rPr>
              <a:t> weniger Meldungen und verändertes Konsultationsverhalten; Durch Nachmeldungen auch noch stärkere Änderungen möglich.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gestiegen: in KW 16:  ca. 1.300 (Vorwoche: ca. 1.200) </a:t>
            </a:r>
            <a:r>
              <a:rPr lang="de-DE" dirty="0">
                <a:sym typeface="Wingdings" panose="05000000000000000000" pitchFamily="2" charset="2"/>
              </a:rPr>
              <a:t> insgesamt sinkender Trend seit 12. KW, hat sich in KW 16 zunächst nicht fortgesetzt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deutlich höher als in den letzten beiden Jahren (Pandemiejahre),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der ARE-Konsultationen ist in der 16. KW 2022 im Vergleich zur Vorwoche bei den Kindern gesunken oder stabil geblieben und bei den Erwachsen (leicht) gestiegen.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Anstieg gab es im Ver­gleich zur Vorwoche bei  den 15- bis 59-Jährigen (10 % bzw. 11 %), </a:t>
            </a:r>
          </a:p>
          <a:p>
            <a:pPr marL="171450" indent="-171450">
              <a:buFontTx/>
              <a:buChar char="-"/>
            </a:pPr>
            <a:r>
              <a:rPr lang="de-DE" dirty="0"/>
              <a:t>Tendenz in den BL im Vergleich zur Vorwoche: ähnlich wie gesamt, aber es gibt schon regionale Unterschiede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\\rki.local\daten\Projekte\FG36_AGI\Wochenberichte\Berichterstellung\Saison_2021_22\Woche_16_2022\KI_2015_2022-04-26.xlsx (Reiter „</a:t>
            </a:r>
            <a:r>
              <a:rPr lang="de-DE" dirty="0" err="1"/>
              <a:t>Pivot_Chart_KI</a:t>
            </a:r>
            <a:r>
              <a:rPr lang="de-DE" dirty="0"/>
              <a:t>“: hier kann nach einzelnen AGI-Regionen gefiltert werden)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wurde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welcher sich in KW16/2022 zunächst nicht fortgesetzt hat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wurde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welcher sich in KW16/2022 zunächst nicht fortgesetzt hat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16/2022 sind die Werte bei Kindern bis 14 Jahren und über 80-Jährigen weiter gesunken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15-79 Jahre sind Werte erstmals wieder angestiegen seit KW 12/2022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seit KW 14/2022 insgesamt gesunken, zuvor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Jahreswechsel 2021/22 weitestgehend stabil</a:t>
            </a:r>
            <a:r>
              <a:rPr lang="de-DE" dirty="0"/>
              <a:t>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Aktuell </a:t>
            </a:r>
            <a:r>
              <a:rPr lang="de-DE" dirty="0"/>
              <a:t>auf Sommerniveau, dürfte sich hier stabilisieren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SARI-ICU-Fallzahlen ebenfalls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Sommerniveau, weiterhin hoher Anteil COVID-19 in den Altersgruppen ab 60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Rückgang seit KW hat sich in KW 16 nicht weiter fortgesetzt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16/2022 4,0 je 100T (KW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3,2, KW 14:4,9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KW 13: 6,7, KW 12: 6,9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AG 0-4:  auf Niveau 4. Welle;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15-34 und 35-59: weiterer Rückgang, nur noch leicht über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AG 60-79 und 80+: in beiden AG</a:t>
            </a:r>
            <a:r>
              <a:rPr lang="de-DE" b="0" dirty="0"/>
              <a:t> aktuell auf Niveau Jahreswechsel 2021/22, Stagnation in KW 16/2022;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16/2022: 25/100T (KW 15: 22, KW 14: 34, KW 13: 44, KW 12: 47,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9/2022 nach Nachmeldungen: 66/100T, 4. Welle: bis 77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apps.who.int/flumart/Default?ReportNo=7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26.4.2022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841915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415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16.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7897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84366" y="1945287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05367" y="467831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882466" y="4862982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415243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28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6. KW bis 16.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44" y="2491801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545" y="4524889"/>
            <a:ext cx="3530125" cy="211807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(n=10.687), letzten 4 Wo = 234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(n=15.521), letzten 4 Wo = 199</a:t>
            </a:r>
            <a:endParaRPr lang="de-DE" sz="2000" dirty="0">
              <a:highlight>
                <a:srgbClr val="FFFF00"/>
              </a:highlight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7B5FBD3-EC78-4237-BA12-4C01B52169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r="4725" b="8717"/>
          <a:stretch/>
        </p:blipFill>
        <p:spPr bwMode="auto">
          <a:xfrm>
            <a:off x="431833" y="865386"/>
            <a:ext cx="5652770" cy="2727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DDCFBC-DD5C-46F0-AF0E-62DC6E8AB51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1601" b="7454"/>
          <a:stretch/>
        </p:blipFill>
        <p:spPr bwMode="auto">
          <a:xfrm>
            <a:off x="2205566" y="3951903"/>
            <a:ext cx="5676900" cy="2670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27.04.2022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004279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B373DB-12EC-4FE3-BC87-6CFF56AC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9" y="3840942"/>
            <a:ext cx="4807249" cy="23115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A313D8C-DE49-4AB5-BE32-73373CA92EE9}"/>
              </a:ext>
            </a:extLst>
          </p:cNvPr>
          <p:cNvSpPr txBox="1"/>
          <p:nvPr/>
        </p:nvSpPr>
        <p:spPr>
          <a:xfrm>
            <a:off x="903587" y="4086207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474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5B6FE4-8708-4084-AE28-D1B82C45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" y="1325534"/>
            <a:ext cx="9144000" cy="23115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1554AE-D37E-4908-A1D2-2D5DE7661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042" y="3840942"/>
            <a:ext cx="3845799" cy="2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27.04.2022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CF3D1A-58DB-4D49-84BE-C52C7FA1938A}"/>
              </a:ext>
            </a:extLst>
          </p:cNvPr>
          <p:cNvSpPr txBox="1"/>
          <p:nvPr/>
        </p:nvSpPr>
        <p:spPr>
          <a:xfrm>
            <a:off x="5401156" y="381892"/>
            <a:ext cx="974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12: 6,83%</a:t>
            </a:r>
          </a:p>
          <a:p>
            <a:r>
              <a:rPr lang="de-DE" sz="1000" dirty="0"/>
              <a:t>KW 11: 6,72%</a:t>
            </a:r>
          </a:p>
          <a:p>
            <a:r>
              <a:rPr lang="de-DE" sz="1000" dirty="0"/>
              <a:t>KW 13: 7,04%</a:t>
            </a:r>
          </a:p>
          <a:p>
            <a:r>
              <a:rPr lang="de-DE" sz="1000" dirty="0"/>
              <a:t>KW 14: 11,72%</a:t>
            </a:r>
          </a:p>
          <a:p>
            <a:r>
              <a:rPr lang="de-DE" sz="1000" dirty="0"/>
              <a:t>KW 15: 8,4%</a:t>
            </a:r>
          </a:p>
          <a:p>
            <a:r>
              <a:rPr lang="de-DE" sz="1000" dirty="0"/>
              <a:t>KW 16: 15,5%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6AC503-AA53-4266-89FC-DA52409F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111"/>
            <a:ext cx="9144000" cy="232326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0FD913D-9ACE-45C0-A36D-26D95DEC77AB}"/>
              </a:ext>
            </a:extLst>
          </p:cNvPr>
          <p:cNvSpPr txBox="1"/>
          <p:nvPr/>
        </p:nvSpPr>
        <p:spPr>
          <a:xfrm>
            <a:off x="8335409" y="249685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96D95C-40CD-46BD-AAC9-C4F699E2C4EC}"/>
              </a:ext>
            </a:extLst>
          </p:cNvPr>
          <p:cNvSpPr txBox="1"/>
          <p:nvPr/>
        </p:nvSpPr>
        <p:spPr>
          <a:xfrm>
            <a:off x="8526518" y="304809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E8C1FE-3D44-448E-9CD0-2D5C43DB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4544"/>
            <a:ext cx="9144000" cy="23141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6730B52-696E-474D-890B-0D0622D501A6}"/>
              </a:ext>
            </a:extLst>
          </p:cNvPr>
          <p:cNvSpPr txBox="1"/>
          <p:nvPr/>
        </p:nvSpPr>
        <p:spPr>
          <a:xfrm>
            <a:off x="2903009" y="449401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5CB14D-659A-4CDE-AFF5-DDDF037CB9D9}"/>
              </a:ext>
            </a:extLst>
          </p:cNvPr>
          <p:cNvSpPr txBox="1"/>
          <p:nvPr/>
        </p:nvSpPr>
        <p:spPr>
          <a:xfrm>
            <a:off x="6120000" y="4896000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9247D0-EDDF-4ABD-B156-8899FB151F56}"/>
              </a:ext>
            </a:extLst>
          </p:cNvPr>
          <p:cNvSpPr txBox="1"/>
          <p:nvPr/>
        </p:nvSpPr>
        <p:spPr>
          <a:xfrm>
            <a:off x="6948701" y="5048191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4253898-85D5-4849-9894-BB6AF3B0DBAE}"/>
              </a:ext>
            </a:extLst>
          </p:cNvPr>
          <p:cNvSpPr txBox="1"/>
          <p:nvPr/>
        </p:nvSpPr>
        <p:spPr>
          <a:xfrm>
            <a:off x="8394719" y="517130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4DD6A1-C6C5-4839-871C-B11880A5E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00" y="1021953"/>
            <a:ext cx="2292294" cy="13778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38B03F-17E5-40A8-A6C0-EBE3AE72A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00" y="3888000"/>
            <a:ext cx="2266536" cy="11784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D68EED-C8AE-41D6-9620-E95478EA4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31" y="136525"/>
            <a:ext cx="2685284" cy="14481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56FE990-3EE3-421F-8571-8C56C62ECC10}"/>
              </a:ext>
            </a:extLst>
          </p:cNvPr>
          <p:cNvSpPr txBox="1"/>
          <p:nvPr/>
        </p:nvSpPr>
        <p:spPr>
          <a:xfrm>
            <a:off x="3076415" y="237885"/>
            <a:ext cx="115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GISRS</a:t>
            </a:r>
          </a:p>
          <a:p>
            <a:r>
              <a:rPr lang="de-DE" dirty="0"/>
              <a:t>Influenza</a:t>
            </a:r>
          </a:p>
          <a:p>
            <a:r>
              <a:rPr lang="de-DE" dirty="0"/>
              <a:t>Dänemark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AD97672-A369-494D-9B83-BD6980BF47DC}"/>
              </a:ext>
            </a:extLst>
          </p:cNvPr>
          <p:cNvSpPr/>
          <p:nvPr/>
        </p:nvSpPr>
        <p:spPr>
          <a:xfrm>
            <a:off x="3105949" y="10759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hlinkClick r:id="rId7"/>
              </a:rPr>
              <a:t>https://apps.who.int/flumart/Default?ReportNo=7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5E41363-B3A5-4E6D-9D5E-612557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200" r="1724" b="17194"/>
          <a:stretch/>
        </p:blipFill>
        <p:spPr bwMode="auto">
          <a:xfrm>
            <a:off x="393251" y="740318"/>
            <a:ext cx="4359600" cy="2681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16.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16. KW 2022 bei 4.000 ARE (Vorwoche: 5.300)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3,3 Mio. ARE in Deutschland, unabhängig von einem Arztbesuch</a:t>
            </a:r>
            <a:br>
              <a:rPr lang="de-DE" b="1" dirty="0"/>
            </a:br>
            <a:r>
              <a:rPr lang="de-DE" dirty="0"/>
              <a:t>(15. KW: 4,4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15. KW 2022:</a:t>
            </a:r>
          </a:p>
          <a:p>
            <a:r>
              <a:rPr lang="de-DE" dirty="0"/>
              <a:t>Bei Kindern und Erwachsenen gesunken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0" y="944884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896" y="5362144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ED8122D-E539-4CED-BB01-D790BC438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1636" b="17141"/>
          <a:stretch/>
        </p:blipFill>
        <p:spPr bwMode="auto">
          <a:xfrm>
            <a:off x="393251" y="3439146"/>
            <a:ext cx="4359600" cy="273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16.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793271" y="1142634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16. KW 2022:  zur Vorwoche leicht gestiegen </a:t>
            </a:r>
          </a:p>
          <a:p>
            <a:r>
              <a:rPr lang="de-DE"/>
              <a:t>(bei </a:t>
            </a:r>
            <a:r>
              <a:rPr lang="de-DE" dirty="0"/>
              <a:t>den Erwachsenen)</a:t>
            </a:r>
          </a:p>
          <a:p>
            <a:br>
              <a:rPr lang="de-DE" sz="600" dirty="0"/>
            </a:br>
            <a:r>
              <a:rPr lang="de-DE" dirty="0"/>
              <a:t>Rund 1.300 Arzt­konsul­ta­tionen wegen ARE pro 100.000 EW </a:t>
            </a:r>
            <a:r>
              <a:rPr lang="de-DE" b="1" dirty="0"/>
              <a:t>(=ca. 1,1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1FDCA7B-6E71-404C-BEE2-20A3AA96A54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29845" r="1003" b="1976"/>
          <a:stretch/>
        </p:blipFill>
        <p:spPr bwMode="auto">
          <a:xfrm>
            <a:off x="123346" y="1358927"/>
            <a:ext cx="5399405" cy="241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BF9B511-5C9C-423E-BC56-0E5A024414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3" t="16216" r="1463" b="5163"/>
          <a:stretch/>
        </p:blipFill>
        <p:spPr>
          <a:xfrm>
            <a:off x="123346" y="4237303"/>
            <a:ext cx="4140000" cy="21537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594208" y="401000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Sachsen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C167D1-C7FA-453E-9E42-69F8B45904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5" t="16976" r="1599" b="4258"/>
          <a:stretch/>
        </p:blipFill>
        <p:spPr>
          <a:xfrm>
            <a:off x="4533866" y="4237303"/>
            <a:ext cx="4140000" cy="218474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4952537" y="4010007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26.4.2022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90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16. KW 2022</a:t>
            </a:r>
          </a:p>
          <a:p>
            <a:r>
              <a:rPr lang="de-DE" dirty="0"/>
              <a:t>Rund 450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380.000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16.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26.4.2022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8" y="3586195"/>
            <a:ext cx="7684925" cy="307397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213415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135086" y="1316846"/>
            <a:ext cx="366428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03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10 % COVID-19, 7%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201026" y="1347395"/>
            <a:ext cx="476630" cy="65986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994379" y="1063743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23 %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235753" y="5191940"/>
            <a:ext cx="407176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213717" y="3289209"/>
            <a:ext cx="477305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44 %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26.4.2022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1"/>
          <a:stretch/>
        </p:blipFill>
        <p:spPr>
          <a:xfrm>
            <a:off x="2" y="3091218"/>
            <a:ext cx="9143996" cy="33539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4,0 COVID-SARI pro 100.000</a:t>
            </a:r>
          </a:p>
          <a:p>
            <a:endParaRPr lang="de-DE" dirty="0"/>
          </a:p>
          <a:p>
            <a:r>
              <a:rPr lang="de-DE" dirty="0"/>
              <a:t>Entspricht ca. 3.300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466944" y="5022050"/>
            <a:ext cx="475887" cy="276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25/100T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Bildschirmpräsentation (4:3)</PresentationFormat>
  <Paragraphs>171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26.4.2022</vt:lpstr>
      <vt:lpstr>GrippeWeb bis zur 16. KW 2022 </vt:lpstr>
      <vt:lpstr>Arbeitsgemeinschaft Influenza ARE-Konsultationen / 100.000 Einwohner bis zur 16. KW 2022</vt:lpstr>
      <vt:lpstr>Arbeitsgemeinschaft Influenza - SEEDARE ARE-Konsultationen mit COVID-Diagnose / 100.000 Einwohner </vt:lpstr>
      <vt:lpstr>SEEDARE – ARE mit COVID-19 Konsultationen in Altersgruppen bis zur 16.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(n=10.687), letzten 4 Wo = 234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3234</cp:revision>
  <cp:lastPrinted>2020-05-13T06:04:10Z</cp:lastPrinted>
  <dcterms:created xsi:type="dcterms:W3CDTF">2015-11-02T12:29:13Z</dcterms:created>
  <dcterms:modified xsi:type="dcterms:W3CDTF">2022-04-27T09:03:33Z</dcterms:modified>
</cp:coreProperties>
</file>