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91048" autoAdjust="0"/>
  </p:normalViewPr>
  <p:slideViewPr>
    <p:cSldViewPr snapToGrid="0">
      <p:cViewPr varScale="1">
        <p:scale>
          <a:sx n="103" d="100"/>
          <a:sy n="103" d="100"/>
        </p:scale>
        <p:origin x="1182" y="114"/>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04.05.2022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1.450 (am 27.04)  -&gt;  Seitwärtsbewegung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+1.142 -&gt; Abnahme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weiterhin hoch</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04.05.2022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04.05.2022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04.05.2022 werden </a:t>
            </a:r>
            <a:r>
              <a:rPr lang="de-DE" sz="1600" b="1" dirty="0"/>
              <a:t>1.247 </a:t>
            </a:r>
            <a:r>
              <a:rPr lang="de-DE" sz="1600" dirty="0"/>
              <a:t>COVID-19-Patient*innen auf Intensivstationen (der ca. 1.300 Akutkrankenhäuser) behandelt. </a:t>
            </a:r>
          </a:p>
          <a:p>
            <a:pPr>
              <a:spcBef>
                <a:spcPts val="600"/>
              </a:spcBef>
            </a:pPr>
            <a:r>
              <a:rPr lang="de-DE" sz="1600" dirty="0"/>
              <a:t>Rückgang in der COVID-ITS-Belegung</a:t>
            </a:r>
          </a:p>
          <a:p>
            <a:pPr>
              <a:spcBef>
                <a:spcPts val="600"/>
              </a:spcBef>
            </a:pPr>
            <a:r>
              <a:rPr lang="de-DE" sz="1600" dirty="0"/>
              <a:t>ITS-COVID-Neuaufnahmen mit </a:t>
            </a:r>
            <a:r>
              <a:rPr lang="de-DE" sz="1600" b="1" dirty="0"/>
              <a:t>+1.012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75632" y="2281799"/>
            <a:ext cx="6920997" cy="4074557"/>
            <a:chOff x="-755405" y="2707195"/>
            <a:chExt cx="10414264" cy="2426020"/>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707195"/>
              <a:ext cx="10041680" cy="2426020"/>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2946275" y="2771001"/>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771001"/>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614400" y="2825374"/>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970255" y="3858868"/>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655135" y="4343495"/>
              <a:ext cx="1003724" cy="164927"/>
            </a:xfrm>
            <a:prstGeom prst="rect">
              <a:avLst/>
            </a:prstGeom>
            <a:noFill/>
          </p:spPr>
          <p:txBody>
            <a:bodyPr wrap="square" rtlCol="0">
              <a:spAutoFit/>
            </a:bodyPr>
            <a:lstStyle/>
            <a:p>
              <a:r>
                <a:rPr lang="de-DE" sz="1200" dirty="0">
                  <a:solidFill>
                    <a:schemeClr val="bg2">
                      <a:lumMod val="50000"/>
                    </a:schemeClr>
                  </a:solidFill>
                </a:rPr>
                <a:t>1.247</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6936407" y="6265"/>
            <a:ext cx="5163454" cy="3351889"/>
            <a:chOff x="7578485" y="2192056"/>
            <a:chExt cx="4182308" cy="387384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485" y="2470744"/>
              <a:ext cx="4182308"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590944" y="307215"/>
            <a:ext cx="1704057" cy="367035"/>
          </a:xfrm>
          <a:prstGeom prst="rect">
            <a:avLst/>
          </a:prstGeom>
        </p:spPr>
      </p:pic>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632" y="3901984"/>
            <a:ext cx="4895604" cy="2795608"/>
          </a:xfrm>
          <a:prstGeom prst="rect">
            <a:avLst/>
          </a:prstGeom>
        </p:spPr>
      </p:pic>
      <p:sp>
        <p:nvSpPr>
          <p:cNvPr id="17" name="Rechteck 16">
            <a:extLst>
              <a:ext uri="{FF2B5EF4-FFF2-40B4-BE49-F238E27FC236}">
                <a16:creationId xmlns:a16="http://schemas.microsoft.com/office/drawing/2014/main" id="{CC2D7C16-81BC-4749-8BCC-5C91C17F6EE5}"/>
              </a:ext>
            </a:extLst>
          </p:cNvPr>
          <p:cNvSpPr/>
          <p:nvPr/>
        </p:nvSpPr>
        <p:spPr>
          <a:xfrm>
            <a:off x="11371276" y="3936424"/>
            <a:ext cx="688960"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439146" y="701494"/>
            <a:ext cx="577178" cy="1732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6E1B2CF2-C80B-48C4-87B6-9E17A0F8D4B1}"/>
              </a:ext>
            </a:extLst>
          </p:cNvPr>
          <p:cNvSpPr txBox="1"/>
          <p:nvPr/>
        </p:nvSpPr>
        <p:spPr>
          <a:xfrm>
            <a:off x="7122794" y="3484198"/>
            <a:ext cx="5010395" cy="307777"/>
          </a:xfrm>
          <a:prstGeom prst="rect">
            <a:avLst/>
          </a:prstGeom>
          <a:noFill/>
        </p:spPr>
        <p:txBody>
          <a:bodyPr wrap="square" rtlCol="0">
            <a:spAutoFit/>
          </a:bodyPr>
          <a:lstStyle/>
          <a:p>
            <a:r>
              <a:rPr lang="de-DE" sz="1400" dirty="0"/>
              <a:t>Anzahl verstorbener SARS-CoV2 positive ITS-Patient*innen </a:t>
            </a:r>
            <a:r>
              <a:rPr lang="de-DE" sz="1200" i="1" dirty="0"/>
              <a:t>(pro Tag)</a:t>
            </a:r>
            <a:endParaRPr lang="de-DE" sz="1600" i="1" dirty="0"/>
          </a:p>
        </p:txBody>
      </p:sp>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119473" y="6518818"/>
            <a:ext cx="1590972" cy="253916"/>
          </a:xfrm>
          <a:prstGeom prst="rect">
            <a:avLst/>
          </a:prstGeom>
          <a:noFill/>
        </p:spPr>
        <p:txBody>
          <a:bodyPr wrap="square" rtlCol="0">
            <a:spAutoFit/>
          </a:bodyPr>
          <a:lstStyle/>
          <a:p>
            <a:pPr algn="r" defTabSz="457189"/>
            <a:r>
              <a:rPr lang="de-DE" sz="1050" dirty="0">
                <a:solidFill>
                  <a:prstClr val="black"/>
                </a:solidFill>
                <a:latin typeface="Calibri"/>
              </a:rPr>
              <a:t>Datenstand:  03.05.2022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393" y="50862"/>
            <a:ext cx="9690187"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398289" y="123601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500926" y="244167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a:cxnSpLocks/>
          </p:cNvCxnSpPr>
          <p:nvPr/>
        </p:nvCxnSpPr>
        <p:spPr>
          <a:xfrm>
            <a:off x="2526570" y="4748369"/>
            <a:ext cx="2869464"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a:cxnSpLocks/>
          </p:cNvCxnSpPr>
          <p:nvPr/>
        </p:nvCxnSpPr>
        <p:spPr>
          <a:xfrm flipV="1">
            <a:off x="2529771" y="6003843"/>
            <a:ext cx="2789271" cy="202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516977" y="4760486"/>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449767" y="1240382"/>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449767" y="246135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516977" y="6021385"/>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968" y="3803842"/>
            <a:ext cx="4453784" cy="2906884"/>
          </a:xfrm>
          <a:prstGeom prst="rect">
            <a:avLst/>
          </a:prstGeom>
        </p:spPr>
      </p:pic>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3"/>
          <a:stretch>
            <a:fillRect/>
          </a:stretch>
        </p:blipFill>
        <p:spPr>
          <a:xfrm>
            <a:off x="5508374" y="5833691"/>
            <a:ext cx="1724025" cy="857250"/>
          </a:xfrm>
          <a:prstGeom prst="rect">
            <a:avLst/>
          </a:prstGeom>
        </p:spPr>
      </p:pic>
      <p:cxnSp>
        <p:nvCxnSpPr>
          <p:cNvPr id="18" name="Gerade Verbindung mit Pfeil 17">
            <a:extLst>
              <a:ext uri="{FF2B5EF4-FFF2-40B4-BE49-F238E27FC236}">
                <a16:creationId xmlns:a16="http://schemas.microsoft.com/office/drawing/2014/main" id="{C1A98B8F-21AB-4CBA-99A3-046E50B82C6A}"/>
              </a:ext>
            </a:extLst>
          </p:cNvPr>
          <p:cNvCxnSpPr>
            <a:cxnSpLocks/>
          </p:cNvCxnSpPr>
          <p:nvPr/>
        </p:nvCxnSpPr>
        <p:spPr>
          <a:xfrm flipH="1">
            <a:off x="11801912" y="3968197"/>
            <a:ext cx="46459" cy="22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0FC09EEE-6A1D-4907-991D-D69958E3945F}"/>
              </a:ext>
            </a:extLst>
          </p:cNvPr>
          <p:cNvSpPr txBox="1"/>
          <p:nvPr/>
        </p:nvSpPr>
        <p:spPr>
          <a:xfrm>
            <a:off x="11426651" y="3690537"/>
            <a:ext cx="796980" cy="276999"/>
          </a:xfrm>
          <a:prstGeom prst="rect">
            <a:avLst/>
          </a:prstGeom>
          <a:noFill/>
        </p:spPr>
        <p:txBody>
          <a:bodyPr wrap="square" rtlCol="0">
            <a:spAutoFit/>
          </a:bodyPr>
          <a:lstStyle/>
          <a:p>
            <a:pPr algn="r"/>
            <a:r>
              <a:rPr lang="de-DE" sz="1200" i="1" dirty="0"/>
              <a:t>Rückgang</a:t>
            </a:r>
          </a:p>
        </p:txBody>
      </p:sp>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19" name="Grafik 18">
            <a:extLst>
              <a:ext uri="{FF2B5EF4-FFF2-40B4-BE49-F238E27FC236}">
                <a16:creationId xmlns:a16="http://schemas.microsoft.com/office/drawing/2014/main" id="{BD2B00B0-C77B-49E4-8BFC-A86D733A4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9" y="1004938"/>
            <a:ext cx="4428279" cy="3696786"/>
          </a:xfrm>
          <a:prstGeom prst="rect">
            <a:avLst/>
          </a:prstGeom>
        </p:spPr>
      </p:pic>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5"/>
          <a:stretch>
            <a:fillRect/>
          </a:stretch>
        </p:blipFill>
        <p:spPr>
          <a:xfrm>
            <a:off x="444138" y="5102991"/>
            <a:ext cx="2120898" cy="1443536"/>
          </a:xfrm>
          <a:prstGeom prst="rect">
            <a:avLst/>
          </a:prstGeom>
        </p:spPr>
      </p:pic>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FBE7F3B-05CF-41D0-8AF3-BE0FB5966504}"/>
              </a:ext>
            </a:extLst>
          </p:cNvPr>
          <p:cNvSpPr txBox="1"/>
          <p:nvPr/>
        </p:nvSpPr>
        <p:spPr>
          <a:xfrm>
            <a:off x="5227526" y="184845"/>
            <a:ext cx="3320628" cy="338554"/>
          </a:xfrm>
          <a:prstGeom prst="rect">
            <a:avLst/>
          </a:prstGeom>
          <a:noFill/>
        </p:spPr>
        <p:txBody>
          <a:bodyPr wrap="square" rtlCol="0">
            <a:spAutoFit/>
          </a:bodyPr>
          <a:lstStyle/>
          <a:p>
            <a:r>
              <a:rPr lang="de-DE" sz="1600" b="1" dirty="0"/>
              <a:t>Einschätzung Versorgungssituation</a:t>
            </a:r>
          </a:p>
        </p:txBody>
      </p:sp>
      <p:pic>
        <p:nvPicPr>
          <p:cNvPr id="4" name="Grafik 3">
            <a:extLst>
              <a:ext uri="{FF2B5EF4-FFF2-40B4-BE49-F238E27FC236}">
                <a16:creationId xmlns:a16="http://schemas.microsoft.com/office/drawing/2014/main" id="{2820E4C6-BEDD-4A6C-9D0E-79EF1E3A259B}"/>
              </a:ext>
            </a:extLst>
          </p:cNvPr>
          <p:cNvPicPr>
            <a:picLocks noChangeAspect="1"/>
          </p:cNvPicPr>
          <p:nvPr/>
        </p:nvPicPr>
        <p:blipFill>
          <a:blip r:embed="rId6"/>
          <a:stretch>
            <a:fillRect/>
          </a:stretch>
        </p:blipFill>
        <p:spPr>
          <a:xfrm>
            <a:off x="5227526" y="1055058"/>
            <a:ext cx="3320628" cy="2256261"/>
          </a:xfrm>
          <a:prstGeom prst="rect">
            <a:avLst/>
          </a:prstGeom>
        </p:spPr>
      </p:pic>
      <p:sp>
        <p:nvSpPr>
          <p:cNvPr id="6" name="Textfeld 5">
            <a:extLst>
              <a:ext uri="{FF2B5EF4-FFF2-40B4-BE49-F238E27FC236}">
                <a16:creationId xmlns:a16="http://schemas.microsoft.com/office/drawing/2014/main" id="{EB6AF003-7F1D-4AA0-B4D0-8B1DDEDD2212}"/>
              </a:ext>
            </a:extLst>
          </p:cNvPr>
          <p:cNvSpPr txBox="1"/>
          <p:nvPr/>
        </p:nvSpPr>
        <p:spPr>
          <a:xfrm>
            <a:off x="5251587" y="721137"/>
            <a:ext cx="1636253" cy="276999"/>
          </a:xfrm>
          <a:prstGeom prst="rect">
            <a:avLst/>
          </a:prstGeom>
          <a:noFill/>
        </p:spPr>
        <p:txBody>
          <a:bodyPr wrap="square" rtlCol="0">
            <a:spAutoFit/>
          </a:bodyPr>
          <a:lstStyle/>
          <a:p>
            <a:r>
              <a:rPr lang="de-DE" sz="1200" i="1" dirty="0"/>
              <a:t>im High-Care Bereich</a:t>
            </a:r>
          </a:p>
        </p:txBody>
      </p:sp>
      <p:pic>
        <p:nvPicPr>
          <p:cNvPr id="7" name="Grafik 6">
            <a:extLst>
              <a:ext uri="{FF2B5EF4-FFF2-40B4-BE49-F238E27FC236}">
                <a16:creationId xmlns:a16="http://schemas.microsoft.com/office/drawing/2014/main" id="{37AC3F5F-126E-45F3-836A-B1FA57F59836}"/>
              </a:ext>
            </a:extLst>
          </p:cNvPr>
          <p:cNvPicPr>
            <a:picLocks noChangeAspect="1"/>
          </p:cNvPicPr>
          <p:nvPr/>
        </p:nvPicPr>
        <p:blipFill>
          <a:blip r:embed="rId7"/>
          <a:stretch>
            <a:fillRect/>
          </a:stretch>
        </p:blipFill>
        <p:spPr>
          <a:xfrm>
            <a:off x="8670678" y="947347"/>
            <a:ext cx="3552953" cy="2363972"/>
          </a:xfrm>
          <a:prstGeom prst="rect">
            <a:avLst/>
          </a:prstGeom>
        </p:spPr>
      </p:pic>
      <p:sp>
        <p:nvSpPr>
          <p:cNvPr id="23" name="Textfeld 22">
            <a:extLst>
              <a:ext uri="{FF2B5EF4-FFF2-40B4-BE49-F238E27FC236}">
                <a16:creationId xmlns:a16="http://schemas.microsoft.com/office/drawing/2014/main" id="{F581231E-105A-470F-8ED7-EF1170A5A95A}"/>
              </a:ext>
            </a:extLst>
          </p:cNvPr>
          <p:cNvSpPr txBox="1"/>
          <p:nvPr/>
        </p:nvSpPr>
        <p:spPr>
          <a:xfrm>
            <a:off x="8670678" y="670348"/>
            <a:ext cx="1636253" cy="276999"/>
          </a:xfrm>
          <a:prstGeom prst="rect">
            <a:avLst/>
          </a:prstGeom>
          <a:noFill/>
        </p:spPr>
        <p:txBody>
          <a:bodyPr wrap="square" rtlCol="0">
            <a:spAutoFit/>
          </a:bodyPr>
          <a:lstStyle/>
          <a:p>
            <a:r>
              <a:rPr lang="de-DE" sz="1200" i="1" dirty="0"/>
              <a:t>im ECMO Bereich</a:t>
            </a:r>
          </a:p>
        </p:txBody>
      </p:sp>
      <p:pic>
        <p:nvPicPr>
          <p:cNvPr id="8" name="Grafik 7">
            <a:extLst>
              <a:ext uri="{FF2B5EF4-FFF2-40B4-BE49-F238E27FC236}">
                <a16:creationId xmlns:a16="http://schemas.microsoft.com/office/drawing/2014/main" id="{25964DE2-035D-4BF0-882A-A667148E2C99}"/>
              </a:ext>
            </a:extLst>
          </p:cNvPr>
          <p:cNvPicPr>
            <a:picLocks noChangeAspect="1"/>
          </p:cNvPicPr>
          <p:nvPr/>
        </p:nvPicPr>
        <p:blipFill>
          <a:blip r:embed="rId8"/>
          <a:stretch>
            <a:fillRect/>
          </a:stretch>
        </p:blipFill>
        <p:spPr>
          <a:xfrm>
            <a:off x="10306931" y="137833"/>
            <a:ext cx="1657350" cy="619125"/>
          </a:xfrm>
          <a:prstGeom prst="rect">
            <a:avLst/>
          </a:prstGeom>
        </p:spPr>
      </p:pic>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916" y="354218"/>
            <a:ext cx="5667756" cy="3057885"/>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800" y="484658"/>
            <a:ext cx="4400501" cy="2595989"/>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082670" y="2545388"/>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09682" y="1528560"/>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7774" y="3957166"/>
            <a:ext cx="5901915" cy="2754730"/>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07628" y="6256650"/>
            <a:ext cx="156402" cy="3240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5510333" y="6256650"/>
            <a:ext cx="156402" cy="3240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18" name="Rechteck 17">
            <a:extLst>
              <a:ext uri="{FF2B5EF4-FFF2-40B4-BE49-F238E27FC236}">
                <a16:creationId xmlns:a16="http://schemas.microsoft.com/office/drawing/2014/main" id="{9090B624-1D12-4C7C-96A3-5BD0F4A1BD33}"/>
              </a:ext>
            </a:extLst>
          </p:cNvPr>
          <p:cNvSpPr/>
          <p:nvPr/>
        </p:nvSpPr>
        <p:spPr>
          <a:xfrm>
            <a:off x="1685051" y="2973288"/>
            <a:ext cx="88875" cy="401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4B6688B-C2B3-438E-AFCF-DA18BC502196}"/>
              </a:ext>
            </a:extLst>
          </p:cNvPr>
          <p:cNvSpPr/>
          <p:nvPr/>
        </p:nvSpPr>
        <p:spPr>
          <a:xfrm flipH="1">
            <a:off x="3216757" y="3007702"/>
            <a:ext cx="90217" cy="409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6547" y="3777352"/>
            <a:ext cx="4400501" cy="2913267"/>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511726" y="4180114"/>
            <a:ext cx="1589311" cy="24005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24" name="Gerade Verbindung mit Pfeil 23">
            <a:extLst>
              <a:ext uri="{FF2B5EF4-FFF2-40B4-BE49-F238E27FC236}">
                <a16:creationId xmlns:a16="http://schemas.microsoft.com/office/drawing/2014/main" id="{E9850DA8-168B-4A38-ADC7-F27E0F2613CA}"/>
              </a:ext>
            </a:extLst>
          </p:cNvPr>
          <p:cNvCxnSpPr>
            <a:cxnSpLocks/>
          </p:cNvCxnSpPr>
          <p:nvPr/>
        </p:nvCxnSpPr>
        <p:spPr>
          <a:xfrm flipH="1">
            <a:off x="12036312" y="1284725"/>
            <a:ext cx="124952" cy="46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CEFFD71-3239-4B61-8CFB-DD6C7DF65941}"/>
              </a:ext>
            </a:extLst>
          </p:cNvPr>
          <p:cNvSpPr/>
          <p:nvPr/>
        </p:nvSpPr>
        <p:spPr>
          <a:xfrm>
            <a:off x="185264" y="1788503"/>
            <a:ext cx="737525" cy="330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3D902B73-C07A-4724-A2FC-14A12AB2D90B}"/>
              </a:ext>
            </a:extLst>
          </p:cNvPr>
          <p:cNvSpPr/>
          <p:nvPr/>
        </p:nvSpPr>
        <p:spPr>
          <a:xfrm>
            <a:off x="2108718" y="3957166"/>
            <a:ext cx="587829" cy="2299484"/>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283958F3-7083-4FA9-84E4-8704BD90BC89}"/>
              </a:ext>
            </a:extLst>
          </p:cNvPr>
          <p:cNvSpPr/>
          <p:nvPr/>
        </p:nvSpPr>
        <p:spPr>
          <a:xfrm>
            <a:off x="6866933" y="3943627"/>
            <a:ext cx="459119" cy="2299484"/>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262" y="474203"/>
            <a:ext cx="4207804" cy="2259665"/>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34" y="2331591"/>
            <a:ext cx="7431075" cy="4480720"/>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Words>
  <Application>Microsoft Office PowerPoint</Application>
  <PresentationFormat>Breitbild</PresentationFormat>
  <Paragraphs>37</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586</cp:revision>
  <dcterms:created xsi:type="dcterms:W3CDTF">2021-01-13T08:46:29Z</dcterms:created>
  <dcterms:modified xsi:type="dcterms:W3CDTF">2022-05-04T08:56:53Z</dcterms:modified>
</cp:coreProperties>
</file>