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57" r:id="rId3"/>
    <p:sldId id="261" r:id="rId4"/>
    <p:sldId id="260" r:id="rId5"/>
    <p:sldId id="262" r:id="rId6"/>
    <p:sldId id="259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67130" autoAdjust="0"/>
  </p:normalViewPr>
  <p:slideViewPr>
    <p:cSldViewPr snapToGrid="0" snapToObjects="1">
      <p:cViewPr varScale="1">
        <p:scale>
          <a:sx n="102" d="100"/>
          <a:sy n="102" d="100"/>
        </p:scale>
        <p:origin x="212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06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04.05.2022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132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VOC Anteile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B057821-9C04-438E-8195-6A72F559FD38}"/>
              </a:ext>
            </a:extLst>
          </p:cNvPr>
          <p:cNvSpPr txBox="1"/>
          <p:nvPr/>
        </p:nvSpPr>
        <p:spPr>
          <a:xfrm>
            <a:off x="5661085" y="919954"/>
            <a:ext cx="3257003" cy="3000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KW16/2022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99.8%</a:t>
            </a:r>
          </a:p>
          <a:p>
            <a:r>
              <a:rPr lang="de-DE" sz="1350" dirty="0"/>
              <a:t>    BA.2 		72.9% (73,1 %)</a:t>
            </a:r>
          </a:p>
          <a:p>
            <a:r>
              <a:rPr lang="de-DE" sz="1350" dirty="0"/>
              <a:t>    BA.2.9		19.2% (18,9 %)</a:t>
            </a:r>
          </a:p>
          <a:p>
            <a:r>
              <a:rPr lang="de-DE" sz="1350" dirty="0"/>
              <a:t>    BA.2.3 		  2.6% (2,1 %)</a:t>
            </a:r>
          </a:p>
          <a:p>
            <a:r>
              <a:rPr lang="de-DE" sz="1350" dirty="0"/>
              <a:t>    BA.2.12		  0.4% (0,5 %)</a:t>
            </a:r>
          </a:p>
          <a:p>
            <a:r>
              <a:rPr lang="de-DE" sz="1350" dirty="0"/>
              <a:t>    BA.1.1 		  1.1% (2,0 %)</a:t>
            </a:r>
          </a:p>
          <a:p>
            <a:r>
              <a:rPr lang="de-DE" sz="1350" dirty="0"/>
              <a:t>    BA.5		  0.3% (0,1 %)</a:t>
            </a:r>
          </a:p>
          <a:p>
            <a:r>
              <a:rPr lang="de-DE" sz="1350" dirty="0"/>
              <a:t>    BA.4		  0.1%	(0 %)</a:t>
            </a:r>
          </a:p>
          <a:p>
            <a:endParaRPr lang="de-DE" sz="1350" b="1" dirty="0"/>
          </a:p>
          <a:p>
            <a:r>
              <a:rPr lang="de-DE" sz="1350" b="1" dirty="0"/>
              <a:t>XE		   	   0.1% </a:t>
            </a:r>
            <a:r>
              <a:rPr lang="de-DE" sz="1350" dirty="0"/>
              <a:t>(n=13)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0.1%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DDC525D-CE72-499B-B30D-629AC9610C0D}"/>
              </a:ext>
            </a:extLst>
          </p:cNvPr>
          <p:cNvSpPr txBox="1"/>
          <p:nvPr/>
        </p:nvSpPr>
        <p:spPr>
          <a:xfrm>
            <a:off x="6554920" y="5844376"/>
            <a:ext cx="3272755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	37	(12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	  2  	(  0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  4   (  2 in Stichprobe)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8E9EAF-7CA3-43BD-BCD4-B9FF1D97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556761-2A95-45E8-AB98-1D383C26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BB9B752-F0D3-46BA-A4C6-80FE1F2F4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21" y="710359"/>
            <a:ext cx="4863340" cy="353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081369-4A26-4AD9-911F-6D5546E3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C7700D-46B7-4FBA-8484-E991A362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7B9BB3D-7BF3-46E8-A0ED-F7BF5E3B7A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8123E28-6EB7-4526-9724-3C026E5C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Omicron</a:t>
            </a:r>
            <a:r>
              <a:rPr lang="de-DE" dirty="0"/>
              <a:t> </a:t>
            </a:r>
            <a:r>
              <a:rPr lang="de-DE" dirty="0" err="1"/>
              <a:t>lineages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0DC9B4-9039-4F7A-B94D-0B0435CFFF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43" y="1022255"/>
            <a:ext cx="5623560" cy="40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1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283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Nachweise Rekombinanten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85689EC-B412-4F4A-BB21-77F599BE3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41032"/>
              </p:ext>
            </p:extLst>
          </p:nvPr>
        </p:nvGraphicFramePr>
        <p:xfrm>
          <a:off x="564826" y="737740"/>
          <a:ext cx="3292442" cy="414622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620860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915145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  <a:gridCol w="1756437">
                  <a:extLst>
                    <a:ext uri="{9D8B030D-6E8A-4147-A177-3AD203B41FA5}">
                      <a16:colId xmlns:a16="http://schemas.microsoft.com/office/drawing/2014/main" val="1094518495"/>
                    </a:ext>
                  </a:extLst>
                </a:gridCol>
              </a:tblGrid>
              <a:tr h="31944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Rekombination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39327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XD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 + AY.4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29292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XE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13 (12)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 + BA.2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XF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XG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 + BA.2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XH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 + BA.2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XJ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XK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 + BA.2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2822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XL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755240429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XM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203 (169)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BA.1.1 + BA.2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93587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XN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 (0)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303340347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XP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24747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XQ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608266724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48316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XS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420739146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XT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38819"/>
                  </a:ext>
                </a:extLst>
              </a:tr>
              <a:tr h="234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XU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515252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82A6F78-9392-4788-A4A2-DD5C4902B638}"/>
              </a:ext>
            </a:extLst>
          </p:cNvPr>
          <p:cNvSpPr txBox="1"/>
          <p:nvPr/>
        </p:nvSpPr>
        <p:spPr>
          <a:xfrm>
            <a:off x="4084549" y="4127837"/>
            <a:ext cx="4363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Datenstand: 01.05.2022 (DESH + IMS-SC2 Labornetzwerk)</a:t>
            </a:r>
          </a:p>
          <a:p>
            <a:r>
              <a:rPr lang="de-DE" sz="1400" dirty="0"/>
              <a:t>Nachweis mittels Screening nach </a:t>
            </a:r>
            <a:r>
              <a:rPr lang="de-DE" sz="1400" dirty="0" err="1"/>
              <a:t>Markermutationen</a:t>
            </a:r>
            <a:r>
              <a:rPr lang="de-DE" sz="1400" dirty="0"/>
              <a:t> und </a:t>
            </a:r>
          </a:p>
          <a:p>
            <a:r>
              <a:rPr lang="de-DE" sz="1400" dirty="0" err="1"/>
              <a:t>Pangolin</a:t>
            </a:r>
            <a:r>
              <a:rPr lang="de-DE" sz="1400" dirty="0"/>
              <a:t> Zuordnung, Nachweise manuell kuratiert.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7A2355-0988-4C18-B3F8-FE7B565A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20E343-D9CF-40BF-83E6-F452D2D3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14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EB124B-69C4-4057-84F3-302A7498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D6B195-4055-451C-8786-F05DA10E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FE8BCE-EAB3-44A6-9A37-2625195765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14BEC78-7D41-4CAD-9024-6F5F4FC6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F9B79A5-BA4B-4564-99B8-4BAC44436E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22" y="1341912"/>
            <a:ext cx="6517640" cy="3201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14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132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VOC Anteile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487DD2-1DC5-4B00-B6EE-52B31645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A3F107-9E07-419F-B9A7-18BCF300F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6CF137D-EB5C-4592-A990-A401C4942465}"/>
              </a:ext>
            </a:extLst>
          </p:cNvPr>
          <p:cNvGraphicFramePr>
            <a:graphicFrameLocks noGrp="1"/>
          </p:cNvGraphicFramePr>
          <p:nvPr/>
        </p:nvGraphicFramePr>
        <p:xfrm>
          <a:off x="1055965" y="1815687"/>
          <a:ext cx="6786007" cy="2237613"/>
        </p:xfrm>
        <a:graphic>
          <a:graphicData uri="http://schemas.openxmlformats.org/drawingml/2006/table">
            <a:tbl>
              <a:tblPr firstRow="1" firstCol="1" bandRow="1"/>
              <a:tblGrid>
                <a:gridCol w="1008401">
                  <a:extLst>
                    <a:ext uri="{9D8B030D-6E8A-4147-A177-3AD203B41FA5}">
                      <a16:colId xmlns:a16="http://schemas.microsoft.com/office/drawing/2014/main" val="941479317"/>
                    </a:ext>
                  </a:extLst>
                </a:gridCol>
                <a:gridCol w="1008401">
                  <a:extLst>
                    <a:ext uri="{9D8B030D-6E8A-4147-A177-3AD203B41FA5}">
                      <a16:colId xmlns:a16="http://schemas.microsoft.com/office/drawing/2014/main" val="3741610253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4239009384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3735202672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751324213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1379869671"/>
                    </a:ext>
                  </a:extLst>
                </a:gridCol>
                <a:gridCol w="800749">
                  <a:extLst>
                    <a:ext uri="{9D8B030D-6E8A-4147-A177-3AD203B41FA5}">
                      <a16:colId xmlns:a16="http://schemas.microsoft.com/office/drawing/2014/main" val="275915689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Delta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892403"/>
                  </a:ext>
                </a:extLst>
              </a:tr>
              <a:tr h="50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84821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99476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08285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75057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52235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79099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9512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19967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33548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91087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354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587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Bildschirmpräsentation (16:9)</PresentationFormat>
  <Paragraphs>160</Paragraphs>
  <Slides>6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PowerPoint-Präsentation</vt:lpstr>
      <vt:lpstr>Omicron lineages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121</cp:revision>
  <dcterms:created xsi:type="dcterms:W3CDTF">2015-11-02T12:29:13Z</dcterms:created>
  <dcterms:modified xsi:type="dcterms:W3CDTF">2022-05-04T09:34:04Z</dcterms:modified>
</cp:coreProperties>
</file>