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391" r:id="rId3"/>
    <p:sldId id="581" r:id="rId4"/>
    <p:sldId id="582" r:id="rId5"/>
    <p:sldId id="583" r:id="rId6"/>
    <p:sldId id="584" r:id="rId7"/>
    <p:sldId id="585" r:id="rId8"/>
    <p:sldId id="586" r:id="rId9"/>
    <p:sldId id="587" r:id="rId10"/>
    <p:sldId id="588" r:id="rId11"/>
    <p:sldId id="589" r:id="rId12"/>
    <p:sldId id="594" r:id="rId13"/>
    <p:sldId id="590" r:id="rId14"/>
    <p:sldId id="591" r:id="rId15"/>
    <p:sldId id="592" r:id="rId16"/>
    <p:sldId id="593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9525A-A8A0-4E9D-8C27-D14C1B97BBB1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2ABF-82BE-4BB9-B3E7-E22D7D2872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0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52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85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82370-6826-42D9-827D-78D3BCE73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AE0DF1-366F-4EED-AC95-D747E6048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9D28A7-64CE-4989-AB2A-045C882F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3D3C6E-0140-4228-A572-32EF0446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88B79A-3A80-4C25-9E07-BB9CCBD5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92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08530-BAC5-47DC-8C23-A23F9DEC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8981D7-04DF-499B-808A-3819CB14E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D4900D-7ED2-439C-9A3B-73D15454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4C9FAB-A4C4-486B-B0D5-88083ACF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67D938-AD1F-4BBA-9C8D-1C83C688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01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7F3C2B2-0EFD-4572-B89F-606D99696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04862A-2ED7-43A5-9567-50D1C06D1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A2DC3A-849D-401E-BDB8-D6D9B2D4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F431FA-E350-4D9D-8D46-4C4B5905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3D01D4-FA08-4047-9083-07E860E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051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667" b="0" i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83134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667" b="0" i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55160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495246"/>
            <a:ext cx="10644861" cy="4939420"/>
          </a:xfrm>
        </p:spPr>
        <p:txBody>
          <a:bodyPr/>
          <a:lstStyle>
            <a:lvl1pPr>
              <a:defRPr sz="2400"/>
            </a:lvl1pPr>
            <a:lvl2pPr>
              <a:defRPr sz="2267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>
          <a:xfrm>
            <a:off x="753102" y="6556712"/>
            <a:ext cx="2480561" cy="3012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04.05.2022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94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412777"/>
            <a:ext cx="5177227" cy="50218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412777"/>
            <a:ext cx="5147628" cy="50218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95701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04.05.2022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43467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04.05.2022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087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2196859" y="2513219"/>
            <a:ext cx="9995140" cy="244311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3083978" y="2516464"/>
            <a:ext cx="8157503" cy="2440825"/>
          </a:xfrm>
          <a:prstGeom prst="rect">
            <a:avLst/>
          </a:prstGeom>
        </p:spPr>
        <p:txBody>
          <a:bodyPr lIns="252000" tIns="252000" rIns="252000" bIns="108000" anchor="ctr" anchorCtr="0">
            <a:noAutofit/>
          </a:bodyPr>
          <a:lstStyle>
            <a:lvl1pPr algn="l">
              <a:defRPr sz="2667" b="0" i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		Mastertitelformat bearbeiten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911640" y="2295957"/>
            <a:ext cx="0" cy="2882596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1241480" y="2499155"/>
            <a:ext cx="0" cy="2882596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753102" y="6556712"/>
            <a:ext cx="2480561" cy="30128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27.04.2022</a:t>
            </a:r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599723" y="6556712"/>
            <a:ext cx="6820987" cy="301288"/>
          </a:xfrm>
        </p:spPr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590483" y="6556712"/>
            <a:ext cx="662496" cy="301289"/>
          </a:xfrm>
        </p:spPr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29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495247"/>
            <a:ext cx="10644861" cy="4939420"/>
          </a:xfrm>
        </p:spPr>
        <p:txBody>
          <a:bodyPr/>
          <a:lstStyle>
            <a:lvl1pPr>
              <a:defRPr sz="2400"/>
            </a:lvl1pPr>
            <a:lvl2pPr>
              <a:defRPr sz="2267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617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>
          <a:xfrm>
            <a:off x="753105" y="6556713"/>
            <a:ext cx="2480561" cy="301289"/>
          </a:xfrm>
        </p:spPr>
        <p:txBody>
          <a:bodyPr/>
          <a:lstStyle/>
          <a:p>
            <a:pPr lvl="0"/>
            <a:r>
              <a:rPr lang="de-DE"/>
              <a:t>27.04.2022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2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42182-9D66-4764-ADDF-2CD6AFE5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E5D00E-FBE9-4042-8140-38CF06400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391A78-3E39-4581-89A6-AF1A31C5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394C4E-D43C-431B-A335-C08650B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ED4C5C-77A3-4A7E-B0B8-61E529E9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25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ED836-D340-41DC-BAE8-57FAE930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C93918-1AEC-414E-9B26-949D3A2AD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0735EB-A0A9-45A6-8936-FD826741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214282-5E21-48C4-8AE7-82826860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9E5BAC-5B6A-45ED-8A10-A1F3F36E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30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B931E-C10A-4743-8E5C-F4C6B15B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3EB7A2-DCAC-48D2-9C5B-2DEA34353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6A3AC0-0E49-4E98-A5CC-1A7B177E3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413F1D-1120-491C-9D97-5A7902BA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AA1B2D-6238-4A67-AA8D-8508866B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6CB5DE-47B5-40DB-9F6B-A69C5AC5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85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FBE56-B2E7-42E7-B0F4-E51F4938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CB90F9-7801-4FAE-856D-D4E35CEFF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8E6AE9-959C-46CA-8A0B-2EF3367B8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05558F-C28E-4995-97C9-8EC915723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79F7A54-4A51-4922-BF6A-A47F9AC33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9B9FAE1-0B59-4ED5-8515-16D6B822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1D5A5F6-B76D-4688-A365-13119E0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8CE6A5-D732-48A6-8035-3A5A7174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17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266C4-F612-4BBB-8A22-175DC512D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4CD87C-2930-4FAC-A3FD-2819B2B5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D61D22-5BBD-4256-B7FE-6BE64044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87C467-3E13-4D27-9C6E-46FC1002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69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0B55E8A-BE15-431F-8A07-2A37C35A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943DF8-6EB5-468F-AB20-BE6988DB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AEE6B4-F8E3-49E6-9A65-DC830210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18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D6244-8BB9-436A-ACC6-19F62AD8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B0D4E6-D2F8-46D2-92A3-08C75ED6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43C3CD-ED5F-4DEE-B06D-F023A2F31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B0A3A1-3E73-4CD3-B5C6-DD772CCF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F2B614-B14D-4294-8855-60B5EE6E4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ACF687-922F-4F20-AA33-89E6CE87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11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CC2B6-8384-4D86-A938-C72E88A8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97E79E7-264E-4067-9300-92134D99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04A875-7433-4D98-A90B-17B266A69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2B17CA-2FBE-4FAB-9806-01FA5F66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738C14-9CFD-4451-A673-982A3C4A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AAA05D-319D-496D-A5D3-D3BA61D3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08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8648D89-B49D-4695-86AC-4A891360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617E35-2E10-4FA7-8E0E-26AF730F3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DEB356-0154-43D1-AC3B-F37274B00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27.04.2022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6BD700-71EC-4E96-8F9F-F53F08B1E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4F8AD6-4634-4E10-A45F-BCF707940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62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95" y="174022"/>
            <a:ext cx="2112235" cy="612673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10644861" cy="5001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556712"/>
            <a:ext cx="2480561" cy="301289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333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04.05.2022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556712"/>
            <a:ext cx="6820987" cy="301288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333">
                <a:solidFill>
                  <a:srgbClr val="006EC7"/>
                </a:solidFill>
              </a:defRPr>
            </a:lvl1pPr>
          </a:lstStyle>
          <a:p>
            <a:r>
              <a:rPr lang="de-DE"/>
              <a:t>Depressive Symptomatik bei Erwachsenen während der COVID-19 Pandemie in Deutschland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556712"/>
            <a:ext cx="662496" cy="301289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333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609602" y="6597352"/>
            <a:ext cx="10662508" cy="28562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417689" y="486551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331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/>
  <p:txStyles>
    <p:titleStyle>
      <a:lvl1pPr algn="l" defTabSz="609585" rtl="0" eaLnBrk="1" latinLnBrk="0" hangingPunct="1">
        <a:lnSpc>
          <a:spcPts val="2867"/>
        </a:lnSpc>
        <a:spcBef>
          <a:spcPct val="0"/>
        </a:spcBef>
        <a:buNone/>
        <a:defRPr sz="2667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245742" y="2562175"/>
            <a:ext cx="6006459" cy="1558813"/>
          </a:xfrm>
        </p:spPr>
        <p:txBody>
          <a:bodyPr>
            <a:noAutofit/>
          </a:bodyPr>
          <a:lstStyle/>
          <a:p>
            <a:r>
              <a:rPr lang="de-DE" sz="2400" dirty="0"/>
              <a:t>Aktuelle Ergebnisse zur Entwicklung der DEPRESSIVEN SYMPTOMATIK IN DER erwachsenen Bevölkerung während der COVID-19-Pandemie </a:t>
            </a:r>
            <a:br>
              <a:rPr lang="de-DE" sz="2400" dirty="0"/>
            </a:br>
            <a:br>
              <a:rPr lang="en-GB" sz="2400" b="1" dirty="0"/>
            </a:br>
            <a:br>
              <a:rPr lang="en-GB" sz="2400" b="1" dirty="0"/>
            </a:br>
            <a:endParaRPr lang="de-DE" sz="2400" b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245742" y="3669323"/>
            <a:ext cx="6004983" cy="125897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  <a:defRPr/>
            </a:pPr>
            <a:r>
              <a:rPr lang="de-DE" sz="1400" dirty="0"/>
              <a:t>Dr. Lena Walther - Mental Health Surveillance </a:t>
            </a:r>
            <a:endParaRPr lang="de-DE" sz="1400" u="sng" dirty="0"/>
          </a:p>
          <a:p>
            <a:pPr>
              <a:lnSpc>
                <a:spcPct val="100000"/>
              </a:lnSpc>
              <a:spcAft>
                <a:spcPts val="1600"/>
              </a:spcAft>
              <a:defRPr/>
            </a:pPr>
            <a:r>
              <a:rPr lang="de-DE" sz="1400" dirty="0"/>
              <a:t>Fachgebiet 26 - Psychische Gesundheit, Robert Koch-Institut</a:t>
            </a:r>
          </a:p>
        </p:txBody>
      </p:sp>
      <p:pic>
        <p:nvPicPr>
          <p:cNvPr id="9" name="Bild 1">
            <a:extLst>
              <a:ext uri="{FF2B5EF4-FFF2-40B4-BE49-F238E27FC236}">
                <a16:creationId xmlns:a16="http://schemas.microsoft.com/office/drawing/2014/main" id="{7745EAC0-F0FF-4397-A735-888DF6A20DBA}"/>
              </a:ext>
            </a:extLst>
          </p:cNvPr>
          <p:cNvPicPr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340" y="348626"/>
            <a:ext cx="2709545" cy="785495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877BE4-2631-4D77-8725-EE1340C1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04.05.2022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13408C-CA4A-4EF0-A150-3DC3904D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31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E07273-5857-445E-844C-7836F3A4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C1BC12-7764-45EE-A25F-C1BA8C34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Depressive Symptomatik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2CC19C-1BF6-44FD-9DE0-A4CA56AE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6AF5F88-6775-4A42-AF5C-787893C5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1598118"/>
            <a:ext cx="10644861" cy="374747"/>
          </a:xfrm>
        </p:spPr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E28EA9-9F8A-49CD-807F-4A6505BC1C31}"/>
              </a:ext>
            </a:extLst>
          </p:cNvPr>
          <p:cNvSpPr txBox="1"/>
          <p:nvPr/>
        </p:nvSpPr>
        <p:spPr>
          <a:xfrm>
            <a:off x="7010216" y="3429000"/>
            <a:ext cx="3143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accent6">
                    <a:lumMod val="75000"/>
                  </a:schemeClr>
                </a:solidFill>
              </a:rPr>
              <a:t>Kontakt: </a:t>
            </a:r>
          </a:p>
          <a:p>
            <a:r>
              <a:rPr lang="de-DE" sz="3000" dirty="0">
                <a:solidFill>
                  <a:schemeClr val="accent6">
                    <a:lumMod val="75000"/>
                  </a:schemeClr>
                </a:solidFill>
              </a:rPr>
              <a:t>mhs@rki.de</a:t>
            </a:r>
          </a:p>
        </p:txBody>
      </p:sp>
      <p:pic>
        <p:nvPicPr>
          <p:cNvPr id="7" name="Picture 2" descr="P:\Zum Kucken\GPS3_DL.jpg">
            <a:extLst>
              <a:ext uri="{FF2B5EF4-FFF2-40B4-BE49-F238E27FC236}">
                <a16:creationId xmlns:a16="http://schemas.microsoft.com/office/drawing/2014/main" id="{1EDAE494-B47C-4DE0-827D-015A84B2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9" y="2548482"/>
            <a:ext cx="4880430" cy="299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91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245742" y="2508686"/>
            <a:ext cx="6006459" cy="1558813"/>
          </a:xfrm>
        </p:spPr>
        <p:txBody>
          <a:bodyPr>
            <a:noAutofit/>
          </a:bodyPr>
          <a:lstStyle/>
          <a:p>
            <a:r>
              <a:rPr lang="de-DE" sz="2400" dirty="0"/>
              <a:t>Aktuelle Ergebnisse zur Entwicklung der DEPRESSIVEN SYMPTOMATIK IN DER erwachsenen Bevölkerung während der COVID-19-Pandemie </a:t>
            </a:r>
            <a:br>
              <a:rPr lang="de-DE" sz="2400" dirty="0"/>
            </a:br>
            <a:br>
              <a:rPr lang="en-GB" sz="2400" b="1" dirty="0"/>
            </a:br>
            <a:br>
              <a:rPr lang="en-GB" sz="2400" b="1" dirty="0"/>
            </a:br>
            <a:endParaRPr lang="de-DE" sz="2400" b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245742" y="3669323"/>
            <a:ext cx="6004983" cy="125897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  <a:defRPr/>
            </a:pPr>
            <a:r>
              <a:rPr lang="de-DE" sz="1400" dirty="0"/>
              <a:t>Dr. Lena Walther - Mental Health Surveillance </a:t>
            </a:r>
            <a:endParaRPr lang="de-DE" sz="1400" u="sng" dirty="0"/>
          </a:p>
          <a:p>
            <a:pPr>
              <a:lnSpc>
                <a:spcPct val="100000"/>
              </a:lnSpc>
              <a:spcAft>
                <a:spcPts val="1600"/>
              </a:spcAft>
              <a:defRPr/>
            </a:pPr>
            <a:r>
              <a:rPr lang="de-DE" sz="1400" dirty="0"/>
              <a:t>Fachgebiet 26 - Psychische Gesundheit, Robert Koch-Institut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877BE4-2631-4D77-8725-EE1340C1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04.05.2022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13408C-CA4A-4EF0-A150-3DC3904D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561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0B56DF-9C58-490D-AD19-B6C23B83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57DFAC-56EC-41A9-9530-515C0958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Depressive Symptomatik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FAF7A7-44FA-40BE-B9DE-692E1D4D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D01D35-ABCB-4429-B467-B0D32122F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464" y="903844"/>
            <a:ext cx="7070435" cy="505031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469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0EAA473-F6EA-4261-81A5-A3320ACE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F1C11A-0327-459D-AD68-4D93B3EF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Depressive Symptomatik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5245AD-8CE3-4056-B49E-699FD2E84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578297B-C028-4D1A-886D-6F654132B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009" y="936919"/>
            <a:ext cx="7052827" cy="5050800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042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3EB676-FD76-4DEF-833B-C5A83356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569A8A-7E91-482F-BE2B-DEF7B1EB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Depressive Symptomatik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BD50EE-08C0-4A58-A16A-875F2E6C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40377A-96FA-4BDB-8800-549C65C98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384" y="800100"/>
            <a:ext cx="7360919" cy="5257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6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9E842E7-BCC6-476D-80FD-61277A3C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3723D7-9A69-4F97-BE52-A4069F35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Depressive Symptomatik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AD7DC4-261F-4344-9DD4-751E1C28A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5EE61-2834-4368-90AD-32D19188D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32" y="877664"/>
            <a:ext cx="7363440" cy="5259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0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FF81D0-B2D8-4FD6-8363-3D7B393D4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1316A6-33D0-4CF2-89F6-55005007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Depressive Symptomatik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CDA26D-2A82-4233-A6DC-EA327866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44951F7-78C0-49B6-AEEB-8538CD676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1897"/>
          </a:xfrm>
        </p:spPr>
        <p:txBody>
          <a:bodyPr/>
          <a:lstStyle/>
          <a:p>
            <a:r>
              <a:rPr lang="de-DE" dirty="0"/>
              <a:t>Aufbau einer Mental Health Surveillance am RKI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8AAD103A-715B-432F-90F6-492F9D4E3225}"/>
              </a:ext>
            </a:extLst>
          </p:cNvPr>
          <p:cNvSpPr/>
          <p:nvPr/>
        </p:nvSpPr>
        <p:spPr>
          <a:xfrm>
            <a:off x="7400271" y="3361649"/>
            <a:ext cx="3978035" cy="2326576"/>
          </a:xfrm>
          <a:prstGeom prst="rect">
            <a:avLst/>
          </a:prstGeom>
          <a:solidFill>
            <a:srgbClr val="F2F2F2"/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7D6ED0CE-F577-4A78-ACFC-9B81C58DB0E0}"/>
              </a:ext>
            </a:extLst>
          </p:cNvPr>
          <p:cNvSpPr/>
          <p:nvPr/>
        </p:nvSpPr>
        <p:spPr>
          <a:xfrm>
            <a:off x="367989" y="2277523"/>
            <a:ext cx="7032283" cy="2476029"/>
          </a:xfrm>
          <a:prstGeom prst="rect">
            <a:avLst/>
          </a:prstGeom>
          <a:solidFill>
            <a:srgbClr val="F2F2F2"/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714F4935-FF9F-4A8E-AB6B-7380908C2ADD}"/>
              </a:ext>
            </a:extLst>
          </p:cNvPr>
          <p:cNvSpPr/>
          <p:nvPr/>
        </p:nvSpPr>
        <p:spPr>
          <a:xfrm>
            <a:off x="362562" y="1662546"/>
            <a:ext cx="10980719" cy="273133"/>
          </a:xfrm>
          <a:prstGeom prst="rect">
            <a:avLst/>
          </a:prstGeom>
          <a:gradFill flip="none" rotWithShape="1">
            <a:gsLst>
              <a:gs pos="14000">
                <a:schemeClr val="bg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B346146F-36B1-4F62-BA57-803F97F22E22}"/>
              </a:ext>
            </a:extLst>
          </p:cNvPr>
          <p:cNvSpPr txBox="1"/>
          <p:nvPr/>
        </p:nvSpPr>
        <p:spPr>
          <a:xfrm>
            <a:off x="295043" y="1911562"/>
            <a:ext cx="65114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de-DE" sz="1067">
                <a:solidFill>
                  <a:prstClr val="black"/>
                </a:solidFill>
                <a:latin typeface="Calibri"/>
              </a:rPr>
              <a:t>03/2019</a:t>
            </a:r>
          </a:p>
        </p:txBody>
      </p:sp>
      <p:cxnSp>
        <p:nvCxnSpPr>
          <p:cNvPr id="43" name="Gerade Verbindung 27">
            <a:extLst>
              <a:ext uri="{FF2B5EF4-FFF2-40B4-BE49-F238E27FC236}">
                <a16:creationId xmlns:a16="http://schemas.microsoft.com/office/drawing/2014/main" id="{F95D1F2D-BA01-4077-BF8E-372D2157E42F}"/>
              </a:ext>
            </a:extLst>
          </p:cNvPr>
          <p:cNvCxnSpPr/>
          <p:nvPr/>
        </p:nvCxnSpPr>
        <p:spPr>
          <a:xfrm>
            <a:off x="377689" y="1929239"/>
            <a:ext cx="0" cy="18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14B1A2A5-ADC7-4FFD-9E73-649878D54D63}"/>
              </a:ext>
            </a:extLst>
          </p:cNvPr>
          <p:cNvSpPr txBox="1"/>
          <p:nvPr/>
        </p:nvSpPr>
        <p:spPr>
          <a:xfrm>
            <a:off x="10700775" y="1897673"/>
            <a:ext cx="65114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de-DE" sz="1067">
                <a:solidFill>
                  <a:prstClr val="black"/>
                </a:solidFill>
                <a:latin typeface="Calibri"/>
              </a:rPr>
              <a:t>06/2023</a:t>
            </a:r>
          </a:p>
        </p:txBody>
      </p:sp>
      <p:sp>
        <p:nvSpPr>
          <p:cNvPr id="45" name="Titel 2">
            <a:extLst>
              <a:ext uri="{FF2B5EF4-FFF2-40B4-BE49-F238E27FC236}">
                <a16:creationId xmlns:a16="http://schemas.microsoft.com/office/drawing/2014/main" id="{45D65EDE-7004-491B-AD14-B0094283711C}"/>
              </a:ext>
            </a:extLst>
          </p:cNvPr>
          <p:cNvSpPr txBox="1">
            <a:spLocks/>
          </p:cNvSpPr>
          <p:nvPr/>
        </p:nvSpPr>
        <p:spPr>
          <a:xfrm>
            <a:off x="469901" y="928262"/>
            <a:ext cx="11449113" cy="4513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defRPr/>
            </a:pPr>
            <a:r>
              <a:rPr lang="de-DE" sz="2933" dirty="0">
                <a:solidFill>
                  <a:srgbClr val="006EC7"/>
                </a:solidFill>
                <a:latin typeface="Calibri"/>
              </a:rPr>
              <a:t>Aufbau einer Mental Health Surveillance am RKI</a:t>
            </a:r>
            <a:endParaRPr lang="de-DE" sz="2933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cxnSp>
        <p:nvCxnSpPr>
          <p:cNvPr id="46" name="Gerade Verbindung 30">
            <a:extLst>
              <a:ext uri="{FF2B5EF4-FFF2-40B4-BE49-F238E27FC236}">
                <a16:creationId xmlns:a16="http://schemas.microsoft.com/office/drawing/2014/main" id="{B9D838C9-45FD-409D-8D49-78CBF8C81D6E}"/>
              </a:ext>
            </a:extLst>
          </p:cNvPr>
          <p:cNvCxnSpPr/>
          <p:nvPr/>
        </p:nvCxnSpPr>
        <p:spPr>
          <a:xfrm>
            <a:off x="11336896" y="1929239"/>
            <a:ext cx="0" cy="18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CD4FC818-B712-4F00-837F-9ED8050570E3}"/>
              </a:ext>
            </a:extLst>
          </p:cNvPr>
          <p:cNvSpPr txBox="1"/>
          <p:nvPr/>
        </p:nvSpPr>
        <p:spPr>
          <a:xfrm>
            <a:off x="2302219" y="1913731"/>
            <a:ext cx="460382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de-DE" sz="1067">
                <a:solidFill>
                  <a:prstClr val="black"/>
                </a:solidFill>
                <a:latin typeface="Calibri"/>
              </a:rPr>
              <a:t>2020</a:t>
            </a:r>
          </a:p>
        </p:txBody>
      </p:sp>
      <p:cxnSp>
        <p:nvCxnSpPr>
          <p:cNvPr id="48" name="Gerade Verbindung 27">
            <a:extLst>
              <a:ext uri="{FF2B5EF4-FFF2-40B4-BE49-F238E27FC236}">
                <a16:creationId xmlns:a16="http://schemas.microsoft.com/office/drawing/2014/main" id="{43A53595-68E1-48FD-A994-FA81A9088F0A}"/>
              </a:ext>
            </a:extLst>
          </p:cNvPr>
          <p:cNvCxnSpPr/>
          <p:nvPr/>
        </p:nvCxnSpPr>
        <p:spPr>
          <a:xfrm>
            <a:off x="2380192" y="1941837"/>
            <a:ext cx="0" cy="18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27">
            <a:extLst>
              <a:ext uri="{FF2B5EF4-FFF2-40B4-BE49-F238E27FC236}">
                <a16:creationId xmlns:a16="http://schemas.microsoft.com/office/drawing/2014/main" id="{7DE46A9A-9B34-4E63-8D40-CD2BA1939BBF}"/>
              </a:ext>
            </a:extLst>
          </p:cNvPr>
          <p:cNvCxnSpPr/>
          <p:nvPr/>
        </p:nvCxnSpPr>
        <p:spPr>
          <a:xfrm>
            <a:off x="4950883" y="1951301"/>
            <a:ext cx="0" cy="18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27">
            <a:extLst>
              <a:ext uri="{FF2B5EF4-FFF2-40B4-BE49-F238E27FC236}">
                <a16:creationId xmlns:a16="http://schemas.microsoft.com/office/drawing/2014/main" id="{5F8503B2-5CE8-4222-A51C-161D68535BD4}"/>
              </a:ext>
            </a:extLst>
          </p:cNvPr>
          <p:cNvCxnSpPr/>
          <p:nvPr/>
        </p:nvCxnSpPr>
        <p:spPr>
          <a:xfrm>
            <a:off x="7444656" y="1959797"/>
            <a:ext cx="0" cy="18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27">
            <a:extLst>
              <a:ext uri="{FF2B5EF4-FFF2-40B4-BE49-F238E27FC236}">
                <a16:creationId xmlns:a16="http://schemas.microsoft.com/office/drawing/2014/main" id="{9DFD5150-A647-4801-A33E-02F19D4AD5FE}"/>
              </a:ext>
            </a:extLst>
          </p:cNvPr>
          <p:cNvCxnSpPr/>
          <p:nvPr/>
        </p:nvCxnSpPr>
        <p:spPr>
          <a:xfrm>
            <a:off x="9855984" y="1959797"/>
            <a:ext cx="0" cy="18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202D3161-D3E8-4920-BC2D-BB9E102A4253}"/>
              </a:ext>
            </a:extLst>
          </p:cNvPr>
          <p:cNvSpPr txBox="1"/>
          <p:nvPr/>
        </p:nvSpPr>
        <p:spPr>
          <a:xfrm>
            <a:off x="4891297" y="1911562"/>
            <a:ext cx="460382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de-DE" sz="1067">
                <a:solidFill>
                  <a:prstClr val="black"/>
                </a:solidFill>
                <a:latin typeface="Calibri"/>
              </a:rPr>
              <a:t>2021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BE35D6AE-5753-4946-BD66-CC9392B4E26B}"/>
              </a:ext>
            </a:extLst>
          </p:cNvPr>
          <p:cNvSpPr txBox="1"/>
          <p:nvPr/>
        </p:nvSpPr>
        <p:spPr>
          <a:xfrm>
            <a:off x="7409971" y="1945090"/>
            <a:ext cx="460382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de-DE" sz="1067">
                <a:solidFill>
                  <a:prstClr val="black"/>
                </a:solidFill>
                <a:latin typeface="Calibri"/>
              </a:rPr>
              <a:t>2022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36E8045D-6740-4612-B4C2-C8BC9CBAB38F}"/>
              </a:ext>
            </a:extLst>
          </p:cNvPr>
          <p:cNvSpPr txBox="1"/>
          <p:nvPr/>
        </p:nvSpPr>
        <p:spPr>
          <a:xfrm>
            <a:off x="9788915" y="1937181"/>
            <a:ext cx="460382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de-DE" sz="1067">
                <a:solidFill>
                  <a:prstClr val="black"/>
                </a:solidFill>
                <a:latin typeface="Calibri"/>
              </a:rPr>
              <a:t>2023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F0DCBDFD-6DBD-4A62-873C-040B43A08C72}"/>
              </a:ext>
            </a:extLst>
          </p:cNvPr>
          <p:cNvSpPr txBox="1"/>
          <p:nvPr/>
        </p:nvSpPr>
        <p:spPr>
          <a:xfrm>
            <a:off x="821830" y="2920758"/>
            <a:ext cx="1663831" cy="27699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defTabSz="609585">
              <a:defRPr/>
            </a:pPr>
            <a:r>
              <a:rPr lang="de-DE" sz="1200">
                <a:solidFill>
                  <a:srgbClr val="045AA6"/>
                </a:solidFill>
                <a:latin typeface="Calibri"/>
              </a:rPr>
              <a:t>Indikatorenrecherche</a:t>
            </a:r>
            <a:endParaRPr lang="de-DE" sz="1333">
              <a:solidFill>
                <a:srgbClr val="045AA6"/>
              </a:solidFill>
              <a:latin typeface="Calibri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6F2CC521-FF82-473D-8F98-8887A7641EBA}"/>
              </a:ext>
            </a:extLst>
          </p:cNvPr>
          <p:cNvSpPr txBox="1"/>
          <p:nvPr/>
        </p:nvSpPr>
        <p:spPr>
          <a:xfrm>
            <a:off x="431506" y="2563525"/>
            <a:ext cx="2054156" cy="281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48000" tIns="48000" rIns="48000" bIns="48000" rtlCol="0">
            <a:spAutoFit/>
          </a:bodyPr>
          <a:lstStyle/>
          <a:p>
            <a:pPr defTabSz="609585">
              <a:defRPr/>
            </a:pPr>
            <a:r>
              <a:rPr lang="de-DE" sz="1200">
                <a:solidFill>
                  <a:srgbClr val="045AA6"/>
                </a:solidFill>
                <a:latin typeface="Calibri"/>
              </a:rPr>
              <a:t>Aufbau Expert*innengremium</a:t>
            </a:r>
            <a:endParaRPr lang="de-DE" sz="1200" dirty="0">
              <a:solidFill>
                <a:srgbClr val="045AA6"/>
              </a:solidFill>
              <a:latin typeface="Calibri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2C49BB8F-55E8-4BF0-89AF-F330739EA7DB}"/>
              </a:ext>
            </a:extLst>
          </p:cNvPr>
          <p:cNvSpPr txBox="1"/>
          <p:nvPr/>
        </p:nvSpPr>
        <p:spPr>
          <a:xfrm>
            <a:off x="2522210" y="2920758"/>
            <a:ext cx="205415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defTabSz="609585">
              <a:defRPr/>
            </a:pPr>
            <a:r>
              <a:rPr lang="de-DE" sz="1200" dirty="0">
                <a:solidFill>
                  <a:srgbClr val="045AA6"/>
                </a:solidFill>
                <a:latin typeface="Calibri"/>
              </a:rPr>
              <a:t>Entwicklung Rahmenmodell</a:t>
            </a:r>
            <a:endParaRPr lang="de-DE" sz="1333" dirty="0">
              <a:solidFill>
                <a:srgbClr val="045AA6"/>
              </a:solidFill>
              <a:latin typeface="Calibri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2FA992E5-80B3-4E6F-97AF-5634E85C789E}"/>
              </a:ext>
            </a:extLst>
          </p:cNvPr>
          <p:cNvSpPr txBox="1"/>
          <p:nvPr/>
        </p:nvSpPr>
        <p:spPr>
          <a:xfrm>
            <a:off x="1722465" y="3284706"/>
            <a:ext cx="34402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48000" rIns="48000" rtlCol="0" anchor="ctr" anchorCtr="0">
            <a:spAutoFit/>
          </a:bodyPr>
          <a:lstStyle/>
          <a:p>
            <a:pPr defTabSz="609585">
              <a:defRPr/>
            </a:pPr>
            <a:r>
              <a:rPr lang="de-DE" sz="1200">
                <a:solidFill>
                  <a:srgbClr val="045AA6"/>
                </a:solidFill>
                <a:latin typeface="Calibri"/>
              </a:rPr>
              <a:t>Indikatorenauswahl durch Expert*innen-Konsensus, Verabschiedung finales Set, Evaluation</a:t>
            </a:r>
            <a:endParaRPr lang="de-DE" sz="1333">
              <a:solidFill>
                <a:srgbClr val="045AA6"/>
              </a:solidFill>
              <a:latin typeface="Calibri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1273E27D-6C8B-43B9-9F3B-54C2F4235CBE}"/>
              </a:ext>
            </a:extLst>
          </p:cNvPr>
          <p:cNvSpPr txBox="1"/>
          <p:nvPr/>
        </p:nvSpPr>
        <p:spPr>
          <a:xfrm>
            <a:off x="5231219" y="3377039"/>
            <a:ext cx="210054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48000" rIns="48000" rtlCol="0" anchor="ctr" anchorCtr="0">
            <a:spAutoFit/>
          </a:bodyPr>
          <a:lstStyle/>
          <a:p>
            <a:pPr defTabSz="609585">
              <a:defRPr/>
            </a:pPr>
            <a:r>
              <a:rPr lang="de-DE" sz="1200">
                <a:solidFill>
                  <a:srgbClr val="045AA6"/>
                </a:solidFill>
                <a:latin typeface="Calibri"/>
              </a:rPr>
              <a:t>Prüfung Datenverfügbarkeit</a:t>
            </a:r>
            <a:endParaRPr lang="de-DE" sz="1333">
              <a:solidFill>
                <a:srgbClr val="045AA6"/>
              </a:solidFill>
              <a:latin typeface="Calibri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65909377-12C4-4C15-AB41-45AB64EAB66B}"/>
              </a:ext>
            </a:extLst>
          </p:cNvPr>
          <p:cNvSpPr txBox="1"/>
          <p:nvPr/>
        </p:nvSpPr>
        <p:spPr>
          <a:xfrm>
            <a:off x="5240142" y="3869040"/>
            <a:ext cx="597934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48000" rIns="48000" rtlCol="0" anchor="ctr" anchorCtr="0">
            <a:spAutoFit/>
          </a:bodyPr>
          <a:lstStyle/>
          <a:p>
            <a:pPr defTabSz="609585">
              <a:defRPr/>
            </a:pPr>
            <a:r>
              <a:rPr lang="de-DE" sz="1200">
                <a:solidFill>
                  <a:srgbClr val="045AA6"/>
                </a:solidFill>
                <a:latin typeface="Calibri"/>
              </a:rPr>
              <a:t>Review: Psychische Gesundheit während COVID-19-Pandemie</a:t>
            </a:r>
            <a:endParaRPr lang="de-DE" sz="1333">
              <a:solidFill>
                <a:srgbClr val="045AA6"/>
              </a:solidFill>
              <a:latin typeface="Calibri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9F9E18C0-3009-4463-9E00-2DF5482A88F0}"/>
              </a:ext>
            </a:extLst>
          </p:cNvPr>
          <p:cNvSpPr txBox="1"/>
          <p:nvPr/>
        </p:nvSpPr>
        <p:spPr>
          <a:xfrm>
            <a:off x="5240143" y="4341063"/>
            <a:ext cx="597934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48000" rIns="48000" rtlCol="0" anchor="ctr" anchorCtr="0">
            <a:spAutoFit/>
          </a:bodyPr>
          <a:lstStyle/>
          <a:p>
            <a:pPr defTabSz="609585">
              <a:defRPr/>
            </a:pPr>
            <a:r>
              <a:rPr lang="de-DE" sz="1200" dirty="0">
                <a:solidFill>
                  <a:srgbClr val="045AA6"/>
                </a:solidFill>
                <a:latin typeface="Calibri"/>
              </a:rPr>
              <a:t>Aufbau „Ad-hoc“-Surveillance</a:t>
            </a:r>
            <a:endParaRPr lang="de-DE" sz="1333" dirty="0">
              <a:solidFill>
                <a:srgbClr val="045AA6"/>
              </a:solidFill>
              <a:latin typeface="Calibri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8025A894-8040-41C2-A637-51FCB7F4350C}"/>
              </a:ext>
            </a:extLst>
          </p:cNvPr>
          <p:cNvSpPr txBox="1"/>
          <p:nvPr/>
        </p:nvSpPr>
        <p:spPr>
          <a:xfrm>
            <a:off x="7517682" y="4819863"/>
            <a:ext cx="370180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48000" rIns="48000" rtlCol="0" anchor="ctr" anchorCtr="0">
            <a:spAutoFit/>
          </a:bodyPr>
          <a:lstStyle/>
          <a:p>
            <a:pPr defTabSz="609585">
              <a:defRPr/>
            </a:pPr>
            <a:r>
              <a:rPr lang="de-DE" sz="1200">
                <a:solidFill>
                  <a:srgbClr val="045AA6"/>
                </a:solidFill>
                <a:latin typeface="Calibri"/>
              </a:rPr>
              <a:t>Überführung in Public Health Surveillance</a:t>
            </a:r>
            <a:endParaRPr lang="de-DE" sz="1333">
              <a:solidFill>
                <a:srgbClr val="045AA6"/>
              </a:solidFill>
              <a:latin typeface="Calibri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DDD85773-5C56-467F-93EA-F082B468DC3E}"/>
              </a:ext>
            </a:extLst>
          </p:cNvPr>
          <p:cNvSpPr txBox="1"/>
          <p:nvPr/>
        </p:nvSpPr>
        <p:spPr>
          <a:xfrm>
            <a:off x="7517685" y="5219948"/>
            <a:ext cx="370180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48000" rIns="48000" rtlCol="0" anchor="ctr" anchorCtr="0">
            <a:spAutoFit/>
          </a:bodyPr>
          <a:lstStyle/>
          <a:p>
            <a:pPr defTabSz="609585">
              <a:defRPr/>
            </a:pPr>
            <a:r>
              <a:rPr lang="de-DE" sz="1200" dirty="0">
                <a:solidFill>
                  <a:srgbClr val="045AA6"/>
                </a:solidFill>
                <a:latin typeface="Calibri"/>
              </a:rPr>
              <a:t>Integration von Kindern und Jugendlichen</a:t>
            </a:r>
            <a:endParaRPr lang="de-DE" sz="1333" dirty="0">
              <a:solidFill>
                <a:srgbClr val="045AA6"/>
              </a:solidFill>
              <a:latin typeface="Calibri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71468B2C-099E-48F3-8FD8-2B8FDFD4B1F2}"/>
              </a:ext>
            </a:extLst>
          </p:cNvPr>
          <p:cNvSpPr txBox="1"/>
          <p:nvPr/>
        </p:nvSpPr>
        <p:spPr>
          <a:xfrm>
            <a:off x="2973667" y="2289426"/>
            <a:ext cx="1260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de-DE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Förderphase 1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A013CB7D-29E5-40CD-8A20-534A2B426527}"/>
              </a:ext>
            </a:extLst>
          </p:cNvPr>
          <p:cNvSpPr txBox="1"/>
          <p:nvPr/>
        </p:nvSpPr>
        <p:spPr>
          <a:xfrm>
            <a:off x="8603223" y="3359008"/>
            <a:ext cx="1260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de-DE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Förderphase 2</a:t>
            </a:r>
          </a:p>
        </p:txBody>
      </p:sp>
      <p:pic>
        <p:nvPicPr>
          <p:cNvPr id="66" name="Bild 10">
            <a:extLst>
              <a:ext uri="{FF2B5EF4-FFF2-40B4-BE49-F238E27FC236}">
                <a16:creationId xmlns:a16="http://schemas.microsoft.com/office/drawing/2014/main" id="{8A220830-B3E0-44F5-BFC2-781CB049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962" y="4376810"/>
            <a:ext cx="609732" cy="228101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7B259D54-E579-4971-9A8A-0014C0C57A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3813" y="4365511"/>
            <a:ext cx="873339" cy="228103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27BDF0F2-2B31-4386-AAAD-08EEF9162E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4542" y="4379167"/>
            <a:ext cx="738789" cy="291540"/>
          </a:xfrm>
          <a:prstGeom prst="rect">
            <a:avLst/>
          </a:prstGeom>
        </p:spPr>
      </p:pic>
      <p:sp>
        <p:nvSpPr>
          <p:cNvPr id="70" name="Rechteck 69">
            <a:extLst>
              <a:ext uri="{FF2B5EF4-FFF2-40B4-BE49-F238E27FC236}">
                <a16:creationId xmlns:a16="http://schemas.microsoft.com/office/drawing/2014/main" id="{860FD6AF-E736-4C13-BC5E-FDF1CA60DD24}"/>
              </a:ext>
            </a:extLst>
          </p:cNvPr>
          <p:cNvSpPr/>
          <p:nvPr/>
        </p:nvSpPr>
        <p:spPr>
          <a:xfrm>
            <a:off x="5120482" y="4228501"/>
            <a:ext cx="6167505" cy="4682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Inhaltsplatzhalter 4">
            <a:extLst>
              <a:ext uri="{FF2B5EF4-FFF2-40B4-BE49-F238E27FC236}">
                <a16:creationId xmlns:a16="http://schemas.microsoft.com/office/drawing/2014/main" id="{89A3C377-D839-482B-9544-74AD0EBA74C3}"/>
              </a:ext>
            </a:extLst>
          </p:cNvPr>
          <p:cNvSpPr txBox="1">
            <a:spLocks/>
          </p:cNvSpPr>
          <p:nvPr/>
        </p:nvSpPr>
        <p:spPr>
          <a:xfrm>
            <a:off x="2532410" y="5219948"/>
            <a:ext cx="5987735" cy="33808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Routinedaten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Befragungsstudien hochfrequent</a:t>
            </a:r>
          </a:p>
          <a:p>
            <a:pPr marL="0" indent="0">
              <a:buNone/>
            </a:pPr>
            <a:endParaRPr lang="de-DE" sz="9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sz="900" dirty="0"/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1D60DFB8-7055-4B5F-86FC-C8E79B2690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2164" y="4379167"/>
            <a:ext cx="541584" cy="228136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681B1853-38E0-4A67-9720-6DE0425ACDB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952" y="2404975"/>
            <a:ext cx="2539851" cy="5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8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Depressive Symptomatik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Datengrundlage</a:t>
            </a:r>
            <a:endParaRPr lang="de-DE" dirty="0"/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80D9F11F-B662-47C7-A97A-8CAEAC65F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61268"/>
              </p:ext>
            </p:extLst>
          </p:nvPr>
        </p:nvGraphicFramePr>
        <p:xfrm>
          <a:off x="1593908" y="3840185"/>
          <a:ext cx="8429028" cy="252503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11339">
                  <a:extLst>
                    <a:ext uri="{9D8B030D-6E8A-4147-A177-3AD203B41FA5}">
                      <a16:colId xmlns:a16="http://schemas.microsoft.com/office/drawing/2014/main" val="1439113235"/>
                    </a:ext>
                  </a:extLst>
                </a:gridCol>
                <a:gridCol w="2144922">
                  <a:extLst>
                    <a:ext uri="{9D8B030D-6E8A-4147-A177-3AD203B41FA5}">
                      <a16:colId xmlns:a16="http://schemas.microsoft.com/office/drawing/2014/main" val="4234789884"/>
                    </a:ext>
                  </a:extLst>
                </a:gridCol>
                <a:gridCol w="255003">
                  <a:extLst>
                    <a:ext uri="{9D8B030D-6E8A-4147-A177-3AD203B41FA5}">
                      <a16:colId xmlns:a16="http://schemas.microsoft.com/office/drawing/2014/main" val="1607818571"/>
                    </a:ext>
                  </a:extLst>
                </a:gridCol>
                <a:gridCol w="805476">
                  <a:extLst>
                    <a:ext uri="{9D8B030D-6E8A-4147-A177-3AD203B41FA5}">
                      <a16:colId xmlns:a16="http://schemas.microsoft.com/office/drawing/2014/main" val="3460707725"/>
                    </a:ext>
                  </a:extLst>
                </a:gridCol>
                <a:gridCol w="471514">
                  <a:extLst>
                    <a:ext uri="{9D8B030D-6E8A-4147-A177-3AD203B41FA5}">
                      <a16:colId xmlns:a16="http://schemas.microsoft.com/office/drawing/2014/main" val="3994384631"/>
                    </a:ext>
                  </a:extLst>
                </a:gridCol>
                <a:gridCol w="526986">
                  <a:extLst>
                    <a:ext uri="{9D8B030D-6E8A-4147-A177-3AD203B41FA5}">
                      <a16:colId xmlns:a16="http://schemas.microsoft.com/office/drawing/2014/main" val="3075247931"/>
                    </a:ext>
                  </a:extLst>
                </a:gridCol>
                <a:gridCol w="277360">
                  <a:extLst>
                    <a:ext uri="{9D8B030D-6E8A-4147-A177-3AD203B41FA5}">
                      <a16:colId xmlns:a16="http://schemas.microsoft.com/office/drawing/2014/main" val="604829644"/>
                    </a:ext>
                  </a:extLst>
                </a:gridCol>
                <a:gridCol w="360569">
                  <a:extLst>
                    <a:ext uri="{9D8B030D-6E8A-4147-A177-3AD203B41FA5}">
                      <a16:colId xmlns:a16="http://schemas.microsoft.com/office/drawing/2014/main" val="921259841"/>
                    </a:ext>
                  </a:extLst>
                </a:gridCol>
                <a:gridCol w="1275859">
                  <a:extLst>
                    <a:ext uri="{9D8B030D-6E8A-4147-A177-3AD203B41FA5}">
                      <a16:colId xmlns:a16="http://schemas.microsoft.com/office/drawing/2014/main" val="4235269124"/>
                    </a:ext>
                  </a:extLst>
                </a:gridCol>
              </a:tblGrid>
              <a:tr h="263837"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GEDA/EHIS 2019-2020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20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GEDA 2020</a:t>
                      </a:r>
                    </a:p>
                  </a:txBody>
                  <a:tcPr marL="0" marR="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chemeClr val="tx1"/>
                          </a:solidFill>
                        </a:rPr>
                        <a:t>COVIMO</a:t>
                      </a:r>
                    </a:p>
                  </a:txBody>
                  <a:tcPr marL="0" marR="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GEDA 21ff</a:t>
                      </a:r>
                    </a:p>
                  </a:txBody>
                  <a:tcPr marL="0" marR="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42702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27000" marR="2700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085536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rgbClr val="045AA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rgbClr val="045AA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rgbClr val="045AA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976918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39734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58630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86294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902669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425711"/>
                  </a:ext>
                </a:extLst>
              </a:tr>
            </a:tbl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AD15C438-FDE4-4C28-B4BE-2F525DDEC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81" y="4619002"/>
            <a:ext cx="1804701" cy="48513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8ECE49E-34C2-47F4-BA35-88D4C23295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" b="22518"/>
          <a:stretch/>
        </p:blipFill>
        <p:spPr>
          <a:xfrm>
            <a:off x="973478" y="1377154"/>
            <a:ext cx="10411464" cy="2277851"/>
          </a:xfrm>
          <a:prstGeom prst="rect">
            <a:avLst/>
          </a:prstGeom>
        </p:spPr>
      </p:pic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C337903F-52E0-455A-BBEB-A7BFD0188F84}"/>
              </a:ext>
            </a:extLst>
          </p:cNvPr>
          <p:cNvSpPr/>
          <p:nvPr/>
        </p:nvSpPr>
        <p:spPr>
          <a:xfrm>
            <a:off x="10000991" y="3503695"/>
            <a:ext cx="1000174" cy="135059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D7EB308-1E0D-41A1-AC11-303BF9C82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397" y="4577339"/>
            <a:ext cx="744797" cy="738206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263B2904-8BF9-4A9C-AFC5-22644FEC0096}"/>
              </a:ext>
            </a:extLst>
          </p:cNvPr>
          <p:cNvSpPr/>
          <p:nvPr/>
        </p:nvSpPr>
        <p:spPr>
          <a:xfrm>
            <a:off x="8707022" y="3840185"/>
            <a:ext cx="163927" cy="677613"/>
          </a:xfrm>
          <a:prstGeom prst="rect">
            <a:avLst/>
          </a:prstGeom>
          <a:pattFill prst="wdDnDiag">
            <a:fgClr>
              <a:srgbClr val="676767"/>
            </a:fgClr>
            <a:bgClr>
              <a:srgbClr val="FAC090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/>
            <a:endParaRPr lang="de-D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CE323CF-45D1-4A02-B189-C05EB3B4A39E}"/>
              </a:ext>
            </a:extLst>
          </p:cNvPr>
          <p:cNvSpPr/>
          <p:nvPr/>
        </p:nvSpPr>
        <p:spPr>
          <a:xfrm>
            <a:off x="1565627" y="5446554"/>
            <a:ext cx="10331000" cy="7493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0A62641-0E44-42F2-ADB0-88C4CDCE4966}"/>
              </a:ext>
            </a:extLst>
          </p:cNvPr>
          <p:cNvSpPr txBox="1"/>
          <p:nvPr/>
        </p:nvSpPr>
        <p:spPr>
          <a:xfrm>
            <a:off x="1546773" y="5585029"/>
            <a:ext cx="10514592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Fast monatliche, repräsentative Daten aus Telefoninterviews mit jeweils ca. n = 1.000 Erwachsenen</a:t>
            </a:r>
          </a:p>
          <a:p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88860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Depressive Symptomatik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Depressive Symptomatik</a:t>
            </a:r>
            <a:endParaRPr lang="de-DE" dirty="0"/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80D9F11F-B662-47C7-A97A-8CAEAC65F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62478"/>
              </p:ext>
            </p:extLst>
          </p:nvPr>
        </p:nvGraphicFramePr>
        <p:xfrm>
          <a:off x="1593908" y="4005440"/>
          <a:ext cx="8429028" cy="21106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11339">
                  <a:extLst>
                    <a:ext uri="{9D8B030D-6E8A-4147-A177-3AD203B41FA5}">
                      <a16:colId xmlns:a16="http://schemas.microsoft.com/office/drawing/2014/main" val="1439113235"/>
                    </a:ext>
                  </a:extLst>
                </a:gridCol>
                <a:gridCol w="2144922">
                  <a:extLst>
                    <a:ext uri="{9D8B030D-6E8A-4147-A177-3AD203B41FA5}">
                      <a16:colId xmlns:a16="http://schemas.microsoft.com/office/drawing/2014/main" val="4234789884"/>
                    </a:ext>
                  </a:extLst>
                </a:gridCol>
                <a:gridCol w="255003">
                  <a:extLst>
                    <a:ext uri="{9D8B030D-6E8A-4147-A177-3AD203B41FA5}">
                      <a16:colId xmlns:a16="http://schemas.microsoft.com/office/drawing/2014/main" val="1607818571"/>
                    </a:ext>
                  </a:extLst>
                </a:gridCol>
                <a:gridCol w="805476">
                  <a:extLst>
                    <a:ext uri="{9D8B030D-6E8A-4147-A177-3AD203B41FA5}">
                      <a16:colId xmlns:a16="http://schemas.microsoft.com/office/drawing/2014/main" val="3460707725"/>
                    </a:ext>
                  </a:extLst>
                </a:gridCol>
                <a:gridCol w="471514">
                  <a:extLst>
                    <a:ext uri="{9D8B030D-6E8A-4147-A177-3AD203B41FA5}">
                      <a16:colId xmlns:a16="http://schemas.microsoft.com/office/drawing/2014/main" val="3994384631"/>
                    </a:ext>
                  </a:extLst>
                </a:gridCol>
                <a:gridCol w="526986">
                  <a:extLst>
                    <a:ext uri="{9D8B030D-6E8A-4147-A177-3AD203B41FA5}">
                      <a16:colId xmlns:a16="http://schemas.microsoft.com/office/drawing/2014/main" val="3075247931"/>
                    </a:ext>
                  </a:extLst>
                </a:gridCol>
                <a:gridCol w="277360">
                  <a:extLst>
                    <a:ext uri="{9D8B030D-6E8A-4147-A177-3AD203B41FA5}">
                      <a16:colId xmlns:a16="http://schemas.microsoft.com/office/drawing/2014/main" val="604829644"/>
                    </a:ext>
                  </a:extLst>
                </a:gridCol>
                <a:gridCol w="360569">
                  <a:extLst>
                    <a:ext uri="{9D8B030D-6E8A-4147-A177-3AD203B41FA5}">
                      <a16:colId xmlns:a16="http://schemas.microsoft.com/office/drawing/2014/main" val="921259841"/>
                    </a:ext>
                  </a:extLst>
                </a:gridCol>
                <a:gridCol w="1275859">
                  <a:extLst>
                    <a:ext uri="{9D8B030D-6E8A-4147-A177-3AD203B41FA5}">
                      <a16:colId xmlns:a16="http://schemas.microsoft.com/office/drawing/2014/main" val="4235269124"/>
                    </a:ext>
                  </a:extLst>
                </a:gridCol>
              </a:tblGrid>
              <a:tr h="263837"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GEDA/EHIS 2019-2020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2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GEDA 2020</a:t>
                      </a:r>
                    </a:p>
                  </a:txBody>
                  <a:tcPr marL="0" marR="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chemeClr val="tx1"/>
                          </a:solidFill>
                        </a:rPr>
                        <a:t>COVIMO</a:t>
                      </a:r>
                    </a:p>
                  </a:txBody>
                  <a:tcPr marL="0" marR="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GEDA 21ff</a:t>
                      </a:r>
                    </a:p>
                  </a:txBody>
                  <a:tcPr marL="0" marR="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42702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27000" marR="2700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085536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rgbClr val="045AA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rgbClr val="045AA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rgbClr val="045AA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976918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39734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58630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86294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902669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425711"/>
                  </a:ext>
                </a:extLst>
              </a:tr>
            </a:tbl>
          </a:graphicData>
        </a:graphic>
      </p:graphicFrame>
      <p:pic>
        <p:nvPicPr>
          <p:cNvPr id="16" name="Grafik 15">
            <a:extLst>
              <a:ext uri="{FF2B5EF4-FFF2-40B4-BE49-F238E27FC236}">
                <a16:creationId xmlns:a16="http://schemas.microsoft.com/office/drawing/2014/main" id="{C8ECE49E-34C2-47F4-BA35-88D4C2329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" b="22518"/>
          <a:stretch/>
        </p:blipFill>
        <p:spPr>
          <a:xfrm>
            <a:off x="973478" y="1542409"/>
            <a:ext cx="10411464" cy="2277851"/>
          </a:xfrm>
          <a:prstGeom prst="rect">
            <a:avLst/>
          </a:prstGeom>
        </p:spPr>
      </p:pic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C337903F-52E0-455A-BBEB-A7BFD0188F84}"/>
              </a:ext>
            </a:extLst>
          </p:cNvPr>
          <p:cNvSpPr/>
          <p:nvPr/>
        </p:nvSpPr>
        <p:spPr>
          <a:xfrm>
            <a:off x="10000990" y="3871244"/>
            <a:ext cx="1014539" cy="5298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63B2904-8BF9-4A9C-AFC5-22644FEC0096}"/>
              </a:ext>
            </a:extLst>
          </p:cNvPr>
          <p:cNvSpPr/>
          <p:nvPr/>
        </p:nvSpPr>
        <p:spPr>
          <a:xfrm>
            <a:off x="8729882" y="4005441"/>
            <a:ext cx="146741" cy="255396"/>
          </a:xfrm>
          <a:prstGeom prst="rect">
            <a:avLst/>
          </a:prstGeom>
          <a:pattFill prst="wdDnDiag">
            <a:fgClr>
              <a:srgbClr val="676767"/>
            </a:fgClr>
            <a:bgClr>
              <a:srgbClr val="FAC090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/>
            <a:endParaRPr lang="de-DE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BAE57E5C-259B-4F35-B206-4845E4E05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9" b="57177"/>
          <a:stretch/>
        </p:blipFill>
        <p:spPr bwMode="auto">
          <a:xfrm>
            <a:off x="2550546" y="4936124"/>
            <a:ext cx="3328638" cy="122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F34289D2-5971-49F8-A95C-0AC0433AD849}"/>
              </a:ext>
            </a:extLst>
          </p:cNvPr>
          <p:cNvSpPr/>
          <p:nvPr/>
        </p:nvSpPr>
        <p:spPr>
          <a:xfrm>
            <a:off x="2324457" y="4535280"/>
            <a:ext cx="8186870" cy="171505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>
              <a:defRPr/>
            </a:pPr>
            <a:r>
              <a:rPr lang="de-DE" sz="1350">
                <a:solidFill>
                  <a:prstClr val="white"/>
                </a:solidFill>
                <a:latin typeface="Calibri"/>
              </a:rPr>
              <a:t>  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FC6C971-F651-48DD-971E-98C40F5206D7}"/>
              </a:ext>
            </a:extLst>
          </p:cNvPr>
          <p:cNvSpPr txBox="1"/>
          <p:nvPr/>
        </p:nvSpPr>
        <p:spPr>
          <a:xfrm>
            <a:off x="2537119" y="4552668"/>
            <a:ext cx="4313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Patient Health Questionnaire-2 (PHQ-2)</a:t>
            </a:r>
            <a:endParaRPr lang="de-DE" sz="20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89DA071-D63D-4D1D-8D04-074486CB40B0}"/>
              </a:ext>
            </a:extLst>
          </p:cNvPr>
          <p:cNvSpPr txBox="1"/>
          <p:nvPr/>
        </p:nvSpPr>
        <p:spPr>
          <a:xfrm>
            <a:off x="5966825" y="4930924"/>
            <a:ext cx="4836825" cy="144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450"/>
              </a:spcBef>
              <a:buClr>
                <a:srgbClr val="045AA6"/>
              </a:buClr>
              <a:buFont typeface="Wingdings" charset="2"/>
              <a:buChar char="§"/>
            </a:pPr>
            <a:r>
              <a:rPr lang="de-DE" dirty="0" err="1">
                <a:solidFill>
                  <a:prstClr val="black"/>
                </a:solidFill>
              </a:rPr>
              <a:t>Ultrakurzscreener</a:t>
            </a:r>
            <a:r>
              <a:rPr lang="de-DE" dirty="0">
                <a:solidFill>
                  <a:prstClr val="black"/>
                </a:solidFill>
              </a:rPr>
              <a:t> für klinische Settings &amp; epidemiologische Forschung</a:t>
            </a:r>
          </a:p>
          <a:p>
            <a:pPr marL="257175" indent="-257175">
              <a:spcBef>
                <a:spcPts val="450"/>
              </a:spcBef>
              <a:buClr>
                <a:srgbClr val="045AA6"/>
              </a:buClr>
              <a:buFont typeface="Wingdings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Feststellung einer depressiven Störung: gute Sensitivität &amp; Spezifizität</a:t>
            </a:r>
            <a:r>
              <a:rPr lang="de-DE" baseline="30000" dirty="0">
                <a:solidFill>
                  <a:prstClr val="black"/>
                </a:solidFill>
              </a:rPr>
              <a:t> 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(Spangenberg et al., 2012)</a:t>
            </a:r>
            <a:endParaRPr lang="de-DE" sz="1000" b="1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8517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Depressive Symptomatik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Datenauswertung</a:t>
            </a:r>
            <a:endParaRPr lang="de-DE" dirty="0"/>
          </a:p>
        </p:txBody>
      </p:sp>
      <p:pic>
        <p:nvPicPr>
          <p:cNvPr id="15" name="Grafik 14" descr="C:\Users\WaltherL\AppData\Local\Microsoft\Windows\INetCache\Content.MSO\133E910E.tmp">
            <a:extLst>
              <a:ext uri="{FF2B5EF4-FFF2-40B4-BE49-F238E27FC236}">
                <a16:creationId xmlns:a16="http://schemas.microsoft.com/office/drawing/2014/main" id="{0068CA37-6031-463F-8DDE-8FE3BDB034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614" y="1563879"/>
            <a:ext cx="2144089" cy="1494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Grafik 17" descr="C:\Users\WaltherL\AppData\Local\Microsoft\Windows\INetCache\Content.MSO\882C58F1.tmp">
            <a:extLst>
              <a:ext uri="{FF2B5EF4-FFF2-40B4-BE49-F238E27FC236}">
                <a16:creationId xmlns:a16="http://schemas.microsoft.com/office/drawing/2014/main" id="{9F9E19FD-945B-466D-BD1A-9BC019E610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09" y="1653730"/>
            <a:ext cx="2145600" cy="149240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BD37BBAF-FB92-4A4A-BE4B-3F1F191D68D3}"/>
              </a:ext>
            </a:extLst>
          </p:cNvPr>
          <p:cNvSpPr/>
          <p:nvPr/>
        </p:nvSpPr>
        <p:spPr>
          <a:xfrm>
            <a:off x="1349502" y="3591727"/>
            <a:ext cx="998041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Gleitende Drei-Monats-Schätzungen -&gt; graphische Zeitreihen</a:t>
            </a:r>
          </a:p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 err="1">
                <a:solidFill>
                  <a:prstClr val="black"/>
                </a:solidFill>
              </a:rPr>
              <a:t>Predictive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Margins</a:t>
            </a:r>
            <a:r>
              <a:rPr lang="de-DE" sz="2000" dirty="0">
                <a:solidFill>
                  <a:prstClr val="black"/>
                </a:solidFill>
              </a:rPr>
              <a:t> aus linearen und logistischen Regressionen</a:t>
            </a:r>
          </a:p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Gewichtet nach Alter, Geschlecht, Bildung und Region</a:t>
            </a:r>
          </a:p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Standardisiert nach Alter, Geschlecht und Bildung</a:t>
            </a:r>
          </a:p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Mikrozensus 2017</a:t>
            </a:r>
          </a:p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Kurven: </a:t>
            </a:r>
            <a:r>
              <a:rPr lang="en-US" sz="2000" dirty="0">
                <a:solidFill>
                  <a:prstClr val="black"/>
                </a:solidFill>
              </a:rPr>
              <a:t>Generalized Additive Models </a:t>
            </a:r>
            <a:r>
              <a:rPr lang="en-US" sz="2000" dirty="0" err="1">
                <a:solidFill>
                  <a:prstClr val="black"/>
                </a:solidFill>
              </a:rPr>
              <a:t>mit</a:t>
            </a:r>
            <a:r>
              <a:rPr lang="en-US" sz="2000" dirty="0">
                <a:solidFill>
                  <a:prstClr val="black"/>
                </a:solidFill>
              </a:rPr>
              <a:t> Smoothing Splines -&gt; Robustness Check</a:t>
            </a:r>
          </a:p>
          <a:p>
            <a:pPr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6EC7"/>
              </a:buClr>
            </a:pPr>
            <a:r>
              <a:rPr lang="de-DE" sz="2000" b="1" dirty="0">
                <a:solidFill>
                  <a:schemeClr val="tx2"/>
                </a:solidFill>
              </a:rPr>
              <a:t>Graphische Auswertung: stabile Entwicklungen als Hinweis auf Veränderung</a:t>
            </a:r>
          </a:p>
          <a:p>
            <a:pPr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</a:pPr>
            <a:endParaRPr lang="de-DE" sz="1050" dirty="0">
              <a:solidFill>
                <a:prstClr val="black"/>
              </a:solidFill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9A1FAAB1-9AA1-40FE-A7AB-E9DD7E19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55" y="1804773"/>
            <a:ext cx="2060679" cy="14719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6B160102-E336-48ED-813A-0A8A561E3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61" y="1930987"/>
            <a:ext cx="2075650" cy="145353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2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Depressive Symptomatik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843669"/>
            <a:ext cx="10644861" cy="374747"/>
          </a:xfrm>
        </p:spPr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Erste Ergebnisse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7901897-A7B3-4BFA-B595-C78D8FE15A04}"/>
              </a:ext>
            </a:extLst>
          </p:cNvPr>
          <p:cNvSpPr txBox="1"/>
          <p:nvPr/>
        </p:nvSpPr>
        <p:spPr>
          <a:xfrm>
            <a:off x="1294433" y="4525407"/>
            <a:ext cx="4208399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defTabSz="342892">
              <a:defRPr/>
            </a:pPr>
            <a:r>
              <a:rPr lang="de-DE" sz="1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PHQ-2-Mittelwert (Range 0-6)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318A295-B498-49D8-BF61-84637050520D}"/>
              </a:ext>
            </a:extLst>
          </p:cNvPr>
          <p:cNvSpPr txBox="1"/>
          <p:nvPr/>
        </p:nvSpPr>
        <p:spPr>
          <a:xfrm>
            <a:off x="6416512" y="4494689"/>
            <a:ext cx="4201508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342892">
              <a:defRPr/>
            </a:pPr>
            <a:r>
              <a:rPr lang="de-DE" sz="1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% mit depressiver Symptomatik (PHQ-2 ≥ 3)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2FF7C12-FBBC-4EE1-9CB0-0E00EAF723E2}"/>
              </a:ext>
            </a:extLst>
          </p:cNvPr>
          <p:cNvSpPr/>
          <p:nvPr/>
        </p:nvSpPr>
        <p:spPr>
          <a:xfrm>
            <a:off x="1284784" y="4931698"/>
            <a:ext cx="42801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Belastung durch depressive Symptome ab Oktober 2020 erhöht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9925BAF-4DF3-4B6A-8B77-B3C0552CB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876" y="1512554"/>
            <a:ext cx="4208400" cy="3006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1E224DB9-B485-4CCB-A955-E5C81F2A4DD0}"/>
              </a:ext>
            </a:extLst>
          </p:cNvPr>
          <p:cNvSpPr/>
          <p:nvPr/>
        </p:nvSpPr>
        <p:spPr>
          <a:xfrm>
            <a:off x="6377207" y="4931698"/>
            <a:ext cx="4280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Bevölkerungsanteil mit ausgeprägter Symptomatik ab Oktober 2020 angestiegen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41FAED9-EB71-4557-B7C1-8357A15D8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511" y="1494234"/>
            <a:ext cx="4206775" cy="30048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61902083-50E6-48B5-B5D1-175312E39831}"/>
              </a:ext>
            </a:extLst>
          </p:cNvPr>
          <p:cNvSpPr/>
          <p:nvPr/>
        </p:nvSpPr>
        <p:spPr>
          <a:xfrm>
            <a:off x="8780848" y="1572350"/>
            <a:ext cx="1692508" cy="2112934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E9E9B1B-9A53-4DE5-82A2-1692AD478E41}"/>
              </a:ext>
            </a:extLst>
          </p:cNvPr>
          <p:cNvSpPr/>
          <p:nvPr/>
        </p:nvSpPr>
        <p:spPr>
          <a:xfrm>
            <a:off x="3677014" y="1553772"/>
            <a:ext cx="1745337" cy="2131512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333134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Depressive Symptomatik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Erste Ergebnisse</a:t>
            </a:r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13E17F6-F7B0-41D9-B9C1-129C37478B32}"/>
              </a:ext>
            </a:extLst>
          </p:cNvPr>
          <p:cNvSpPr/>
          <p:nvPr/>
        </p:nvSpPr>
        <p:spPr>
          <a:xfrm>
            <a:off x="1304630" y="5022781"/>
            <a:ext cx="37947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Anstieg bei Frauen stärker (blau)</a:t>
            </a:r>
          </a:p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endParaRPr lang="de-DE" sz="1050" dirty="0">
              <a:solidFill>
                <a:prstClr val="black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27BE36F-8983-4EC2-8782-624FFECD3781}"/>
              </a:ext>
            </a:extLst>
          </p:cNvPr>
          <p:cNvSpPr/>
          <p:nvPr/>
        </p:nvSpPr>
        <p:spPr>
          <a:xfrm>
            <a:off x="6377927" y="4990955"/>
            <a:ext cx="41271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Anstieg am markantesten bei 18-29-Jährigen (blau), gefolgt von 30-44-Jährigen (hellgrün)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3151C96-5228-4817-9D8F-594097A71CAD}"/>
              </a:ext>
            </a:extLst>
          </p:cNvPr>
          <p:cNvGrpSpPr/>
          <p:nvPr/>
        </p:nvGrpSpPr>
        <p:grpSpPr>
          <a:xfrm>
            <a:off x="1297664" y="1615906"/>
            <a:ext cx="4208401" cy="3324684"/>
            <a:chOff x="528047" y="1412078"/>
            <a:chExt cx="4208401" cy="3324684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92794830-1B32-4A7F-A7A5-E5776534FE98}"/>
                </a:ext>
              </a:extLst>
            </p:cNvPr>
            <p:cNvSpPr txBox="1"/>
            <p:nvPr/>
          </p:nvSpPr>
          <p:spPr>
            <a:xfrm>
              <a:off x="528047" y="4428985"/>
              <a:ext cx="4208399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defTabSz="342892">
                <a:defRPr/>
              </a:pPr>
              <a:r>
                <a:rPr lang="de-DE" sz="1400" dirty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PHQ-2-Mittelwert (Range 0-6) </a:t>
              </a:r>
              <a:r>
                <a:rPr lang="de-DE" sz="1400" dirty="0">
                  <a:solidFill>
                    <a:schemeClr val="tx2"/>
                  </a:solidFill>
                  <a:latin typeface="Calibri"/>
                </a:rPr>
                <a:t>– </a:t>
              </a:r>
              <a:r>
                <a:rPr lang="de-DE" sz="1400" b="1" dirty="0">
                  <a:solidFill>
                    <a:schemeClr val="tx2"/>
                  </a:solidFill>
                  <a:latin typeface="Calibri"/>
                </a:rPr>
                <a:t>nach Geschlecht</a:t>
              </a:r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7181D8F1-93E7-484F-AC5D-79F7986BD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48" y="1412078"/>
              <a:ext cx="4208400" cy="30060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F1ABD78-03E3-48C0-9E40-BE82D0C2E5BA}"/>
              </a:ext>
            </a:extLst>
          </p:cNvPr>
          <p:cNvGrpSpPr/>
          <p:nvPr/>
        </p:nvGrpSpPr>
        <p:grpSpPr>
          <a:xfrm>
            <a:off x="6369380" y="1615221"/>
            <a:ext cx="4216947" cy="3325369"/>
            <a:chOff x="4700125" y="1151160"/>
            <a:chExt cx="4216947" cy="3325369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2234B6D-AF47-4A2F-BB01-1ACD4768E68D}"/>
                </a:ext>
              </a:extLst>
            </p:cNvPr>
            <p:cNvSpPr txBox="1"/>
            <p:nvPr/>
          </p:nvSpPr>
          <p:spPr>
            <a:xfrm>
              <a:off x="4700125" y="4168752"/>
              <a:ext cx="4208399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defTabSz="342892">
                <a:defRPr/>
              </a:pPr>
              <a:r>
                <a:rPr lang="de-DE" sz="1400" dirty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PHQ-2-Mittelwert (Range 0-6) </a:t>
              </a:r>
              <a:r>
                <a:rPr lang="de-DE" sz="1400" dirty="0">
                  <a:solidFill>
                    <a:schemeClr val="tx2"/>
                  </a:solidFill>
                  <a:latin typeface="Calibri"/>
                </a:rPr>
                <a:t>– </a:t>
              </a:r>
              <a:r>
                <a:rPr lang="de-DE" sz="1400" b="1" dirty="0">
                  <a:solidFill>
                    <a:schemeClr val="tx2"/>
                  </a:solidFill>
                  <a:latin typeface="Calibri"/>
                </a:rPr>
                <a:t>nach Alter</a:t>
              </a:r>
            </a:p>
          </p:txBody>
        </p:sp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BA18DE4F-1780-4CDD-8571-A0438BD81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672" y="1151160"/>
              <a:ext cx="4208400" cy="30060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741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E246C75-44D6-400B-B417-6819AADC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Depressive Symptomatik bei Erwachsenen während der COVID-19-Pandemie in Deutschland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8913D0-DD98-4C41-8EBF-8405A5E7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D33417-0259-4AC2-850E-1DA5DFFA8A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2200" dirty="0"/>
              <a:t>Die depressive Symptomatik wurde von April 2019 bis Dezember 2021 beobachtet. </a:t>
            </a:r>
          </a:p>
          <a:p>
            <a:endParaRPr lang="de-DE" sz="2200" dirty="0"/>
          </a:p>
          <a:p>
            <a:r>
              <a:rPr lang="de-DE" sz="2200" dirty="0"/>
              <a:t>Die Daten weisen auf eine Zunahme der Belastung durch depressive Symptome ab Oktober 2020 und ein anhaltend erhöhtes Belastungsniveau hin. </a:t>
            </a:r>
          </a:p>
          <a:p>
            <a:endParaRPr lang="de-DE" sz="2200" dirty="0"/>
          </a:p>
          <a:p>
            <a:r>
              <a:rPr lang="de-DE" sz="2200" dirty="0"/>
              <a:t>Zeitgleich scheint auch der Anteil derjenigen mit einer ausgeprägten und möglicherweise abklärungsbedürftigen depressiven Symptomatik angewachsen zu sein. </a:t>
            </a:r>
          </a:p>
          <a:p>
            <a:pPr marL="0" indent="0">
              <a:buNone/>
            </a:pPr>
            <a:endParaRPr lang="de-DE" sz="2200" dirty="0"/>
          </a:p>
          <a:p>
            <a:r>
              <a:rPr lang="de-DE" sz="2200" dirty="0"/>
              <a:t>Eine angestiegene Belastung durch depressive Symptome zeigt sich insbesondere bei Frauen und jüngeren Erwachsenen.</a:t>
            </a:r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D934D5F-6A8F-4CF6-B7D1-496A98E8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Fazit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6947F10-6C6F-4B00-9E39-A1EF5D5A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88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9A6AC4B-DC98-41A4-BDB3-A693ED6A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04.05.2022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188858-8622-464F-8317-2F442271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Depressive Symptomatik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72450E-D38D-4B7B-BA43-31AA9A0B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7D59E7C-3E73-42C5-8204-750D34DF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8944"/>
            <a:ext cx="10644861" cy="371897"/>
          </a:xfrm>
        </p:spPr>
        <p:txBody>
          <a:bodyPr/>
          <a:lstStyle/>
          <a:p>
            <a:r>
              <a:rPr lang="de-DE" dirty="0"/>
              <a:t>Dissemination: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Quartalsberichte an BMG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4CB1F74-99AE-4473-8013-C8506A4AC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93"/>
          <a:stretch/>
        </p:blipFill>
        <p:spPr>
          <a:xfrm>
            <a:off x="7144526" y="1616582"/>
            <a:ext cx="2307353" cy="31898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8F1DB29-6145-482B-B46A-2E339526D2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"/>
          <a:stretch/>
        </p:blipFill>
        <p:spPr>
          <a:xfrm>
            <a:off x="4931317" y="1490747"/>
            <a:ext cx="2275423" cy="31898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48ECDA9-A736-488D-92B8-D3920D03C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50" y="1434518"/>
            <a:ext cx="2175230" cy="30500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Titel 4">
            <a:extLst>
              <a:ext uri="{FF2B5EF4-FFF2-40B4-BE49-F238E27FC236}">
                <a16:creationId xmlns:a16="http://schemas.microsoft.com/office/drawing/2014/main" id="{CE6263FF-E135-49F5-A528-E3AFE65B6307}"/>
              </a:ext>
            </a:extLst>
          </p:cNvPr>
          <p:cNvSpPr txBox="1">
            <a:spLocks/>
          </p:cNvSpPr>
          <p:nvPr/>
        </p:nvSpPr>
        <p:spPr>
          <a:xfrm>
            <a:off x="753102" y="4691206"/>
            <a:ext cx="1234580" cy="371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lnSpc>
                <a:spcPts val="2867"/>
              </a:lnSpc>
              <a:spcBef>
                <a:spcPct val="0"/>
              </a:spcBef>
              <a:buNone/>
              <a:defRPr sz="2667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Ausblick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87DEE9-DBBA-4FED-A0C7-6705EDCE4EE5}"/>
              </a:ext>
            </a:extLst>
          </p:cNvPr>
          <p:cNvSpPr txBox="1"/>
          <p:nvPr/>
        </p:nvSpPr>
        <p:spPr>
          <a:xfrm>
            <a:off x="1163150" y="5063103"/>
            <a:ext cx="803562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0" indent="-457189" defTabSz="609585">
              <a:spcBef>
                <a:spcPts val="576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2200" dirty="0">
                <a:solidFill>
                  <a:prstClr val="black"/>
                </a:solidFill>
              </a:rPr>
              <a:t>Berichte sukzessive erweitern</a:t>
            </a:r>
          </a:p>
          <a:p>
            <a:pPr marL="457189" lvl="0" indent="-457189" defTabSz="609585">
              <a:spcBef>
                <a:spcPts val="576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2200" dirty="0">
                <a:solidFill>
                  <a:prstClr val="black"/>
                </a:solidFill>
              </a:rPr>
              <a:t>Je nach Studienfinanzierung weitere 5 Quartalsberichte</a:t>
            </a:r>
          </a:p>
          <a:p>
            <a:pPr marL="457189" lvl="0" indent="-457189" defTabSz="609585">
              <a:spcBef>
                <a:spcPts val="576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2200" dirty="0">
                <a:solidFill>
                  <a:prstClr val="black"/>
                </a:solidFill>
              </a:rPr>
              <a:t>Veröffentlichungen (internationale Fachjournale, Dashboard)</a:t>
            </a:r>
          </a:p>
          <a:p>
            <a:pPr marL="457189" lvl="0" indent="-457189" defTabSz="609585">
              <a:spcBef>
                <a:spcPts val="576"/>
              </a:spcBef>
              <a:buClr>
                <a:srgbClr val="006EC7"/>
              </a:buClr>
              <a:buFont typeface="Wingdings" charset="2"/>
              <a:buChar char="§"/>
            </a:pPr>
            <a:endParaRPr lang="de-DE" sz="2200" dirty="0">
              <a:solidFill>
                <a:prstClr val="black"/>
              </a:solidFill>
            </a:endParaRPr>
          </a:p>
          <a:p>
            <a:pPr marL="457189" lvl="0" indent="-457189" defTabSz="609585">
              <a:spcBef>
                <a:spcPts val="576"/>
              </a:spcBef>
              <a:buClr>
                <a:srgbClr val="006EC7"/>
              </a:buClr>
              <a:buFont typeface="Wingdings" charset="2"/>
              <a:buChar char="§"/>
            </a:pPr>
            <a:endParaRPr lang="de-DE" sz="2200" dirty="0">
              <a:solidFill>
                <a:prstClr val="black"/>
              </a:solidFill>
            </a:endParaRPr>
          </a:p>
          <a:p>
            <a:pPr marL="457189" lvl="0" indent="-457189" defTabSz="609585">
              <a:spcBef>
                <a:spcPts val="576"/>
              </a:spcBef>
              <a:buClr>
                <a:srgbClr val="006EC7"/>
              </a:buClr>
              <a:buFont typeface="Wingdings" charset="2"/>
              <a:buChar char="§"/>
            </a:pPr>
            <a:endParaRPr lang="de-DE" sz="2200" dirty="0">
              <a:solidFill>
                <a:prstClr val="black"/>
              </a:solidFill>
            </a:endParaRPr>
          </a:p>
          <a:p>
            <a:pPr marL="457189" lvl="0" indent="-457189" defTabSz="609585">
              <a:spcBef>
                <a:spcPts val="576"/>
              </a:spcBef>
              <a:buClr>
                <a:srgbClr val="006EC7"/>
              </a:buClr>
              <a:buFont typeface="Wingdings" charset="2"/>
              <a:buChar char="§"/>
            </a:pPr>
            <a:endParaRPr lang="de-DE" sz="2200" dirty="0">
              <a:solidFill>
                <a:prstClr val="black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360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Breitbild</PresentationFormat>
  <Paragraphs>126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ＭＳ 明朝</vt:lpstr>
      <vt:lpstr>Wingdings</vt:lpstr>
      <vt:lpstr>Office</vt:lpstr>
      <vt:lpstr>Office-Design</vt:lpstr>
      <vt:lpstr>Aktuelle Ergebnisse zur Entwicklung der DEPRESSIVEN SYMPTOMATIK IN DER erwachsenen Bevölkerung während der COVID-19-Pandemie    </vt:lpstr>
      <vt:lpstr>Aufbau einer Mental Health Surveillance am RKI</vt:lpstr>
      <vt:lpstr>Mental Health Surveillance: Datengrundlage</vt:lpstr>
      <vt:lpstr>Mental Health Surveillance: Depressive Symptomatik</vt:lpstr>
      <vt:lpstr>Mental Health Surveillance: Datenauswertung</vt:lpstr>
      <vt:lpstr>Mental Health Surveillance: Erste Ergebnisse</vt:lpstr>
      <vt:lpstr>Mental Health Surveillance: Erste Ergebnisse</vt:lpstr>
      <vt:lpstr>Mental Health Surveillance: Fazit</vt:lpstr>
      <vt:lpstr>Dissemination: Quartalsberichte an BMG</vt:lpstr>
      <vt:lpstr>Vielen Dank für Ihre Aufmerksamkeit!</vt:lpstr>
      <vt:lpstr>Aktuelle Ergebnisse zur Entwicklung der DEPRESSIVEN SYMPTOMATIK IN DER erwachsenen Bevölkerung während der COVID-19-Pandemie    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Walther, Lena</dc:creator>
  <cp:lastModifiedBy>Walther, Lena</cp:lastModifiedBy>
  <cp:revision>105</cp:revision>
  <dcterms:created xsi:type="dcterms:W3CDTF">2022-04-06T11:12:26Z</dcterms:created>
  <dcterms:modified xsi:type="dcterms:W3CDTF">2022-05-04T09:56:23Z</dcterms:modified>
</cp:coreProperties>
</file>