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19" r:id="rId8"/>
    <p:sldId id="656" r:id="rId9"/>
    <p:sldId id="662" r:id="rId10"/>
    <p:sldId id="1012" r:id="rId11"/>
    <p:sldId id="657" r:id="rId12"/>
    <p:sldId id="667" r:id="rId13"/>
    <p:sldId id="638" r:id="rId14"/>
    <p:sldId id="283" r:id="rId15"/>
    <p:sldId id="285" r:id="rId1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E22B00"/>
    <a:srgbClr val="006EC7"/>
    <a:srgbClr val="FFFFFF"/>
    <a:srgbClr val="058C94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5239" autoAdjust="0"/>
  </p:normalViewPr>
  <p:slideViewPr>
    <p:cSldViewPr snapToGrid="0" snapToObjects="1">
      <p:cViewPr varScale="1">
        <p:scale>
          <a:sx n="58" d="100"/>
          <a:sy n="58" d="100"/>
        </p:scale>
        <p:origin x="1428" y="36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Omikron VOC PCR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Tabelle2!$T$1</c:f>
              <c:strCache>
                <c:ptCount val="1"/>
                <c:pt idx="0">
                  <c:v>BA.1+BA1.1+BA.2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Tabelle2!$S$2:$S$22</c:f>
              <c:strCache>
                <c:ptCount val="21"/>
                <c:pt idx="0">
                  <c:v>KW 48</c:v>
                </c:pt>
                <c:pt idx="1">
                  <c:v>KW 49</c:v>
                </c:pt>
                <c:pt idx="2">
                  <c:v>KW 50</c:v>
                </c:pt>
                <c:pt idx="3">
                  <c:v>KW 51</c:v>
                </c:pt>
                <c:pt idx="4">
                  <c:v>KW 52</c:v>
                </c:pt>
                <c:pt idx="5">
                  <c:v>KW 1</c:v>
                </c:pt>
                <c:pt idx="6">
                  <c:v>KW 2</c:v>
                </c:pt>
                <c:pt idx="7">
                  <c:v>KW 3</c:v>
                </c:pt>
                <c:pt idx="8">
                  <c:v>KW 4</c:v>
                </c:pt>
                <c:pt idx="9">
                  <c:v>KW 5</c:v>
                </c:pt>
                <c:pt idx="10">
                  <c:v>KW 6</c:v>
                </c:pt>
                <c:pt idx="11">
                  <c:v>KW 7</c:v>
                </c:pt>
                <c:pt idx="12">
                  <c:v>KW 8</c:v>
                </c:pt>
                <c:pt idx="13">
                  <c:v>KW 9</c:v>
                </c:pt>
                <c:pt idx="14">
                  <c:v>KW10</c:v>
                </c:pt>
                <c:pt idx="15">
                  <c:v>KW11</c:v>
                </c:pt>
                <c:pt idx="16">
                  <c:v>KW12</c:v>
                </c:pt>
                <c:pt idx="17">
                  <c:v>KW13</c:v>
                </c:pt>
                <c:pt idx="18">
                  <c:v>KW14</c:v>
                </c:pt>
                <c:pt idx="19">
                  <c:v>KW15</c:v>
                </c:pt>
                <c:pt idx="20">
                  <c:v>KW16</c:v>
                </c:pt>
              </c:strCache>
            </c:strRef>
          </c:cat>
          <c:val>
            <c:numRef>
              <c:f>Tabelle2!$T$2:$T$22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7.69</c:v>
                </c:pt>
                <c:pt idx="3">
                  <c:v>33.33</c:v>
                </c:pt>
                <c:pt idx="4">
                  <c:v>40</c:v>
                </c:pt>
                <c:pt idx="5">
                  <c:v>83.33</c:v>
                </c:pt>
                <c:pt idx="6">
                  <c:v>86.96</c:v>
                </c:pt>
                <c:pt idx="7">
                  <c:v>95.83</c:v>
                </c:pt>
                <c:pt idx="8">
                  <c:v>98</c:v>
                </c:pt>
                <c:pt idx="9">
                  <c:v>94.12</c:v>
                </c:pt>
                <c:pt idx="10">
                  <c:v>96.07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96.67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4B-45CD-AB6F-D76C5E763276}"/>
            </c:ext>
          </c:extLst>
        </c:ser>
        <c:ser>
          <c:idx val="1"/>
          <c:order val="1"/>
          <c:tx>
            <c:strRef>
              <c:f>Tabelle2!$U$1</c:f>
              <c:strCache>
                <c:ptCount val="1"/>
                <c:pt idx="0">
                  <c:v>BA.2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Tabelle2!$S$2:$S$22</c:f>
              <c:strCache>
                <c:ptCount val="21"/>
                <c:pt idx="0">
                  <c:v>KW 48</c:v>
                </c:pt>
                <c:pt idx="1">
                  <c:v>KW 49</c:v>
                </c:pt>
                <c:pt idx="2">
                  <c:v>KW 50</c:v>
                </c:pt>
                <c:pt idx="3">
                  <c:v>KW 51</c:v>
                </c:pt>
                <c:pt idx="4">
                  <c:v>KW 52</c:v>
                </c:pt>
                <c:pt idx="5">
                  <c:v>KW 1</c:v>
                </c:pt>
                <c:pt idx="6">
                  <c:v>KW 2</c:v>
                </c:pt>
                <c:pt idx="7">
                  <c:v>KW 3</c:v>
                </c:pt>
                <c:pt idx="8">
                  <c:v>KW 4</c:v>
                </c:pt>
                <c:pt idx="9">
                  <c:v>KW 5</c:v>
                </c:pt>
                <c:pt idx="10">
                  <c:v>KW 6</c:v>
                </c:pt>
                <c:pt idx="11">
                  <c:v>KW 7</c:v>
                </c:pt>
                <c:pt idx="12">
                  <c:v>KW 8</c:v>
                </c:pt>
                <c:pt idx="13">
                  <c:v>KW 9</c:v>
                </c:pt>
                <c:pt idx="14">
                  <c:v>KW10</c:v>
                </c:pt>
                <c:pt idx="15">
                  <c:v>KW11</c:v>
                </c:pt>
                <c:pt idx="16">
                  <c:v>KW12</c:v>
                </c:pt>
                <c:pt idx="17">
                  <c:v>KW13</c:v>
                </c:pt>
                <c:pt idx="18">
                  <c:v>KW14</c:v>
                </c:pt>
                <c:pt idx="19">
                  <c:v>KW15</c:v>
                </c:pt>
                <c:pt idx="20">
                  <c:v>KW16</c:v>
                </c:pt>
              </c:strCache>
            </c:strRef>
          </c:cat>
          <c:val>
            <c:numRef>
              <c:f>Tabelle2!$U$2:$U$22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8.69</c:v>
                </c:pt>
                <c:pt idx="7">
                  <c:v>16.670000000000002</c:v>
                </c:pt>
                <c:pt idx="8">
                  <c:v>8</c:v>
                </c:pt>
                <c:pt idx="9">
                  <c:v>11.76</c:v>
                </c:pt>
                <c:pt idx="10">
                  <c:v>21.57</c:v>
                </c:pt>
                <c:pt idx="11">
                  <c:v>50</c:v>
                </c:pt>
                <c:pt idx="12">
                  <c:v>52</c:v>
                </c:pt>
                <c:pt idx="13">
                  <c:v>50</c:v>
                </c:pt>
                <c:pt idx="14">
                  <c:v>90.63</c:v>
                </c:pt>
                <c:pt idx="15">
                  <c:v>87.1</c:v>
                </c:pt>
                <c:pt idx="16">
                  <c:v>85.71</c:v>
                </c:pt>
                <c:pt idx="17">
                  <c:v>95.7</c:v>
                </c:pt>
                <c:pt idx="18">
                  <c:v>90</c:v>
                </c:pt>
                <c:pt idx="19">
                  <c:v>93.8</c:v>
                </c:pt>
                <c:pt idx="2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4B-45CD-AB6F-D76C5E763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2543424"/>
        <c:axId val="452544408"/>
      </c:lineChart>
      <c:catAx>
        <c:axId val="452543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2544408"/>
        <c:crosses val="autoZero"/>
        <c:auto val="1"/>
        <c:lblAlgn val="ctr"/>
        <c:lblOffset val="100"/>
        <c:noMultiLvlLbl val="0"/>
      </c:catAx>
      <c:valAx>
        <c:axId val="4525444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in %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254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0.06053</cdr:x>
      <cdr:y>0.02551</cdr:y>
    </cdr:from>
    <cdr:to>
      <cdr:x>0.17004</cdr:x>
      <cdr:y>0.12463</cdr:y>
    </cdr:to>
    <cdr:sp macro="" textlink="">
      <cdr:nvSpPr>
        <cdr:cNvPr id="2" name="Textfeld 11">
          <a:extLst xmlns:a="http://schemas.openxmlformats.org/drawingml/2006/main">
            <a:ext uri="{FF2B5EF4-FFF2-40B4-BE49-F238E27FC236}">
              <a16:creationId xmlns:a16="http://schemas.microsoft.com/office/drawing/2014/main" id="{6A313D8C-DE49-4AB5-BE32-73373CA92EE9}"/>
            </a:ext>
          </a:extLst>
        </cdr:cNvPr>
        <cdr:cNvSpPr txBox="1"/>
      </cdr:nvSpPr>
      <cdr:spPr>
        <a:xfrm xmlns:a="http://schemas.openxmlformats.org/drawingml/2006/main">
          <a:off x="315628" y="63376"/>
          <a:ext cx="57099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de-DE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>
              <a:solidFill>
                <a:schemeClr val="bg1">
                  <a:lumMod val="65000"/>
                </a:schemeClr>
              </a:solidFill>
            </a:rPr>
            <a:t>n = 503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04.05.2022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AGI\Wochenberichte\Berichterstellung\Saison_2021_22\Woche_17_2022\KI_2015_2022-05-03.xlsx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 </a:t>
            </a:r>
            <a:r>
              <a:rPr lang="de-DE" b="0" dirty="0"/>
              <a:t>deutlicher Rückgang in KW 17/2022 in allen Altersgruppen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17/2022 2,5 je 100T (KW 16: 4,0, KW 15: </a:t>
            </a:r>
            <a:r>
              <a:rPr lang="de-DE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3,2, KW 14:4,9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KW 13: 6,7, KW 12: 6,9 je 100T)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17/2022: 16/100T ;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 unter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Niveau Jahreswechsel 2021/22 (KW 16: 25, KW 15: 22, KW 14: 34, KW 13: 44, KW 12: 47, KW 11: 42; KW 10: 47; KW 9: 42, KW 8: 36, KW 7: 32),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kern="1200" dirty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(KW 9/2022 nach Nachmeldungen: 66/100T, 4. Welle: bis 77 je 100T in AG 80+)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26% (Vorwoche: 34%) </a:t>
            </a:r>
            <a:r>
              <a:rPr lang="de-DE" b="0" dirty="0">
                <a:sym typeface="Wingdings" panose="05000000000000000000" pitchFamily="2" charset="2"/>
              </a:rPr>
              <a:t> weiter gesunken</a:t>
            </a: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28% (Vorwoche: 45%) </a:t>
            </a:r>
            <a:r>
              <a:rPr lang="de-DE" b="0" dirty="0">
                <a:sym typeface="Wingdings" panose="05000000000000000000" pitchFamily="2" charset="2"/>
              </a:rPr>
              <a:t> deutlicher Rückgang</a:t>
            </a: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COVID-SARI-Fälle mit Intensivbehandlung relativ Stabiles Niveau seit Jahreswechsel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COVID-SARI-Fälle und verstorbene COVID-SARI sind insb. in AG 60+ Jahre seit KW12/2022 rückläufig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Kitas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Rückgang hält weiter an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0-5 seit Mitte Februar konstant bei 55% 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Durchschnittliche Ausbruchsgröße im </a:t>
            </a:r>
            <a:r>
              <a:rPr lang="de-DE" b="0" u="none" dirty="0" err="1"/>
              <a:t>Mrz</a:t>
            </a:r>
            <a:r>
              <a:rPr lang="de-DE" b="0" u="none" dirty="0"/>
              <a:t>/Apr =5; Median: 4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Etwa 7% der Ausbrüche mit &gt;= 10 Fällen/Ausbruch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0" indent="0">
              <a:buFontTx/>
              <a:buNone/>
            </a:pPr>
            <a:r>
              <a:rPr lang="de-DE" b="1" u="none" dirty="0"/>
              <a:t>Schulen 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Im März zw. 200 und 260 Ausbrüche/Woche übermittelt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Fälle im Alter 6-10 überwiegen mit 42% weiterhin (AG 11-14: 34%; AG 15-20: 20%, AG 21+: 4%);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Durchschnittliche Ausbruchgröße </a:t>
            </a:r>
            <a:r>
              <a:rPr lang="de-DE" b="0" u="none" dirty="0" err="1"/>
              <a:t>Mrz</a:t>
            </a:r>
            <a:r>
              <a:rPr lang="de-DE" b="0" u="none" dirty="0"/>
              <a:t>/Apr: 3-4; Median: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Etwa 3% der Ausbrüche mit &gt;= 10 Fällen/Ausbruch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="0" u="none" dirty="0"/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ARE-Rate in KW16 gesunken auf 4,3 % (Vorwoche 4,1 %) liegt im vorpandemischen Bereich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Kindern nach den Ferien wieder deutlich gestiegen (von 5,9 % auf 8,9 %), bei den Erwachsenen leicht gesunken (von 3,9 % auf 3,5 %)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AGs: Anstieg bei den 0-34J., aber besonders bei Klein- und Schulkindern;  Rückgang bei den 35J. und älter </a:t>
            </a:r>
          </a:p>
          <a:p>
            <a:pPr marL="0" indent="0">
              <a:buFontTx/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KonsInz</a:t>
            </a:r>
            <a:r>
              <a:rPr lang="de-DE" dirty="0"/>
              <a:t> insgesamt leicht gesunken: in KW 17:  ca. 1.166 (Vorwoche: ca. 1.239)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KonsInz</a:t>
            </a:r>
            <a:r>
              <a:rPr lang="de-DE" dirty="0"/>
              <a:t> (gesamt) liegt deutlich höher als in den letzten beiden Jahren (Pandemiejahre), aber auch höher als in allen anderen Vorsaisons zu dieser Zeit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nur bei den Schulkindern (5-14J.; 22 %); in allen anderen AGs leicht gesunken oder stabil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liegt in allen AGs über den Werten der letzten 2 Jahre (Pandemie); Im Vergleich zu den anderen Vorjahren: KI liegt bei den Erwachsenen in der 17. KW über den Werten vor der Pandemie, bei den Kindern liegen sie im Bereich der vorpandemischen Jahre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AGI-Regionen z.T. unterschiedlich, in manchen AGI-Regionen gehen auch die Kleinkinder hoch oder die ganz Alten: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\\rki.local\daten\Projekte\FG36_AGI\Wochenberichte\Berichterstellung\Saison_2021_22\Woche_17_2022\KI_2015_2022-05-03.xlsx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wird insgesamt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wird insgesamt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16/2022 sind die Werte bei Kindern von 5 bis14 Jahren angestiegen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allen anderen Altersgruppen sind die Werte stagniert bzw. weiter gesunken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seit KW 14/2022 insgesamt gesunken, zuvor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dem Jahreswechsel 2021/22 weitestgehend stabil</a:t>
            </a:r>
            <a:r>
              <a:rPr lang="de-DE" dirty="0"/>
              <a:t>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Aktuell </a:t>
            </a:r>
            <a:r>
              <a:rPr lang="de-DE" dirty="0"/>
              <a:t>auf Sommerniveau, dürfte sich hier stabilisieren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SARI-ICU-Fallzahlen ebenfalls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\Krisenstab_SARI_Inz_S5.png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\Krisenstab_SARI_ICU_Inz_S5.png</a:t>
            </a:r>
            <a:endParaRPr lang="de-DE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(momentan nicht drin: S:\Projekte\FG36_INV_ICOSARI\Arbeitsordner\Wochenbericht \Krisenstab_3Saisons_AGI6_allVWD_inkl_letzte_FB.png)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26% (Vorwoche: 34%) </a:t>
            </a: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 err="1">
                <a:sym typeface="Wingdings" panose="05000000000000000000" pitchFamily="2" charset="2"/>
              </a:rPr>
              <a:t>max</a:t>
            </a:r>
            <a:r>
              <a:rPr lang="de-DE" b="1" dirty="0">
                <a:sym typeface="Wingdings" panose="05000000000000000000" pitchFamily="2" charset="2"/>
              </a:rPr>
              <a:t> 79% in KW 52/2020</a:t>
            </a:r>
            <a:endParaRPr lang="de-DE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Influenza an SARI 2- 5% seit KW 13/2022 </a:t>
            </a: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 err="1">
                <a:sym typeface="Wingdings" panose="05000000000000000000" pitchFamily="2" charset="2"/>
              </a:rPr>
              <a:t>max</a:t>
            </a:r>
            <a:r>
              <a:rPr lang="de-DE" b="1" dirty="0">
                <a:sym typeface="Wingdings" panose="05000000000000000000" pitchFamily="2" charset="2"/>
              </a:rPr>
              <a:t>  30% in den Peaks 2018-2020</a:t>
            </a:r>
            <a:endParaRPr lang="de-DE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65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allen Altersgruppen auf Sommerniveau, seit KW 13/2022 steigender Anteil Influenza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Zunächst in den AG unter 35, in KW 17 auch in AG 35-59; noch relativ niedriges Niveau Influenza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AG ab 35 Jahre: ca. ein Drittel COVID-19-Diagnosen bei SARI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S:\Projekte\FG36_INV_ICOSARI\Arbeitsordner\Wochenbericht\Krisenstab-AG_separat_alleVWD\COVID-Verlauf\COVID_update_report.pdf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 Seite)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3.5.2022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17.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52"/>
          <a:stretch/>
        </p:blipFill>
        <p:spPr>
          <a:xfrm>
            <a:off x="32525" y="3091217"/>
            <a:ext cx="9078949" cy="328831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6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2,5 COVID-SARI pro 100.000</a:t>
            </a:r>
          </a:p>
          <a:p>
            <a:endParaRPr lang="de-DE" dirty="0"/>
          </a:p>
          <a:p>
            <a:r>
              <a:rPr lang="de-DE" dirty="0"/>
              <a:t>Entspricht ca. 2.000 neuen Krankenhausaufnahmen wegen COVID-SARI in D.</a:t>
            </a:r>
            <a:endParaRPr lang="en-US" sz="14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335926" y="5022051"/>
            <a:ext cx="606905" cy="276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16/100T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" b="-297"/>
          <a:stretch/>
        </p:blipFill>
        <p:spPr>
          <a:xfrm>
            <a:off x="-2771" y="654950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61916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17.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642708"/>
            <a:ext cx="6931646" cy="44399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090326" y="1915779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26%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6602377" y="2100444"/>
            <a:ext cx="500906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1037188" y="1252811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128"/>
            <a:ext cx="7690560" cy="2819872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938633" y="4608725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7090326" y="5194324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44%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767425" y="5378990"/>
            <a:ext cx="322901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1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7. KW bis 17.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1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1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(n=10.797), letzten 4 Wo = 193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3.5.2022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(n=15.730), letzten 4 Wo = 159</a:t>
            </a:r>
            <a:endParaRPr lang="de-DE" sz="2000" dirty="0">
              <a:highlight>
                <a:srgbClr val="FFFF00"/>
              </a:highlight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9E7EDFC-CB4E-465B-BC49-6840356F8FA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r="5193" b="9180"/>
          <a:stretch/>
        </p:blipFill>
        <p:spPr bwMode="auto">
          <a:xfrm>
            <a:off x="564825" y="811530"/>
            <a:ext cx="5430520" cy="2617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AFA7EEA-C1AA-44A0-B916-C233DE4E6C0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t="1874" b="7694"/>
          <a:stretch/>
        </p:blipFill>
        <p:spPr bwMode="auto">
          <a:xfrm>
            <a:off x="2337148" y="3988733"/>
            <a:ext cx="5630545" cy="2633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04.05.2022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697413" y="1004279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DEC3854-47A3-42D9-BDA8-FCF5805E3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5293"/>
            <a:ext cx="9144000" cy="2311571"/>
          </a:xfrm>
          <a:prstGeom prst="rect">
            <a:avLst/>
          </a:prstGeom>
        </p:spPr>
      </p:pic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FD72691F-A9FC-463C-8D4F-74FEBCA1F62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6834" y="3777566"/>
          <a:ext cx="5214175" cy="248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57CE217E-2262-4F82-8FFD-FE6E575DE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225" y="3871586"/>
            <a:ext cx="3576599" cy="214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04.05.2022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8CE9E7-26EC-47F1-9C9D-42FA2F918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555"/>
            <a:ext cx="9144000" cy="232326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E0783F56-728E-4E29-98B2-D3A43112219C}"/>
              </a:ext>
            </a:extLst>
          </p:cNvPr>
          <p:cNvSpPr txBox="1"/>
          <p:nvPr/>
        </p:nvSpPr>
        <p:spPr>
          <a:xfrm>
            <a:off x="8513699" y="2046789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A(H3N2)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0F82F62-7BE0-4783-9852-639E4B92C790}"/>
              </a:ext>
            </a:extLst>
          </p:cNvPr>
          <p:cNvSpPr txBox="1"/>
          <p:nvPr/>
        </p:nvSpPr>
        <p:spPr>
          <a:xfrm>
            <a:off x="8513698" y="2984488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AE3A7B-D5E2-4C76-A433-497AD025E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915729"/>
            <a:ext cx="9144000" cy="2314159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5B959B87-7C19-445B-97B3-085AC10C6B97}"/>
              </a:ext>
            </a:extLst>
          </p:cNvPr>
          <p:cNvSpPr txBox="1"/>
          <p:nvPr/>
        </p:nvSpPr>
        <p:spPr>
          <a:xfrm>
            <a:off x="2847618" y="4490262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HRV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FC6330F-449C-4F1C-99F2-7C40371DC404}"/>
              </a:ext>
            </a:extLst>
          </p:cNvPr>
          <p:cNvSpPr txBox="1"/>
          <p:nvPr/>
        </p:nvSpPr>
        <p:spPr>
          <a:xfrm>
            <a:off x="5888629" y="4826587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PIV-1 bis -4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1869887-0E51-4BC7-A515-53EAA89284EA}"/>
              </a:ext>
            </a:extLst>
          </p:cNvPr>
          <p:cNvSpPr txBox="1"/>
          <p:nvPr/>
        </p:nvSpPr>
        <p:spPr>
          <a:xfrm>
            <a:off x="6931482" y="5072808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EDDE80E1-02A0-4E8E-9AC9-8D4B79A98BA7}"/>
              </a:ext>
            </a:extLst>
          </p:cNvPr>
          <p:cNvSpPr txBox="1"/>
          <p:nvPr/>
        </p:nvSpPr>
        <p:spPr>
          <a:xfrm>
            <a:off x="8439734" y="5118974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HMPV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17.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3.5.2022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740318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17. KW 2022 bei 4.300 ARE (Vorwoche: 4.100)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  </a:t>
            </a:r>
            <a:r>
              <a:rPr lang="de-DE" b="1" dirty="0"/>
              <a:t>ca. 3,6 Mio. ARE in Deutschland, unabhängig von einem Arztbesuch</a:t>
            </a:r>
            <a:br>
              <a:rPr lang="de-DE" b="1" dirty="0"/>
            </a:br>
            <a:r>
              <a:rPr lang="de-DE" dirty="0"/>
              <a:t>(16. KW: 3,4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4205654"/>
            <a:ext cx="360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16. KW 2022:</a:t>
            </a:r>
          </a:p>
          <a:p>
            <a:r>
              <a:rPr lang="de-DE" dirty="0"/>
              <a:t>Bei Kindern gestiegen, bei Erwachsenen leicht gesunken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00" y="944884"/>
            <a:ext cx="917284" cy="666544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896" y="5362144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D1682D0-8845-47A2-8D66-B01946B8F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" t="2447" r="1477" b="16606"/>
          <a:stretch/>
        </p:blipFill>
        <p:spPr>
          <a:xfrm>
            <a:off x="384205" y="780198"/>
            <a:ext cx="4359600" cy="26700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FBF4AD6-DF12-444F-A56B-F8343BD965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17" t="2214" r="1307" b="17600"/>
          <a:stretch/>
        </p:blipFill>
        <p:spPr>
          <a:xfrm>
            <a:off x="384205" y="3490122"/>
            <a:ext cx="4320000" cy="26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17.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3.5.2022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793271" y="1201703"/>
            <a:ext cx="30859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17. KW 2022:  zur Vorwoche leicht gesunken </a:t>
            </a:r>
          </a:p>
          <a:p>
            <a:r>
              <a:rPr lang="de-DE" dirty="0"/>
              <a:t>(nur bei Schulkindern gestiegen)</a:t>
            </a:r>
          </a:p>
          <a:p>
            <a:br>
              <a:rPr lang="de-DE" sz="600" dirty="0"/>
            </a:br>
            <a:r>
              <a:rPr lang="de-DE" dirty="0"/>
              <a:t>Knapp 1.200 Arzt­konsul­ta­tionen wegen ARE pro 100.000 EW </a:t>
            </a:r>
            <a:r>
              <a:rPr lang="de-DE" b="1" dirty="0"/>
              <a:t>(=ca. 1 Mio. Arzt­besuche wegen ARE in Deutschland</a:t>
            </a:r>
            <a:r>
              <a:rPr lang="de-DE" dirty="0"/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470013A-0973-4DE6-BE6B-70B5B192112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31121" r="986" b="2152"/>
          <a:stretch/>
        </p:blipFill>
        <p:spPr bwMode="auto">
          <a:xfrm>
            <a:off x="264816" y="1349361"/>
            <a:ext cx="5399405" cy="2364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A393246-EEDC-493F-8359-D36F23E5792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30443" r="2657" b="1948"/>
          <a:stretch/>
        </p:blipFill>
        <p:spPr bwMode="auto">
          <a:xfrm>
            <a:off x="264816" y="3750018"/>
            <a:ext cx="5565451" cy="2600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3.5.2022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8" y="1842809"/>
            <a:ext cx="7891890" cy="3156756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17. KW 2022</a:t>
            </a:r>
          </a:p>
          <a:p>
            <a:r>
              <a:rPr lang="de-DE" dirty="0"/>
              <a:t>Rund 340 Arzt­besuche ARE mit COVID-Diagnose /100.000 EW</a:t>
            </a:r>
            <a:br>
              <a:rPr lang="de-DE" dirty="0"/>
            </a:br>
            <a:r>
              <a:rPr lang="de-DE" dirty="0"/>
              <a:t> (=</a:t>
            </a:r>
            <a:r>
              <a:rPr lang="de-DE" b="1" dirty="0"/>
              <a:t>Gesamtzahl von rund 280.000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5" y="1055280"/>
            <a:ext cx="4247996" cy="21239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5" y="2888816"/>
            <a:ext cx="4247996" cy="212399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7" y="1055280"/>
            <a:ext cx="4247996" cy="21239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7" y="2888816"/>
            <a:ext cx="4247996" cy="212399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17.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5" y="4722440"/>
            <a:ext cx="4247996" cy="212399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7" y="4722440"/>
            <a:ext cx="4247996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17.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3.5.2022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" y="760732"/>
            <a:ext cx="7518575" cy="30074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0" y="3676394"/>
            <a:ext cx="7459422" cy="298376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B01C52E-18B6-415A-8071-B499121D88EC}"/>
              </a:ext>
            </a:extLst>
          </p:cNvPr>
          <p:cNvCxnSpPr/>
          <p:nvPr/>
        </p:nvCxnSpPr>
        <p:spPr>
          <a:xfrm>
            <a:off x="1374906" y="2459470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59D16A2-86EC-42F8-8801-032EF2D35773}"/>
              </a:ext>
            </a:extLst>
          </p:cNvPr>
          <p:cNvCxnSpPr/>
          <p:nvPr/>
        </p:nvCxnSpPr>
        <p:spPr>
          <a:xfrm>
            <a:off x="1374906" y="5470383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-747"/>
          <a:stretch/>
        </p:blipFill>
        <p:spPr>
          <a:xfrm>
            <a:off x="-2771" y="495941"/>
            <a:ext cx="7796572" cy="28801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</a:t>
            </a:r>
            <a:r>
              <a:rPr lang="de-DE" sz="2000" dirty="0">
                <a:solidFill>
                  <a:srgbClr val="FF0000"/>
                </a:solidFill>
              </a:rPr>
              <a:t>Anteil COVID-19 </a:t>
            </a:r>
            <a:r>
              <a:rPr lang="de-DE" sz="2000" dirty="0"/>
              <a:t>an SARI-Fällen bis zur 17.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17440"/>
            <a:ext cx="6931646" cy="44399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SARI-Fälle, </a:t>
            </a:r>
            <a:r>
              <a:rPr lang="de-DE" sz="2000" dirty="0">
                <a:solidFill>
                  <a:srgbClr val="FF0000"/>
                </a:solidFill>
              </a:rPr>
              <a:t>Anteil mit Influenza </a:t>
            </a:r>
            <a:r>
              <a:rPr lang="de-DE" sz="2000" dirty="0"/>
              <a:t>ab Saison 2017/18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163447" y="181869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26%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6711994" y="1989520"/>
            <a:ext cx="500906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1061814" y="1130615"/>
            <a:ext cx="5783256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769A8E98-1E13-4E3C-98C7-CFD89DCF8B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9"/>
          <a:stretch/>
        </p:blipFill>
        <p:spPr>
          <a:xfrm>
            <a:off x="255873" y="3775810"/>
            <a:ext cx="7395135" cy="2858742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92F86CC-FC53-4CD7-B378-F7123E85C7A7}"/>
              </a:ext>
            </a:extLst>
          </p:cNvPr>
          <p:cNvGrpSpPr/>
          <p:nvPr/>
        </p:nvGrpSpPr>
        <p:grpSpPr>
          <a:xfrm>
            <a:off x="920083" y="4809672"/>
            <a:ext cx="5950864" cy="654642"/>
            <a:chOff x="2035174" y="1065802"/>
            <a:chExt cx="5783258" cy="11461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1C201197-8EF2-4BE2-A2CB-5E46902DAEBF}"/>
              </a:ext>
            </a:extLst>
          </p:cNvPr>
          <p:cNvSpPr txBox="1"/>
          <p:nvPr/>
        </p:nvSpPr>
        <p:spPr>
          <a:xfrm>
            <a:off x="914398" y="3858597"/>
            <a:ext cx="6156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 2017	2018		         2019		      2020		  2021		           2022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061815" y="514957"/>
            <a:ext cx="5939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	       2022</a:t>
            </a:r>
          </a:p>
        </p:txBody>
      </p:sp>
    </p:spTree>
    <p:extLst>
      <p:ext uri="{BB962C8B-B14F-4D97-AF65-F5344CB8AC3E}">
        <p14:creationId xmlns:p14="http://schemas.microsoft.com/office/powerpoint/2010/main" val="253325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17.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3.5.2022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3135086" y="1316846"/>
            <a:ext cx="366428" cy="716860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820367" y="1032742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2 % COVID-19, 4 % Influenza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347098" y="1347395"/>
            <a:ext cx="330558" cy="68631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735087" y="1063743"/>
            <a:ext cx="2408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 33 % COVID-19, 9 % Influenza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347098" y="5191940"/>
            <a:ext cx="295831" cy="51391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36 %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235753" y="3289209"/>
            <a:ext cx="455270" cy="577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30 %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17.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3.5.2022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1585</Words>
  <Application>Microsoft Office PowerPoint</Application>
  <PresentationFormat>Bildschirmpräsentation (4:3)</PresentationFormat>
  <Paragraphs>167</Paragraphs>
  <Slides>15</Slides>
  <Notes>14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3.5.2022</vt:lpstr>
      <vt:lpstr>GrippeWeb bis zur 17. KW 2022 </vt:lpstr>
      <vt:lpstr>Arbeitsgemeinschaft Influenza ARE-Konsultationen / 100.000 Einwohner bis zur 17. KW 2022</vt:lpstr>
      <vt:lpstr>Arbeitsgemeinschaft Influenza - SEEDARE ARE-Konsultationen mit COVID-Diagnose / 100.000 Einwohner </vt:lpstr>
      <vt:lpstr>SEEDARE – ARE mit COVID-19 Konsultationen in Altersgruppen bis zur 17.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(n=10.797), letzten 4 Wo = 193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3254</cp:revision>
  <cp:lastPrinted>2020-05-13T06:04:10Z</cp:lastPrinted>
  <dcterms:created xsi:type="dcterms:W3CDTF">2015-11-02T12:29:13Z</dcterms:created>
  <dcterms:modified xsi:type="dcterms:W3CDTF">2022-05-04T08:54:01Z</dcterms:modified>
</cp:coreProperties>
</file>