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6"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59" autoAdjust="0"/>
    <p:restoredTop sz="96331" autoAdjust="0"/>
  </p:normalViewPr>
  <p:slideViewPr>
    <p:cSldViewPr snapToGrid="0">
      <p:cViewPr>
        <p:scale>
          <a:sx n="118" d="100"/>
          <a:sy n="118" d="100"/>
        </p:scale>
        <p:origin x="624" y="-24"/>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11.05.2022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Belegung: 1.2xx (am 04.05)  -&gt;  Rückgang ITS-Belegung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Aufnahmen:  +1.012 -&gt; Abnahme in der Neuaufnahmen 7-Tage-Anzahl</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Verstorbenen Anzahl weiterhin hoch</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75% &gt; 60 Jahre aktuelle Belegung</a:t>
            </a:r>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11.05.2022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11.05.2022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11.05.2022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11.05.2022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11.05.2022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11.05.2022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11.05.2022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11.05.2022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11.05.2022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11.05.2022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11.05.2022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11.05.2022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11.05.2022 werden </a:t>
            </a:r>
            <a:r>
              <a:rPr lang="de-DE" sz="1600" b="1" dirty="0"/>
              <a:t>1.037 </a:t>
            </a:r>
            <a:r>
              <a:rPr lang="de-DE" sz="1600" dirty="0"/>
              <a:t>COVID-19-Patient*innen auf Intensivstationen (der ca. 1.300 Akutkrankenhäuser) behandelt. </a:t>
            </a:r>
          </a:p>
          <a:p>
            <a:pPr>
              <a:spcBef>
                <a:spcPts val="600"/>
              </a:spcBef>
            </a:pPr>
            <a:r>
              <a:rPr lang="de-DE" sz="1600" dirty="0"/>
              <a:t>Rückgang in der COVID-ITS-Belegung</a:t>
            </a:r>
          </a:p>
          <a:p>
            <a:pPr>
              <a:spcBef>
                <a:spcPts val="600"/>
              </a:spcBef>
            </a:pPr>
            <a:r>
              <a:rPr lang="de-DE" sz="1600" dirty="0"/>
              <a:t>ITS-COVID-Neuaufnahmen mit </a:t>
            </a:r>
            <a:r>
              <a:rPr lang="de-DE" sz="1600" b="1" dirty="0"/>
              <a:t>+1.012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grpSp>
        <p:nvGrpSpPr>
          <p:cNvPr id="2" name="Gruppieren 1">
            <a:extLst>
              <a:ext uri="{FF2B5EF4-FFF2-40B4-BE49-F238E27FC236}">
                <a16:creationId xmlns:a16="http://schemas.microsoft.com/office/drawing/2014/main" id="{0D6CE16D-2489-4871-9F07-0812BB0AFCF6}"/>
              </a:ext>
            </a:extLst>
          </p:cNvPr>
          <p:cNvGrpSpPr/>
          <p:nvPr/>
        </p:nvGrpSpPr>
        <p:grpSpPr>
          <a:xfrm>
            <a:off x="75632" y="2172119"/>
            <a:ext cx="6881195" cy="4076614"/>
            <a:chOff x="-755405" y="2641891"/>
            <a:chExt cx="10354372" cy="2427245"/>
          </a:xfrm>
        </p:grpSpPr>
        <p:pic>
          <p:nvPicPr>
            <p:cNvPr id="12" name="Grafik 11">
              <a:extLst>
                <a:ext uri="{FF2B5EF4-FFF2-40B4-BE49-F238E27FC236}">
                  <a16:creationId xmlns:a16="http://schemas.microsoft.com/office/drawing/2014/main" id="{8B209C2B-C649-47CF-9B15-0F2B88950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05" y="2641891"/>
              <a:ext cx="10041680" cy="2427245"/>
            </a:xfrm>
            <a:prstGeom prst="rect">
              <a:avLst/>
            </a:prstGeom>
          </p:spPr>
        </p:pic>
        <p:sp>
          <p:nvSpPr>
            <p:cNvPr id="26" name="Textfeld 25">
              <a:extLst>
                <a:ext uri="{FF2B5EF4-FFF2-40B4-BE49-F238E27FC236}">
                  <a16:creationId xmlns:a16="http://schemas.microsoft.com/office/drawing/2014/main" id="{D73E6659-02B7-4105-A782-708515D3013E}"/>
                </a:ext>
              </a:extLst>
            </p:cNvPr>
            <p:cNvSpPr txBox="1"/>
            <p:nvPr/>
          </p:nvSpPr>
          <p:spPr>
            <a:xfrm>
              <a:off x="2946275" y="2771001"/>
              <a:ext cx="777152" cy="230832"/>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416336" y="2771001"/>
              <a:ext cx="777152" cy="230832"/>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3614400" y="2825374"/>
              <a:ext cx="963223" cy="214993"/>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8933378" y="3902255"/>
              <a:ext cx="138827" cy="387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8595243" y="4464533"/>
              <a:ext cx="1003724" cy="164927"/>
            </a:xfrm>
            <a:prstGeom prst="rect">
              <a:avLst/>
            </a:prstGeom>
            <a:noFill/>
          </p:spPr>
          <p:txBody>
            <a:bodyPr wrap="square" rtlCol="0">
              <a:spAutoFit/>
            </a:bodyPr>
            <a:lstStyle/>
            <a:p>
              <a:r>
                <a:rPr lang="de-DE" sz="1200" dirty="0">
                  <a:solidFill>
                    <a:schemeClr val="bg2">
                      <a:lumMod val="50000"/>
                    </a:schemeClr>
                  </a:solidFill>
                </a:rPr>
                <a:t>1.037</a:t>
              </a:r>
            </a:p>
          </p:txBody>
        </p:sp>
      </p:grpSp>
      <p:grpSp>
        <p:nvGrpSpPr>
          <p:cNvPr id="3" name="Gruppieren 2">
            <a:extLst>
              <a:ext uri="{FF2B5EF4-FFF2-40B4-BE49-F238E27FC236}">
                <a16:creationId xmlns:a16="http://schemas.microsoft.com/office/drawing/2014/main" id="{2B232C93-224B-4269-9739-5BFFE43543E3}"/>
              </a:ext>
            </a:extLst>
          </p:cNvPr>
          <p:cNvGrpSpPr/>
          <p:nvPr/>
        </p:nvGrpSpPr>
        <p:grpSpPr>
          <a:xfrm>
            <a:off x="7164631" y="6265"/>
            <a:ext cx="4935229" cy="3351889"/>
            <a:chOff x="7763343" y="2192056"/>
            <a:chExt cx="3997450" cy="3873840"/>
          </a:xfrm>
        </p:grpSpPr>
        <p:pic>
          <p:nvPicPr>
            <p:cNvPr id="9" name="Grafik 8">
              <a:extLst>
                <a:ext uri="{FF2B5EF4-FFF2-40B4-BE49-F238E27FC236}">
                  <a16:creationId xmlns:a16="http://schemas.microsoft.com/office/drawing/2014/main" id="{12522198-6521-40A9-9BBC-734A9B55D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343" y="2470744"/>
              <a:ext cx="3965353" cy="3595152"/>
            </a:xfrm>
            <a:prstGeom prst="rect">
              <a:avLst/>
            </a:prstGeom>
          </p:spPr>
        </p:pic>
        <p:sp>
          <p:nvSpPr>
            <p:cNvPr id="14" name="Textfeld 13">
              <a:extLst>
                <a:ext uri="{FF2B5EF4-FFF2-40B4-BE49-F238E27FC236}">
                  <a16:creationId xmlns:a16="http://schemas.microsoft.com/office/drawing/2014/main" id="{4A28318D-B736-4639-8DFC-4670EAAD84D7}"/>
                </a:ext>
              </a:extLst>
            </p:cNvPr>
            <p:cNvSpPr txBox="1"/>
            <p:nvPr/>
          </p:nvSpPr>
          <p:spPr>
            <a:xfrm>
              <a:off x="7888454" y="2192056"/>
              <a:ext cx="3872339" cy="338554"/>
            </a:xfrm>
            <a:prstGeom prst="rect">
              <a:avLst/>
            </a:prstGeom>
            <a:noFill/>
          </p:spPr>
          <p:txBody>
            <a:bodyPr wrap="square" rtlCol="0">
              <a:spAutoFit/>
            </a:bodyPr>
            <a:lstStyle/>
            <a:p>
              <a:r>
                <a:rPr lang="de-DE" sz="1600" b="1" dirty="0"/>
                <a:t>Neuaufnahmen auf die ITS  </a:t>
              </a:r>
              <a:r>
                <a:rPr lang="de-DE" sz="1600" i="1" dirty="0"/>
                <a:t>(pro Tag)</a:t>
              </a:r>
            </a:p>
          </p:txBody>
        </p:sp>
      </p:gr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7590944" y="307215"/>
            <a:ext cx="1704057" cy="367035"/>
          </a:xfrm>
          <a:prstGeom prst="rect">
            <a:avLst/>
          </a:prstGeom>
        </p:spPr>
      </p:pic>
      <p:pic>
        <p:nvPicPr>
          <p:cNvPr id="13" name="Grafik 12">
            <a:extLst>
              <a:ext uri="{FF2B5EF4-FFF2-40B4-BE49-F238E27FC236}">
                <a16:creationId xmlns:a16="http://schemas.microsoft.com/office/drawing/2014/main" id="{70D57895-2534-437F-862C-3F1BA78B89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632" y="3851809"/>
            <a:ext cx="4895604" cy="2845783"/>
          </a:xfrm>
          <a:prstGeom prst="rect">
            <a:avLst/>
          </a:prstGeom>
        </p:spPr>
      </p:pic>
      <p:sp>
        <p:nvSpPr>
          <p:cNvPr id="17" name="Rechteck 16">
            <a:extLst>
              <a:ext uri="{FF2B5EF4-FFF2-40B4-BE49-F238E27FC236}">
                <a16:creationId xmlns:a16="http://schemas.microsoft.com/office/drawing/2014/main" id="{CC2D7C16-81BC-4749-8BCC-5C91C17F6EE5}"/>
              </a:ext>
            </a:extLst>
          </p:cNvPr>
          <p:cNvSpPr/>
          <p:nvPr/>
        </p:nvSpPr>
        <p:spPr>
          <a:xfrm>
            <a:off x="11371276" y="3936424"/>
            <a:ext cx="688960" cy="2652709"/>
          </a:xfrm>
          <a:prstGeom prst="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74B06FD-8AA7-4883-9C4C-D108D83857F5}"/>
              </a:ext>
            </a:extLst>
          </p:cNvPr>
          <p:cNvSpPr/>
          <p:nvPr/>
        </p:nvSpPr>
        <p:spPr>
          <a:xfrm>
            <a:off x="11288389" y="530647"/>
            <a:ext cx="727935" cy="1949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6E1B2CF2-C80B-48C4-87B6-9E17A0F8D4B1}"/>
              </a:ext>
            </a:extLst>
          </p:cNvPr>
          <p:cNvSpPr txBox="1"/>
          <p:nvPr/>
        </p:nvSpPr>
        <p:spPr>
          <a:xfrm>
            <a:off x="7122794" y="3484198"/>
            <a:ext cx="5010395" cy="307777"/>
          </a:xfrm>
          <a:prstGeom prst="rect">
            <a:avLst/>
          </a:prstGeom>
          <a:noFill/>
        </p:spPr>
        <p:txBody>
          <a:bodyPr wrap="square" rtlCol="0">
            <a:spAutoFit/>
          </a:bodyPr>
          <a:lstStyle/>
          <a:p>
            <a:r>
              <a:rPr lang="de-DE" sz="1400" dirty="0"/>
              <a:t>Anzahl verstorbener SARS-CoV2 positive ITS-Patient*innen </a:t>
            </a:r>
            <a:r>
              <a:rPr lang="de-DE" sz="1200" i="1" dirty="0"/>
              <a:t>(pro Tag)</a:t>
            </a:r>
            <a:endParaRPr lang="de-DE" sz="1600" i="1" dirty="0"/>
          </a:p>
        </p:txBody>
      </p:sp>
      <p:sp>
        <p:nvSpPr>
          <p:cNvPr id="7" name="Rechteck 6">
            <a:extLst>
              <a:ext uri="{FF2B5EF4-FFF2-40B4-BE49-F238E27FC236}">
                <a16:creationId xmlns:a16="http://schemas.microsoft.com/office/drawing/2014/main" id="{5AAA6FB0-3973-446F-85CA-9B0A7ED38003}"/>
              </a:ext>
            </a:extLst>
          </p:cNvPr>
          <p:cNvSpPr/>
          <p:nvPr/>
        </p:nvSpPr>
        <p:spPr>
          <a:xfrm>
            <a:off x="12016324" y="247403"/>
            <a:ext cx="111781" cy="196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709327" cy="2554545"/>
          </a:xfrm>
          <a:prstGeom prst="rect">
            <a:avLst/>
          </a:prstGeom>
          <a:noFill/>
        </p:spPr>
        <p:txBody>
          <a:bodyPr wrap="square" rtlCol="0">
            <a:spAutoFit/>
          </a:bodyPr>
          <a:lstStyle/>
          <a:p>
            <a:r>
              <a:rPr lang="de-DE" sz="2000" b="1" dirty="0">
                <a:latin typeface="+mj-lt"/>
              </a:rPr>
              <a:t>Anteil der COVID-19-Patient*innen an der Gesamtzahl betreibbarer </a:t>
            </a:r>
            <a:br>
              <a:rPr lang="de-DE" sz="2000" b="1" dirty="0">
                <a:latin typeface="+mj-lt"/>
              </a:rPr>
            </a:br>
            <a:r>
              <a:rPr lang="de-DE" sz="2000" b="1" dirty="0">
                <a:latin typeface="+mj-lt"/>
              </a:rPr>
              <a:t>ITS-Betten </a:t>
            </a:r>
            <a:br>
              <a:rPr lang="de-DE" sz="2000" b="1" dirty="0">
                <a:latin typeface="+mj-lt"/>
              </a:rPr>
            </a:br>
            <a:r>
              <a:rPr lang="de-DE" sz="1400" b="1" dirty="0">
                <a:solidFill>
                  <a:schemeClr val="bg1">
                    <a:lumMod val="65000"/>
                  </a:schemeClr>
                </a:solidFill>
                <a:latin typeface="+mj-lt"/>
              </a:rPr>
              <a:t>(* letzte 8 Wochen)</a:t>
            </a:r>
            <a:endParaRPr lang="de-DE" sz="2000" b="1" dirty="0">
              <a:solidFill>
                <a:schemeClr val="bg1">
                  <a:lumMod val="65000"/>
                </a:schemeClr>
              </a:solidFill>
              <a:latin typeface="+mj-lt"/>
            </a:endParaRPr>
          </a:p>
        </p:txBody>
      </p:sp>
      <p:sp>
        <p:nvSpPr>
          <p:cNvPr id="6" name="Textfeld 5">
            <a:extLst>
              <a:ext uri="{FF2B5EF4-FFF2-40B4-BE49-F238E27FC236}">
                <a16:creationId xmlns:a16="http://schemas.microsoft.com/office/drawing/2014/main" id="{ABC6B324-7386-4982-97A9-CBF160342B9A}"/>
              </a:ext>
            </a:extLst>
          </p:cNvPr>
          <p:cNvSpPr txBox="1"/>
          <p:nvPr/>
        </p:nvSpPr>
        <p:spPr>
          <a:xfrm>
            <a:off x="119473" y="6518818"/>
            <a:ext cx="1590972" cy="253916"/>
          </a:xfrm>
          <a:prstGeom prst="rect">
            <a:avLst/>
          </a:prstGeom>
          <a:noFill/>
        </p:spPr>
        <p:txBody>
          <a:bodyPr wrap="square" rtlCol="0">
            <a:spAutoFit/>
          </a:bodyPr>
          <a:lstStyle/>
          <a:p>
            <a:pPr algn="r" defTabSz="457189"/>
            <a:r>
              <a:rPr lang="de-DE" sz="1050" dirty="0">
                <a:solidFill>
                  <a:prstClr val="black"/>
                </a:solidFill>
                <a:latin typeface="Calibri"/>
              </a:rPr>
              <a:t>Datenstand:  11.05.2022</a:t>
            </a:r>
          </a:p>
        </p:txBody>
      </p:sp>
      <p:pic>
        <p:nvPicPr>
          <p:cNvPr id="4" name="Grafik 3">
            <a:extLst>
              <a:ext uri="{FF2B5EF4-FFF2-40B4-BE49-F238E27FC236}">
                <a16:creationId xmlns:a16="http://schemas.microsoft.com/office/drawing/2014/main" id="{6BEC7B37-7AF6-4380-803F-2A0F49757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549" y="50862"/>
            <a:ext cx="9775178" cy="6807138"/>
          </a:xfrm>
          <a:prstGeom prst="rect">
            <a:avLst/>
          </a:prstGeom>
        </p:spPr>
      </p:pic>
      <p:cxnSp>
        <p:nvCxnSpPr>
          <p:cNvPr id="7" name="Gerader Verbinder 6">
            <a:extLst>
              <a:ext uri="{FF2B5EF4-FFF2-40B4-BE49-F238E27FC236}">
                <a16:creationId xmlns:a16="http://schemas.microsoft.com/office/drawing/2014/main" id="{CDFA1662-5BDB-4999-B315-327CEC94A366}"/>
              </a:ext>
            </a:extLst>
          </p:cNvPr>
          <p:cNvCxnSpPr/>
          <p:nvPr/>
        </p:nvCxnSpPr>
        <p:spPr>
          <a:xfrm>
            <a:off x="2398289" y="1236010"/>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A9EE8BC-AAA1-4D1A-8099-5F9E6041C875}"/>
              </a:ext>
            </a:extLst>
          </p:cNvPr>
          <p:cNvCxnSpPr/>
          <p:nvPr/>
        </p:nvCxnSpPr>
        <p:spPr>
          <a:xfrm>
            <a:off x="2500926" y="2441674"/>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F74A4D1-E367-4A07-8922-58E50DB7EEFB}"/>
              </a:ext>
            </a:extLst>
          </p:cNvPr>
          <p:cNvCxnSpPr>
            <a:cxnSpLocks/>
          </p:cNvCxnSpPr>
          <p:nvPr/>
        </p:nvCxnSpPr>
        <p:spPr>
          <a:xfrm>
            <a:off x="2510386" y="4740277"/>
            <a:ext cx="2869464"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BBB99B30-B45A-43E8-9F22-BC419D03DAEF}"/>
              </a:ext>
            </a:extLst>
          </p:cNvPr>
          <p:cNvCxnSpPr>
            <a:cxnSpLocks/>
          </p:cNvCxnSpPr>
          <p:nvPr/>
        </p:nvCxnSpPr>
        <p:spPr>
          <a:xfrm flipV="1">
            <a:off x="2481219" y="5986996"/>
            <a:ext cx="2789271" cy="2021"/>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63DC62E-BBA5-4F4B-935E-C76FAC1A4F62}"/>
              </a:ext>
            </a:extLst>
          </p:cNvPr>
          <p:cNvCxnSpPr>
            <a:cxnSpLocks/>
          </p:cNvCxnSpPr>
          <p:nvPr/>
        </p:nvCxnSpPr>
        <p:spPr>
          <a:xfrm>
            <a:off x="7508885" y="4752394"/>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E29F48-54CB-4442-9B8B-9B8E2396DE5E}"/>
              </a:ext>
            </a:extLst>
          </p:cNvPr>
          <p:cNvCxnSpPr/>
          <p:nvPr/>
        </p:nvCxnSpPr>
        <p:spPr>
          <a:xfrm>
            <a:off x="7449767" y="1256566"/>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238F765-4C30-497C-A431-C7B014592D50}"/>
              </a:ext>
            </a:extLst>
          </p:cNvPr>
          <p:cNvCxnSpPr/>
          <p:nvPr/>
        </p:nvCxnSpPr>
        <p:spPr>
          <a:xfrm>
            <a:off x="7449767" y="2469442"/>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F8E386F-50D0-4F09-8916-2E3E200D047A}"/>
              </a:ext>
            </a:extLst>
          </p:cNvPr>
          <p:cNvCxnSpPr>
            <a:cxnSpLocks/>
          </p:cNvCxnSpPr>
          <p:nvPr/>
        </p:nvCxnSpPr>
        <p:spPr>
          <a:xfrm>
            <a:off x="7508885" y="5995088"/>
            <a:ext cx="2759826"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feld 30">
            <a:extLst>
              <a:ext uri="{FF2B5EF4-FFF2-40B4-BE49-F238E27FC236}">
                <a16:creationId xmlns:a16="http://schemas.microsoft.com/office/drawing/2014/main" id="{FB971EB3-0020-4DB3-9459-B953DC3FB4BD}"/>
              </a:ext>
            </a:extLst>
          </p:cNvPr>
          <p:cNvSpPr txBox="1"/>
          <p:nvPr/>
        </p:nvSpPr>
        <p:spPr>
          <a:xfrm>
            <a:off x="5627099" y="3803842"/>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5" name="Grafik 34">
            <a:extLst>
              <a:ext uri="{FF2B5EF4-FFF2-40B4-BE49-F238E27FC236}">
                <a16:creationId xmlns:a16="http://schemas.microsoft.com/office/drawing/2014/main" id="{0359C4C2-DC57-4958-AE3F-D57D33884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706" y="3803842"/>
            <a:ext cx="4286308" cy="2906884"/>
          </a:xfrm>
          <a:prstGeom prst="rect">
            <a:avLst/>
          </a:prstGeom>
        </p:spPr>
      </p:pic>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3"/>
          <a:stretch>
            <a:fillRect/>
          </a:stretch>
        </p:blipFill>
        <p:spPr>
          <a:xfrm>
            <a:off x="5508374" y="5833691"/>
            <a:ext cx="1724025" cy="857250"/>
          </a:xfrm>
          <a:prstGeom prst="rect">
            <a:avLst/>
          </a:prstGeom>
        </p:spPr>
      </p:pic>
      <p:cxnSp>
        <p:nvCxnSpPr>
          <p:cNvPr id="18" name="Gerade Verbindung mit Pfeil 17">
            <a:extLst>
              <a:ext uri="{FF2B5EF4-FFF2-40B4-BE49-F238E27FC236}">
                <a16:creationId xmlns:a16="http://schemas.microsoft.com/office/drawing/2014/main" id="{C1A98B8F-21AB-4CBA-99A3-046E50B82C6A}"/>
              </a:ext>
            </a:extLst>
          </p:cNvPr>
          <p:cNvCxnSpPr>
            <a:cxnSpLocks/>
          </p:cNvCxnSpPr>
          <p:nvPr/>
        </p:nvCxnSpPr>
        <p:spPr>
          <a:xfrm flipH="1">
            <a:off x="11801912" y="3968197"/>
            <a:ext cx="46459" cy="225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0FC09EEE-6A1D-4907-991D-D69958E3945F}"/>
              </a:ext>
            </a:extLst>
          </p:cNvPr>
          <p:cNvSpPr txBox="1"/>
          <p:nvPr/>
        </p:nvSpPr>
        <p:spPr>
          <a:xfrm>
            <a:off x="11426651" y="3690537"/>
            <a:ext cx="796980" cy="276999"/>
          </a:xfrm>
          <a:prstGeom prst="rect">
            <a:avLst/>
          </a:prstGeom>
          <a:noFill/>
        </p:spPr>
        <p:txBody>
          <a:bodyPr wrap="square" rtlCol="0">
            <a:spAutoFit/>
          </a:bodyPr>
          <a:lstStyle/>
          <a:p>
            <a:pPr algn="r"/>
            <a:r>
              <a:rPr lang="de-DE" sz="1200" i="1" dirty="0"/>
              <a:t>Rückgang</a:t>
            </a:r>
          </a:p>
        </p:txBody>
      </p:sp>
      <p:sp>
        <p:nvSpPr>
          <p:cNvPr id="17" name="Textfeld 16">
            <a:extLst>
              <a:ext uri="{FF2B5EF4-FFF2-40B4-BE49-F238E27FC236}">
                <a16:creationId xmlns:a16="http://schemas.microsoft.com/office/drawing/2014/main" id="{238293D3-A43C-4BE2-80CE-E6704B7094C6}"/>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19" name="Grafik 18">
            <a:extLst>
              <a:ext uri="{FF2B5EF4-FFF2-40B4-BE49-F238E27FC236}">
                <a16:creationId xmlns:a16="http://schemas.microsoft.com/office/drawing/2014/main" id="{BD2B00B0-C77B-49E4-8BFC-A86D733A4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79" y="1024443"/>
            <a:ext cx="4428279" cy="3657775"/>
          </a:xfrm>
          <a:prstGeom prst="rect">
            <a:avLst/>
          </a:prstGeom>
        </p:spPr>
      </p:pic>
      <p:pic>
        <p:nvPicPr>
          <p:cNvPr id="20" name="Grafik 19">
            <a:extLst>
              <a:ext uri="{FF2B5EF4-FFF2-40B4-BE49-F238E27FC236}">
                <a16:creationId xmlns:a16="http://schemas.microsoft.com/office/drawing/2014/main" id="{F6A99EC6-3536-4C3A-B41C-6B03BE042631}"/>
              </a:ext>
            </a:extLst>
          </p:cNvPr>
          <p:cNvPicPr>
            <a:picLocks noChangeAspect="1"/>
          </p:cNvPicPr>
          <p:nvPr/>
        </p:nvPicPr>
        <p:blipFill>
          <a:blip r:embed="rId5"/>
          <a:stretch>
            <a:fillRect/>
          </a:stretch>
        </p:blipFill>
        <p:spPr>
          <a:xfrm>
            <a:off x="444138" y="5102991"/>
            <a:ext cx="2120898" cy="1443536"/>
          </a:xfrm>
          <a:prstGeom prst="rect">
            <a:avLst/>
          </a:prstGeom>
        </p:spPr>
      </p:pic>
      <p:sp>
        <p:nvSpPr>
          <p:cNvPr id="5" name="Rechteck 4">
            <a:extLst>
              <a:ext uri="{FF2B5EF4-FFF2-40B4-BE49-F238E27FC236}">
                <a16:creationId xmlns:a16="http://schemas.microsoft.com/office/drawing/2014/main" id="{3969B4D7-869D-4156-A347-422DB02E0492}"/>
              </a:ext>
            </a:extLst>
          </p:cNvPr>
          <p:cNvSpPr/>
          <p:nvPr/>
        </p:nvSpPr>
        <p:spPr>
          <a:xfrm>
            <a:off x="4561674" y="1004938"/>
            <a:ext cx="263823" cy="2685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6FBE7F3B-05CF-41D0-8AF3-BE0FB5966504}"/>
              </a:ext>
            </a:extLst>
          </p:cNvPr>
          <p:cNvSpPr txBox="1"/>
          <p:nvPr/>
        </p:nvSpPr>
        <p:spPr>
          <a:xfrm>
            <a:off x="5488341" y="167059"/>
            <a:ext cx="1724025" cy="584775"/>
          </a:xfrm>
          <a:prstGeom prst="rect">
            <a:avLst/>
          </a:prstGeom>
          <a:noFill/>
        </p:spPr>
        <p:txBody>
          <a:bodyPr wrap="square" rtlCol="0">
            <a:spAutoFit/>
          </a:bodyPr>
          <a:lstStyle/>
          <a:p>
            <a:r>
              <a:rPr lang="de-DE" sz="1600" b="1" dirty="0"/>
              <a:t>Einschätzung Betriebssituation</a:t>
            </a:r>
          </a:p>
        </p:txBody>
      </p:sp>
      <p:pic>
        <p:nvPicPr>
          <p:cNvPr id="3" name="Grafik 2">
            <a:extLst>
              <a:ext uri="{FF2B5EF4-FFF2-40B4-BE49-F238E27FC236}">
                <a16:creationId xmlns:a16="http://schemas.microsoft.com/office/drawing/2014/main" id="{E9523C7F-8F2A-4822-B2AE-1C105198DD33}"/>
              </a:ext>
            </a:extLst>
          </p:cNvPr>
          <p:cNvPicPr>
            <a:picLocks noChangeAspect="1"/>
          </p:cNvPicPr>
          <p:nvPr/>
        </p:nvPicPr>
        <p:blipFill>
          <a:blip r:embed="rId6"/>
          <a:stretch>
            <a:fillRect/>
          </a:stretch>
        </p:blipFill>
        <p:spPr>
          <a:xfrm>
            <a:off x="7065245" y="478659"/>
            <a:ext cx="4361406" cy="3240315"/>
          </a:xfrm>
          <a:prstGeom prst="rect">
            <a:avLst/>
          </a:prstGeom>
        </p:spPr>
      </p:pic>
      <p:pic>
        <p:nvPicPr>
          <p:cNvPr id="2" name="Grafik 1">
            <a:extLst>
              <a:ext uri="{FF2B5EF4-FFF2-40B4-BE49-F238E27FC236}">
                <a16:creationId xmlns:a16="http://schemas.microsoft.com/office/drawing/2014/main" id="{FD952C85-2393-4995-B293-1E1FD103FD1F}"/>
              </a:ext>
            </a:extLst>
          </p:cNvPr>
          <p:cNvPicPr>
            <a:picLocks noChangeAspect="1"/>
          </p:cNvPicPr>
          <p:nvPr/>
        </p:nvPicPr>
        <p:blipFill>
          <a:blip r:embed="rId7"/>
          <a:stretch>
            <a:fillRect/>
          </a:stretch>
        </p:blipFill>
        <p:spPr>
          <a:xfrm>
            <a:off x="10227834" y="95635"/>
            <a:ext cx="1885950" cy="533400"/>
          </a:xfrm>
          <a:prstGeom prst="rect">
            <a:avLst/>
          </a:prstGeom>
        </p:spPr>
      </p:pic>
    </p:spTree>
    <p:extLst>
      <p:ext uri="{BB962C8B-B14F-4D97-AF65-F5344CB8AC3E}">
        <p14:creationId xmlns:p14="http://schemas.microsoft.com/office/powerpoint/2010/main" val="74838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87" y="1332565"/>
            <a:ext cx="1181381" cy="1966030"/>
          </a:xfrm>
          <a:prstGeom prst="rect">
            <a:avLst/>
          </a:prstGeom>
        </p:spPr>
      </p:pic>
      <p:pic>
        <p:nvPicPr>
          <p:cNvPr id="5" name="Grafik 4">
            <a:extLst>
              <a:ext uri="{FF2B5EF4-FFF2-40B4-BE49-F238E27FC236}">
                <a16:creationId xmlns:a16="http://schemas.microsoft.com/office/drawing/2014/main" id="{3BD18E34-70DE-445C-B52A-E82495D5B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916" y="371759"/>
            <a:ext cx="5667756" cy="3022802"/>
          </a:xfrm>
          <a:prstGeom prst="rect">
            <a:avLst/>
          </a:prstGeom>
        </p:spPr>
      </p:pic>
      <p:pic>
        <p:nvPicPr>
          <p:cNvPr id="2" name="Grafik 1">
            <a:extLst>
              <a:ext uri="{FF2B5EF4-FFF2-40B4-BE49-F238E27FC236}">
                <a16:creationId xmlns:a16="http://schemas.microsoft.com/office/drawing/2014/main" id="{8649BEC0-50E9-4BCF-8C03-459386347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8800" y="484658"/>
            <a:ext cx="4400501" cy="2590315"/>
          </a:xfrm>
          <a:prstGeom prst="rect">
            <a:avLst/>
          </a:prstGeom>
          <a:ln>
            <a:solidFill>
              <a:schemeClr val="accent1"/>
            </a:solidFill>
          </a:ln>
        </p:spPr>
      </p:pic>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082670" y="2545388"/>
            <a:ext cx="459119" cy="188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(zoom):</a:t>
            </a:r>
            <a:endParaRPr lang="de-DE" dirty="0"/>
          </a:p>
        </p:txBody>
      </p: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7109682" y="1528560"/>
            <a:ext cx="144696" cy="359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pic>
        <p:nvPicPr>
          <p:cNvPr id="19" name="Grafik 18">
            <a:extLst>
              <a:ext uri="{FF2B5EF4-FFF2-40B4-BE49-F238E27FC236}">
                <a16:creationId xmlns:a16="http://schemas.microsoft.com/office/drawing/2014/main" id="{71FF83E4-B5D1-4E61-B356-433921EB3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7774" y="3964782"/>
            <a:ext cx="5901915" cy="2739498"/>
          </a:xfrm>
          <a:prstGeom prst="rect">
            <a:avLst/>
          </a:prstGeom>
        </p:spPr>
      </p:pic>
      <p:sp>
        <p:nvSpPr>
          <p:cNvPr id="3" name="Rechteck 2">
            <a:extLst>
              <a:ext uri="{FF2B5EF4-FFF2-40B4-BE49-F238E27FC236}">
                <a16:creationId xmlns:a16="http://schemas.microsoft.com/office/drawing/2014/main" id="{FF26717F-CA66-4FD4-95B9-CDD545B5B182}"/>
              </a:ext>
            </a:extLst>
          </p:cNvPr>
          <p:cNvSpPr/>
          <p:nvPr/>
        </p:nvSpPr>
        <p:spPr>
          <a:xfrm>
            <a:off x="1807628" y="6256650"/>
            <a:ext cx="156402" cy="3240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0B1CDF4-7ED9-4C4E-9382-6435BE05D969}"/>
              </a:ext>
            </a:extLst>
          </p:cNvPr>
          <p:cNvSpPr/>
          <p:nvPr/>
        </p:nvSpPr>
        <p:spPr>
          <a:xfrm>
            <a:off x="5510333" y="6256650"/>
            <a:ext cx="156402" cy="3240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Anzahlen)</a:t>
            </a:r>
          </a:p>
        </p:txBody>
      </p:sp>
      <p:pic>
        <p:nvPicPr>
          <p:cNvPr id="9" name="Grafik 8">
            <a:extLst>
              <a:ext uri="{FF2B5EF4-FFF2-40B4-BE49-F238E27FC236}">
                <a16:creationId xmlns:a16="http://schemas.microsoft.com/office/drawing/2014/main" id="{10007FEB-10FC-4A3E-9213-1F23238464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6547" y="3706031"/>
            <a:ext cx="4400501" cy="2874622"/>
          </a:xfrm>
          <a:prstGeom prst="rect">
            <a:avLst/>
          </a:prstGeom>
        </p:spPr>
      </p:pic>
      <p:sp>
        <p:nvSpPr>
          <p:cNvPr id="10" name="Rechteck 9">
            <a:extLst>
              <a:ext uri="{FF2B5EF4-FFF2-40B4-BE49-F238E27FC236}">
                <a16:creationId xmlns:a16="http://schemas.microsoft.com/office/drawing/2014/main" id="{FC633E68-D34F-49E8-BEF4-FD579E58F91A}"/>
              </a:ext>
            </a:extLst>
          </p:cNvPr>
          <p:cNvSpPr/>
          <p:nvPr/>
        </p:nvSpPr>
        <p:spPr>
          <a:xfrm>
            <a:off x="10399990" y="4081663"/>
            <a:ext cx="1589311" cy="240053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sp>
        <p:nvSpPr>
          <p:cNvPr id="11" name="Rechteck 10">
            <a:extLst>
              <a:ext uri="{FF2B5EF4-FFF2-40B4-BE49-F238E27FC236}">
                <a16:creationId xmlns:a16="http://schemas.microsoft.com/office/drawing/2014/main" id="{3D902B73-C07A-4724-A2FC-14A12AB2D90B}"/>
              </a:ext>
            </a:extLst>
          </p:cNvPr>
          <p:cNvSpPr/>
          <p:nvPr/>
        </p:nvSpPr>
        <p:spPr>
          <a:xfrm>
            <a:off x="2108718" y="3957166"/>
            <a:ext cx="587829" cy="2299484"/>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283958F3-7083-4FA9-84E4-8704BD90BC89}"/>
              </a:ext>
            </a:extLst>
          </p:cNvPr>
          <p:cNvSpPr/>
          <p:nvPr/>
        </p:nvSpPr>
        <p:spPr>
          <a:xfrm>
            <a:off x="6866933" y="3943627"/>
            <a:ext cx="459119" cy="2299484"/>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sp>
        <p:nvSpPr>
          <p:cNvPr id="14" name="Rechteck 13">
            <a:extLst>
              <a:ext uri="{FF2B5EF4-FFF2-40B4-BE49-F238E27FC236}">
                <a16:creationId xmlns:a16="http://schemas.microsoft.com/office/drawing/2014/main" id="{293051AC-CDBB-4F45-A416-A1763C928651}"/>
              </a:ext>
            </a:extLst>
          </p:cNvPr>
          <p:cNvSpPr/>
          <p:nvPr/>
        </p:nvSpPr>
        <p:spPr>
          <a:xfrm>
            <a:off x="5710844" y="1387921"/>
            <a:ext cx="1678706" cy="134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456087"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2" name="Grafik 1">
            <a:extLst>
              <a:ext uri="{FF2B5EF4-FFF2-40B4-BE49-F238E27FC236}">
                <a16:creationId xmlns:a16="http://schemas.microsoft.com/office/drawing/2014/main" id="{476C3AAA-C578-41FA-8266-F4AEC06CD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115" y="474203"/>
            <a:ext cx="3820098" cy="2259665"/>
          </a:xfrm>
          <a:prstGeom prst="rect">
            <a:avLst/>
          </a:prstGeom>
          <a:ln w="28575">
            <a:solidFill>
              <a:srgbClr val="0070C0"/>
            </a:solidFill>
          </a:ln>
        </p:spPr>
      </p:pic>
      <p:pic>
        <p:nvPicPr>
          <p:cNvPr id="16" name="Grafik 15">
            <a:extLst>
              <a:ext uri="{FF2B5EF4-FFF2-40B4-BE49-F238E27FC236}">
                <a16:creationId xmlns:a16="http://schemas.microsoft.com/office/drawing/2014/main" id="{16EFD64A-EEEE-4678-A624-A0550508B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060" y="2331591"/>
            <a:ext cx="7342823" cy="4480720"/>
          </a:xfrm>
          <a:prstGeom prst="rect">
            <a:avLst/>
          </a:prstGeom>
        </p:spPr>
      </p:pic>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Words>
  <Application>Microsoft Office PowerPoint</Application>
  <PresentationFormat>Breitbild</PresentationFormat>
  <Paragraphs>35</Paragraphs>
  <Slides>5</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Fischer, Martina</cp:lastModifiedBy>
  <cp:revision>589</cp:revision>
  <dcterms:created xsi:type="dcterms:W3CDTF">2021-01-13T08:46:29Z</dcterms:created>
  <dcterms:modified xsi:type="dcterms:W3CDTF">2022-05-11T07:46:18Z</dcterms:modified>
</cp:coreProperties>
</file>