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57" r:id="rId3"/>
    <p:sldId id="261" r:id="rId4"/>
    <p:sldId id="264" r:id="rId5"/>
    <p:sldId id="260" r:id="rId6"/>
    <p:sldId id="262" r:id="rId7"/>
    <p:sldId id="259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67130" autoAdjust="0"/>
  </p:normalViewPr>
  <p:slideViewPr>
    <p:cSldViewPr snapToGrid="0" snapToObjects="1">
      <p:cViewPr varScale="1">
        <p:scale>
          <a:sx n="102" d="100"/>
          <a:sy n="102" d="100"/>
        </p:scale>
        <p:origin x="211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06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2FF-E217-4B60-A718-D4AB173E9F95}" type="datetime1">
              <a:rPr lang="de-DE" smtClean="0"/>
              <a:t>11.05.2022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AB8D-E1AE-4B0D-9E39-FE3250BB757D}" type="datetime1">
              <a:rPr lang="de-DE" smtClean="0"/>
              <a:t>11.05.2022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149D-667A-489B-B628-3E8724FC5E22}" type="datetime1">
              <a:rPr lang="de-DE" smtClean="0"/>
              <a:t>11.05.2022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C45F-8442-4BB9-8BF1-302EDD225582}" type="datetime1">
              <a:rPr lang="de-DE" smtClean="0"/>
              <a:t>11.05.2022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7B4F-8716-470E-9CD2-CD8198FCDF05}" type="datetime1">
              <a:rPr lang="de-DE" smtClean="0"/>
              <a:t>11.05.2022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E03B-6996-411E-96B3-A303963E02B3}" type="datetime1">
              <a:rPr lang="de-DE" smtClean="0"/>
              <a:t>11.05.2022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6DF1-5C9E-41C3-BD8C-DBBC6D962646}" type="datetime1">
              <a:rPr lang="de-DE" smtClean="0"/>
              <a:t>11.05.2022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8565F602-A671-4EF3-A374-D6437FADB699}" type="datetime1">
              <a:rPr lang="de-DE" smtClean="0"/>
              <a:t>11.05.2022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11.05.2022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807C-2C4E-4805-90E0-A3167B6E0948}" type="datetime1">
              <a:rPr lang="de-DE" smtClean="0"/>
              <a:t>11.05.2022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1459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DDC525D-CE72-499B-B30D-629AC9610C0D}"/>
              </a:ext>
            </a:extLst>
          </p:cNvPr>
          <p:cNvSpPr txBox="1"/>
          <p:nvPr/>
        </p:nvSpPr>
        <p:spPr>
          <a:xfrm>
            <a:off x="6554920" y="5844376"/>
            <a:ext cx="3272755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	37	(12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	  2  	(  0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  4   (  2 in Stichprobe)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8E9EAF-7CA3-43BD-BCD4-B9FF1D97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CFA7-58BA-45A2-95B9-F05826E440C6}" type="datetime1">
              <a:rPr lang="de-DE" smtClean="0"/>
              <a:t>11.05.2022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556761-2A95-45E8-AB98-1D383C26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D706E45-ABB1-4E3C-88E3-75540639EF53}"/>
              </a:ext>
            </a:extLst>
          </p:cNvPr>
          <p:cNvSpPr txBox="1"/>
          <p:nvPr/>
        </p:nvSpPr>
        <p:spPr>
          <a:xfrm>
            <a:off x="5661085" y="1128038"/>
            <a:ext cx="3257003" cy="2169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KW17/2022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99.8%</a:t>
            </a:r>
          </a:p>
          <a:p>
            <a:r>
              <a:rPr lang="de-DE" sz="1350" dirty="0"/>
              <a:t>    BA.2 		74.1%</a:t>
            </a:r>
          </a:p>
          <a:p>
            <a:r>
              <a:rPr lang="de-DE" sz="1350" dirty="0"/>
              <a:t>    BA.2.9		17.6%</a:t>
            </a:r>
          </a:p>
          <a:p>
            <a:r>
              <a:rPr lang="de-DE" sz="1350" dirty="0"/>
              <a:t>    BA.2.3 		  2.2%</a:t>
            </a:r>
          </a:p>
          <a:p>
            <a:r>
              <a:rPr lang="de-DE" sz="1350" dirty="0"/>
              <a:t>    BA.1 + </a:t>
            </a:r>
            <a:r>
              <a:rPr lang="de-DE" sz="1350" dirty="0" err="1"/>
              <a:t>Subl</a:t>
            </a:r>
            <a:r>
              <a:rPr lang="de-DE" sz="1350" dirty="0"/>
              <a:t>.	  1.6%</a:t>
            </a:r>
            <a:br>
              <a:rPr lang="de-DE" sz="1350" dirty="0"/>
            </a:br>
            <a:r>
              <a:rPr lang="de-DE" sz="1350" dirty="0"/>
              <a:t>    BA.4		  0.1%</a:t>
            </a:r>
            <a:br>
              <a:rPr lang="de-DE" sz="1350" dirty="0"/>
            </a:br>
            <a:r>
              <a:rPr lang="de-DE" sz="1350" dirty="0"/>
              <a:t>    BA.5		  0.6%</a:t>
            </a:r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0.2%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41531CA-2E5B-4AE9-92FD-CAE916F0235B}"/>
              </a:ext>
            </a:extLst>
          </p:cNvPr>
          <p:cNvSpPr txBox="1"/>
          <p:nvPr/>
        </p:nvSpPr>
        <p:spPr>
          <a:xfrm>
            <a:off x="5661086" y="3260253"/>
            <a:ext cx="3399392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	172	 (65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	30	 (13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32   (21 in Stichprobe)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0027159-3DEA-4FA4-91D9-5F4ABF376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3" y="776066"/>
            <a:ext cx="5494318" cy="399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081369-4A26-4AD9-911F-6D5546E3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05DC-DA02-4433-BE06-3B08942E21D8}" type="datetime1">
              <a:rPr lang="de-DE" smtClean="0"/>
              <a:t>11.05.2022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C7700D-46B7-4FBA-8484-E991A362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8123E28-6EB7-4526-9724-3C026E5C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42559"/>
            <a:ext cx="7983646" cy="281060"/>
          </a:xfrm>
        </p:spPr>
        <p:txBody>
          <a:bodyPr/>
          <a:lstStyle/>
          <a:p>
            <a:r>
              <a:rPr lang="de-DE" dirty="0" err="1"/>
              <a:t>Omicron</a:t>
            </a:r>
            <a:r>
              <a:rPr lang="de-DE" dirty="0"/>
              <a:t> </a:t>
            </a:r>
            <a:r>
              <a:rPr lang="de-DE" dirty="0" err="1"/>
              <a:t>lineages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7D825C5-06C3-4AC8-AEC2-FC19F9DDD4C8}"/>
              </a:ext>
            </a:extLst>
          </p:cNvPr>
          <p:cNvSpPr txBox="1"/>
          <p:nvPr/>
        </p:nvSpPr>
        <p:spPr>
          <a:xfrm>
            <a:off x="5728572" y="1195190"/>
            <a:ext cx="3257003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KW17/2022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99.8%</a:t>
            </a:r>
          </a:p>
          <a:p>
            <a:r>
              <a:rPr lang="de-DE" sz="1350" dirty="0"/>
              <a:t>    BA.2 		74.1%</a:t>
            </a:r>
          </a:p>
          <a:p>
            <a:r>
              <a:rPr lang="de-DE" sz="1350" dirty="0"/>
              <a:t>    BA.2.9		17.6%</a:t>
            </a:r>
          </a:p>
          <a:p>
            <a:r>
              <a:rPr lang="de-DE" sz="1350" dirty="0"/>
              <a:t>    BA.2.3 		  2.2%</a:t>
            </a:r>
          </a:p>
          <a:p>
            <a:r>
              <a:rPr lang="de-DE" sz="1350" dirty="0"/>
              <a:t>    BA.1 + </a:t>
            </a:r>
            <a:r>
              <a:rPr lang="de-DE" sz="1350" dirty="0" err="1"/>
              <a:t>Subl</a:t>
            </a:r>
            <a:r>
              <a:rPr lang="de-DE" sz="1350" dirty="0"/>
              <a:t>.	  1.6%</a:t>
            </a:r>
          </a:p>
          <a:p>
            <a:r>
              <a:rPr lang="de-DE" sz="1350" dirty="0"/>
              <a:t>    BA.4		  0.1%</a:t>
            </a:r>
            <a:br>
              <a:rPr lang="de-DE" sz="1350" dirty="0"/>
            </a:br>
            <a:r>
              <a:rPr lang="de-DE" sz="1350" dirty="0"/>
              <a:t>    BA.5		  0.6%</a:t>
            </a:r>
          </a:p>
          <a:p>
            <a:endParaRPr lang="de-DE" sz="1350" dirty="0"/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0.2%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444E4D2-A010-496D-BD48-531329818719}"/>
              </a:ext>
            </a:extLst>
          </p:cNvPr>
          <p:cNvSpPr txBox="1"/>
          <p:nvPr/>
        </p:nvSpPr>
        <p:spPr>
          <a:xfrm>
            <a:off x="5728573" y="3327405"/>
            <a:ext cx="3399392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	172	 (65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	30	 (13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32   (21 in Stichprobe)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BD0BD95-C0EE-4F97-8046-4CEBA2896D6C}"/>
              </a:ext>
            </a:extLst>
          </p:cNvPr>
          <p:cNvSpPr/>
          <p:nvPr/>
        </p:nvSpPr>
        <p:spPr>
          <a:xfrm>
            <a:off x="456088" y="4497169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de-DE" sz="1200" b="1" dirty="0">
                <a:solidFill>
                  <a:srgbClr val="045AA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Prozentuale Anteile der Omikron (Sub-)Linien mit einem Anteil von jemals &gt;1%, bezogen auf die Genomsequenzen aus der Stichprobe, absteigend sortiert nach ihrem Anteil in KW 17.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62AF80-B8A2-42FE-B663-C5251B6C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7" y="688157"/>
            <a:ext cx="5242453" cy="381269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DA4AF30-614D-46D7-BA13-61D8D410456D}"/>
              </a:ext>
            </a:extLst>
          </p:cNvPr>
          <p:cNvSpPr txBox="1"/>
          <p:nvPr/>
        </p:nvSpPr>
        <p:spPr>
          <a:xfrm rot="961503">
            <a:off x="2906507" y="422743"/>
            <a:ext cx="31146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Neue Grafik für Wochenbericht</a:t>
            </a:r>
          </a:p>
        </p:txBody>
      </p:sp>
    </p:spTree>
    <p:extLst>
      <p:ext uri="{BB962C8B-B14F-4D97-AF65-F5344CB8AC3E}">
        <p14:creationId xmlns:p14="http://schemas.microsoft.com/office/powerpoint/2010/main" val="381931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1E2301-F351-4816-B0FF-A9C66551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6DF1-5C9E-41C3-BD8C-DBBC6D962646}" type="datetime1">
              <a:rPr lang="de-DE" smtClean="0"/>
              <a:t>11.05.2022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32AAC6-B6C1-44D6-9DE4-C2D9D5B1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4C73004-1387-45B1-8718-513013CF11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059582"/>
            <a:ext cx="8422849" cy="3766417"/>
          </a:xfrm>
        </p:spPr>
        <p:txBody>
          <a:bodyPr/>
          <a:lstStyle/>
          <a:p>
            <a:r>
              <a:rPr lang="de-DE" dirty="0"/>
              <a:t>Linien im Akkumulationen von Mutationen im Spike-Protein, z.B. del69/70 (Alpha, BA.1) oder L452R (Delta) , F486V (selten, aber in vitro strong </a:t>
            </a:r>
            <a:r>
              <a:rPr lang="de-DE" dirty="0" err="1"/>
              <a:t>escape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BA.4 </a:t>
            </a:r>
            <a:r>
              <a:rPr lang="it-IT" dirty="0">
                <a:sym typeface="Wingdings" panose="05000000000000000000" pitchFamily="2" charset="2"/>
              </a:rPr>
              <a:t>= BA.2 + </a:t>
            </a: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69/70del +  L452R + F486V </a:t>
            </a:r>
            <a:r>
              <a:rPr lang="it-IT" dirty="0">
                <a:sym typeface="Wingdings" panose="05000000000000000000" pitchFamily="2" charset="2"/>
              </a:rPr>
              <a:t>- Q493R (</a:t>
            </a:r>
            <a:r>
              <a:rPr lang="it-IT" dirty="0" err="1">
                <a:sym typeface="Wingdings" panose="05000000000000000000" pitchFamily="2" charset="2"/>
              </a:rPr>
              <a:t>reversion</a:t>
            </a:r>
            <a:r>
              <a:rPr lang="it-IT" dirty="0">
                <a:sym typeface="Wingdings" panose="05000000000000000000" pitchFamily="2" charset="2"/>
              </a:rPr>
              <a:t>)	[DE:33*]</a:t>
            </a:r>
            <a:br>
              <a:rPr lang="it-IT" dirty="0">
                <a:sym typeface="Wingdings" panose="05000000000000000000" pitchFamily="2" charset="2"/>
              </a:rPr>
            </a:b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</a:rPr>
              <a:t>BA.5 </a:t>
            </a:r>
            <a:r>
              <a:rPr lang="de-DE" dirty="0"/>
              <a:t>= BA.2 + </a:t>
            </a:r>
            <a:r>
              <a:rPr lang="de-DE" dirty="0">
                <a:solidFill>
                  <a:srgbClr val="FF0000"/>
                </a:solidFill>
              </a:rPr>
              <a:t>69/70del + L452R +  F486V</a:t>
            </a:r>
            <a:r>
              <a:rPr lang="it-IT" dirty="0">
                <a:sym typeface="Wingdings" panose="05000000000000000000" pitchFamily="2" charset="2"/>
              </a:rPr>
              <a:t> - Q493R (</a:t>
            </a:r>
            <a:r>
              <a:rPr lang="it-IT" dirty="0" err="1">
                <a:sym typeface="Wingdings" panose="05000000000000000000" pitchFamily="2" charset="2"/>
              </a:rPr>
              <a:t>reversion</a:t>
            </a:r>
            <a:r>
              <a:rPr lang="it-IT" dirty="0">
                <a:sym typeface="Wingdings" panose="05000000000000000000" pitchFamily="2" charset="2"/>
              </a:rPr>
              <a:t>)	[DE:179*]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/>
              <a:t>BA.2.12.1 = BA.2 + 69/70del + L452Q + Q493R					</a:t>
            </a:r>
            <a:r>
              <a:rPr lang="it-IT" dirty="0">
                <a:sym typeface="Wingdings" panose="05000000000000000000" pitchFamily="2" charset="2"/>
              </a:rPr>
              <a:t>[DE:37*]</a:t>
            </a:r>
            <a:endParaRPr lang="de-DE" dirty="0"/>
          </a:p>
          <a:p>
            <a:endParaRPr lang="de-DE" dirty="0"/>
          </a:p>
          <a:p>
            <a:r>
              <a:rPr lang="de-DE" dirty="0"/>
              <a:t>BA.2.9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0,42 % L452R (BA.2: 0,16%)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Wachstum ähnlich zu BA.2</a:t>
            </a:r>
            <a:endParaRPr lang="de-DE" dirty="0"/>
          </a:p>
          <a:p>
            <a:endParaRPr lang="de-DE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AC78E6D-A3FA-4491-8DD8-A3C5EEC4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Mutations</a:t>
            </a:r>
            <a:r>
              <a:rPr lang="de-DE" dirty="0"/>
              <a:t> &amp; Lineages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monitoring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24D4196-00AE-4752-B120-EF553688E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17" y="2942790"/>
            <a:ext cx="5005633" cy="221360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A2D9EB8-4B99-4E6E-A70D-76C4017E8A3E}"/>
              </a:ext>
            </a:extLst>
          </p:cNvPr>
          <p:cNvSpPr/>
          <p:nvPr/>
        </p:nvSpPr>
        <p:spPr>
          <a:xfrm>
            <a:off x="7725565" y="2555694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>
                <a:sym typeface="Wingdings" panose="05000000000000000000" pitchFamily="2" charset="2"/>
              </a:rPr>
              <a:t>*Stand: 9.5.2022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5225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308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Nachweise Rekombinanten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85689EC-B412-4F4A-BB21-77F599BE3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43701"/>
              </p:ext>
            </p:extLst>
          </p:nvPr>
        </p:nvGraphicFramePr>
        <p:xfrm>
          <a:off x="564826" y="737740"/>
          <a:ext cx="3292442" cy="414622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620860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915145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  <a:gridCol w="1756437">
                  <a:extLst>
                    <a:ext uri="{9D8B030D-6E8A-4147-A177-3AD203B41FA5}">
                      <a16:colId xmlns:a16="http://schemas.microsoft.com/office/drawing/2014/main" val="1094518495"/>
                    </a:ext>
                  </a:extLst>
                </a:gridCol>
              </a:tblGrid>
              <a:tr h="31944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Rekombination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39327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XD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 + AY.4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29292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XE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14 (13)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 + BA.2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XF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XG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 + BA.2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XH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2 (1)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 + BA.2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XJ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XK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 + BA.2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2822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XL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755240429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XM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246 (203)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BA.1.1 + BA.2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93587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XN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303340347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XP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24747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XQ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608266724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48316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XS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420739146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XT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38819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XU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515252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82A6F78-9392-4788-A4A2-DD5C4902B638}"/>
              </a:ext>
            </a:extLst>
          </p:cNvPr>
          <p:cNvSpPr txBox="1"/>
          <p:nvPr/>
        </p:nvSpPr>
        <p:spPr>
          <a:xfrm>
            <a:off x="4024461" y="4145303"/>
            <a:ext cx="489080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/>
              <a:t>Datenstand: 09.05.2022 (DESH + IMS-SC2 Labornetzwerk)</a:t>
            </a:r>
          </a:p>
          <a:p>
            <a:r>
              <a:rPr lang="de-DE" sz="1400" dirty="0"/>
              <a:t>Nachweis mittels Screening nach </a:t>
            </a:r>
            <a:r>
              <a:rPr lang="de-DE" sz="1400" dirty="0" err="1"/>
              <a:t>Markermutationen</a:t>
            </a:r>
            <a:r>
              <a:rPr lang="de-DE" sz="1400" dirty="0"/>
              <a:t> und </a:t>
            </a:r>
          </a:p>
          <a:p>
            <a:r>
              <a:rPr lang="de-DE" sz="1400" dirty="0" err="1"/>
              <a:t>Pangolin</a:t>
            </a:r>
            <a:r>
              <a:rPr lang="de-DE" sz="1400" dirty="0"/>
              <a:t> Zuordnung, Nachweise manuell kuratiert.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7A2355-0988-4C18-B3F8-FE7B565A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7455-D409-4334-A504-28B2348D508D}" type="datetime1">
              <a:rPr lang="de-DE" smtClean="0"/>
              <a:t>11.05.2022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20E343-D9CF-40BF-83E6-F452D2D3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14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EB124B-69C4-4057-84F3-302A7498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184-B10E-41EF-AD77-5A1BE0D02EF8}" type="datetime1">
              <a:rPr lang="de-DE" smtClean="0"/>
              <a:t>11.05.2022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D6B195-4055-451C-8786-F05DA10E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6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114D3C4-EBB4-45E6-B12E-A938FEE0A5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62" y="1143835"/>
            <a:ext cx="7806238" cy="3597909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8D352B-E74A-459E-914A-A57C8CB4D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9682"/>
            <a:ext cx="52052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dirty="0"/>
              <a:t>Genomsequenzdaten zu SARS-CoV-2 Varianten </a:t>
            </a:r>
          </a:p>
        </p:txBody>
      </p:sp>
    </p:spTree>
    <p:extLst>
      <p:ext uri="{BB962C8B-B14F-4D97-AF65-F5344CB8AC3E}">
        <p14:creationId xmlns:p14="http://schemas.microsoft.com/office/powerpoint/2010/main" val="52914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1459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487DD2-1DC5-4B00-B6EE-52B31645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ABFD-028A-4189-B919-5FBBDEB80FD0}" type="datetime1">
              <a:rPr lang="de-DE" smtClean="0"/>
              <a:t>11.05.2022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A3F107-9E07-419F-B9A7-18BCF300F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E06786-5ECE-4F53-9BE2-B0B479117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09" y="885002"/>
            <a:ext cx="7128200" cy="31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87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Bildschirmpräsentation (16:9)</PresentationFormat>
  <Paragraphs>106</Paragraphs>
  <Slides>7</Slides>
  <Notes>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PowerPoint-Präsentation</vt:lpstr>
      <vt:lpstr>Omicron lineages</vt:lpstr>
      <vt:lpstr>Mutations &amp; Lineages under monitoring</vt:lpstr>
      <vt:lpstr>PowerPoint-Präsentation</vt:lpstr>
      <vt:lpstr>Genomsequenzdaten zu SARS-CoV-2 Varianten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133</cp:revision>
  <dcterms:created xsi:type="dcterms:W3CDTF">2015-11-02T12:29:13Z</dcterms:created>
  <dcterms:modified xsi:type="dcterms:W3CDTF">2022-05-11T10:10:36Z</dcterms:modified>
</cp:coreProperties>
</file>