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19" r:id="rId8"/>
    <p:sldId id="656" r:id="rId9"/>
    <p:sldId id="662" r:id="rId10"/>
    <p:sldId id="1012" r:id="rId11"/>
    <p:sldId id="657" r:id="rId12"/>
    <p:sldId id="667" r:id="rId13"/>
    <p:sldId id="638" r:id="rId14"/>
    <p:sldId id="283" r:id="rId15"/>
    <p:sldId id="285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22B00"/>
    <a:srgbClr val="006EC7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7833" autoAdjust="0"/>
  </p:normalViewPr>
  <p:slideViewPr>
    <p:cSldViewPr snapToGrid="0" snapToObjects="1">
      <p:cViewPr varScale="1">
        <p:scale>
          <a:sx n="67" d="100"/>
          <a:sy n="67" d="100"/>
        </p:scale>
        <p:origin x="1800" y="6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Stabilisierung in KW 18/2022 insgesamt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18/2022 2,8 je 100T (KW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3,2, KW 14:4,9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KW 13: 6,7, KW 12: 6,9 je 100T)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18/2022: 18/100T, ebenfalls Stabilisierung; leicht unter Niveau Jahreswechsel 2021/22 (KW 17: 16, KW 16: 25, KW 15: 22, KW 14: 34, KW 13: 44, KW 12: 47, KW 11: 42; KW 10: 47; KW 9: 42, KW 8: 36, KW 7: 32),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den Altersgruppen zwischen 5 und 34 Jahren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26% (Vorwoche: 27%) </a:t>
            </a:r>
            <a:r>
              <a:rPr lang="de-DE" b="0" dirty="0">
                <a:sym typeface="Wingdings" panose="05000000000000000000" pitchFamily="2" charset="2"/>
              </a:rPr>
              <a:t> weiter gesunken</a:t>
            </a: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27%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COVID-SARI-Fälle und COVID-SARI mit Intensivbehandlung: kein weiterer Rückgang, Stabilisierung bzw. leichter Anstieg in AG 5-34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Nichts neues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ARE-Rate in KW18 stabil bei 4,2 % (Vorwoche 4,2 %) liegt im vorpandemischen Bereich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Kindern nach den Ferien wieder deutlich gestiegen (von 7,9 % auf 10,2 %), bei den Erwachsenen leicht gesunken (von 3,6 % auf 3,3 %)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AGs: Anstieg bei den 35-59J, in den anderen AG der Erwachsenen Rückgang; besonders bei Schulkindern Zunahme, bei den Kleinkindern gibt es einen leichten Rückgang.  </a:t>
            </a:r>
          </a:p>
          <a:p>
            <a:pPr marL="0" indent="0">
              <a:buFontTx/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FF00"/>
                </a:highlight>
              </a:rPr>
              <a:t>KonsInz</a:t>
            </a:r>
            <a:r>
              <a:rPr lang="de-DE" dirty="0">
                <a:highlight>
                  <a:srgbClr val="FFFF00"/>
                </a:highlight>
              </a:rPr>
              <a:t> insgesamt leicht gesunken: in KW 18:  ca. 1.087 (Vorwoche: ca. 1.273)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FF00"/>
                </a:highlight>
              </a:rPr>
              <a:t>KonsInz</a:t>
            </a:r>
            <a:r>
              <a:rPr lang="de-DE" dirty="0">
                <a:highlight>
                  <a:srgbClr val="FFFF00"/>
                </a:highlight>
              </a:rPr>
              <a:t> (gesamt) liegt deutlich höher als in den letzten beiden Jahren (Pandemiejahre), aber auch höher als in allen anderen Vorsaisons zu dieser Zeit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Anstieg nur bei den Schulkindern (5-14J.; 17 %); in allen anderen AGs leicht gesunken oder stabil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KI liegt in allen AGs über den Werten der letzten 2 Jahre (Pandemie); Im Vergleich zu den anderen Vorjahren: KI liegt bei den Erwachsenen in der 17. KW über den Werten vor der Pandemie, bei den Kleinkindern liegen sie im Bereich der vorpandemischen Jahre; Schulkinder:  in 18. KW auch höher als vor der Pandemie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Nach AGI-Regionen : in fast allen AGI Regionen gehen die ARE-Raten aller AG der Erwachsenen zurück (in Bremen/Niedersachsen sind sie bei den ab 35-Jährigen gestiegen. Bei den Schulkindern (5-14 Jahre) sind sie in 7 von 12 AGI-Regionen gestiegen (z.B. NRW, Bay)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\\rki.local\daten\Projekte\FG36_AGI\Wochenberichte\Berichterstellung\Saison_2021_22\Woche_18_2022\KI_2015_2022_05_10.xlsx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18/2022 sind die Werte bei Kindern bis14 Jahren leicht angestiegen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anderen Altersgruppen sind die Werte weiter deutlich gesunken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seit KW 14/2022 insgesamt gesunken, zuvor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dem Jahreswechsel 2021/22 weitestgehend stabil</a:t>
            </a:r>
            <a:r>
              <a:rPr lang="de-DE" dirty="0"/>
              <a:t>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Aktuell </a:t>
            </a:r>
            <a:r>
              <a:rPr lang="de-DE" dirty="0"/>
              <a:t>auf Sommerniveau, dürfte sich hier stabilisieren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SARI-ICU-Fallzahlen ebenfalls auf Sommerniveau; leichter Anstieg in KW 18 bzw. kein weiterer Rückgang zu erwarten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26% (Vorwoche: 27%)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 err="1">
                <a:sym typeface="Wingdings" panose="05000000000000000000" pitchFamily="2" charset="2"/>
              </a:rPr>
              <a:t>max</a:t>
            </a:r>
            <a:r>
              <a:rPr lang="de-DE" b="1" dirty="0">
                <a:sym typeface="Wingdings" panose="05000000000000000000" pitchFamily="2" charset="2"/>
              </a:rPr>
              <a:t> 79% in KW 52/2020</a:t>
            </a:r>
            <a:endParaRPr lang="de-DE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Influenza an SARI 2- 5% seit KW 13/2022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 err="1">
                <a:sym typeface="Wingdings" panose="05000000000000000000" pitchFamily="2" charset="2"/>
              </a:rPr>
              <a:t>max</a:t>
            </a:r>
            <a:r>
              <a:rPr lang="de-DE" b="1" dirty="0">
                <a:sym typeface="Wingdings" panose="05000000000000000000" pitchFamily="2" charset="2"/>
              </a:rPr>
              <a:t>  30% in den Peaks 2018-2020</a:t>
            </a:r>
            <a:endParaRPr lang="de-DE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65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Sommerniveau, seit KW 13/2022 steigender Anteil Influenza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Vorwiegend in den AG unter 35 Jahre, aber auch vereinzelte Fälle in den AG 35+; noch relativ niedriges Niveau Influenza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AG ab 35 Jahre: um die 30% COVID-19-Diagnosen bei SARI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10.5.2022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37"/>
          <a:stretch/>
        </p:blipFill>
        <p:spPr>
          <a:xfrm>
            <a:off x="9611" y="3091217"/>
            <a:ext cx="9134389" cy="335278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2,8 COVID-SARI pro 100.000</a:t>
            </a:r>
          </a:p>
          <a:p>
            <a:endParaRPr lang="de-DE" dirty="0"/>
          </a:p>
          <a:p>
            <a:r>
              <a:rPr lang="de-DE" dirty="0"/>
              <a:t>Entspricht ca. 2.300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335926" y="5022051"/>
            <a:ext cx="606905" cy="276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18/100T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" y="654950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61916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642708"/>
            <a:ext cx="6931646" cy="44399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090326" y="191577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6602377" y="2100444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1037188" y="1252811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128"/>
            <a:ext cx="7690560" cy="2819872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938633" y="4608725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7090326" y="519432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27%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767425" y="5378990"/>
            <a:ext cx="322901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8. KW bis 18.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18.5.2022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(n=10.958), letzten 4 Wo = 157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10.5.2022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</a:t>
            </a:r>
            <a:r>
              <a:rPr lang="de-DE" sz="2000"/>
              <a:t>=15.988), </a:t>
            </a:r>
            <a:r>
              <a:rPr lang="de-DE" sz="2000" dirty="0"/>
              <a:t>letzten 4 Wo </a:t>
            </a:r>
            <a:r>
              <a:rPr lang="de-DE" sz="2000"/>
              <a:t>= 169</a:t>
            </a:r>
            <a:endParaRPr lang="de-DE" sz="2000" dirty="0">
              <a:highlight>
                <a:srgbClr val="FFFF00"/>
              </a:highlight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0255F8-9FCE-4001-85FB-F92EFCEC256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4706" b="8471"/>
          <a:stretch/>
        </p:blipFill>
        <p:spPr bwMode="auto">
          <a:xfrm>
            <a:off x="564825" y="807780"/>
            <a:ext cx="5624830" cy="271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5BAC9A-DDD8-413F-B4B1-6B11D5A81CE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7655"/>
          <a:stretch/>
        </p:blipFill>
        <p:spPr bwMode="auto">
          <a:xfrm>
            <a:off x="2288751" y="3984045"/>
            <a:ext cx="5593715" cy="2672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11.05.2022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697413" y="1004279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8F9C-F160-4DFA-BAC4-2A099FF8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669"/>
            <a:ext cx="9144000" cy="23115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F99DD0-2211-4C55-A1F4-1DDE30584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51" y="3947166"/>
            <a:ext cx="3496405" cy="21015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BE6E41-AB76-4A4F-AD60-29BA74132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944" y="3954306"/>
            <a:ext cx="3496405" cy="209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11.05.2022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21516F-D5F0-4CF1-AB68-00C44596B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293"/>
            <a:ext cx="9144000" cy="231415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2DB15A5-3A63-4304-984C-82F5B7FB38C8}"/>
              </a:ext>
            </a:extLst>
          </p:cNvPr>
          <p:cNvSpPr txBox="1"/>
          <p:nvPr/>
        </p:nvSpPr>
        <p:spPr>
          <a:xfrm>
            <a:off x="2847562" y="4472687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CF6D32C-C12F-4775-8C66-8A63C8054F4E}"/>
              </a:ext>
            </a:extLst>
          </p:cNvPr>
          <p:cNvSpPr txBox="1"/>
          <p:nvPr/>
        </p:nvSpPr>
        <p:spPr>
          <a:xfrm>
            <a:off x="6116756" y="4878586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PIV-1 bis -4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7D0A0F-20A3-48C3-8A47-CBD0C3F4EE43}"/>
              </a:ext>
            </a:extLst>
          </p:cNvPr>
          <p:cNvSpPr txBox="1"/>
          <p:nvPr/>
        </p:nvSpPr>
        <p:spPr>
          <a:xfrm>
            <a:off x="6990049" y="5001696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5AEC30C-807D-4153-AD8D-0C9AA64AF0E4}"/>
              </a:ext>
            </a:extLst>
          </p:cNvPr>
          <p:cNvSpPr txBox="1"/>
          <p:nvPr/>
        </p:nvSpPr>
        <p:spPr>
          <a:xfrm>
            <a:off x="8429850" y="5124806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HMPV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67C71E-5CA3-4E9D-B489-A0C84655B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2537"/>
            <a:ext cx="9144000" cy="2323265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4F846B64-F010-4B52-9CB6-79A6DC08C31F}"/>
              </a:ext>
            </a:extLst>
          </p:cNvPr>
          <p:cNvSpPr txBox="1"/>
          <p:nvPr/>
        </p:nvSpPr>
        <p:spPr>
          <a:xfrm>
            <a:off x="8439734" y="2689585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6C2AB75-4F90-4666-80FB-3D9C1F2F3315}"/>
              </a:ext>
            </a:extLst>
          </p:cNvPr>
          <p:cNvSpPr txBox="1"/>
          <p:nvPr/>
        </p:nvSpPr>
        <p:spPr>
          <a:xfrm>
            <a:off x="8626378" y="3063297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83C50BD-BC31-4711-AB1E-DD8046ED4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05" y="754386"/>
            <a:ext cx="4320000" cy="255335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18.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10.5.2022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740318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18. KW 2022 bei 4.200 ARE (Vorwoche: 4.200)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ca. 3,5 Mio. ARE in Deutschland, unabhängig von einem Arztbesuch</a:t>
            </a:r>
            <a:br>
              <a:rPr lang="de-DE" b="1" dirty="0"/>
            </a:br>
            <a:r>
              <a:rPr lang="de-DE" dirty="0"/>
              <a:t>(17. KW: 3,5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4205654"/>
            <a:ext cx="36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17. KW 2022:</a:t>
            </a:r>
          </a:p>
          <a:p>
            <a:r>
              <a:rPr lang="de-DE" dirty="0"/>
              <a:t>Bei Kindern gestiegen, bei Erwachsenen leicht gesunken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832286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896" y="5362144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4B6606A-D252-4CF9-9286-593C7D52C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05" y="3338358"/>
            <a:ext cx="4320000" cy="26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18.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10.5.2022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267" y="1275532"/>
            <a:ext cx="3085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18. KW 2022:  zur Vorwoche gesunken </a:t>
            </a:r>
          </a:p>
          <a:p>
            <a:r>
              <a:rPr lang="de-DE" dirty="0"/>
              <a:t>(nur bei Schulkindern gestiegen)</a:t>
            </a:r>
          </a:p>
          <a:p>
            <a:br>
              <a:rPr lang="de-DE" sz="600" dirty="0"/>
            </a:br>
            <a:r>
              <a:rPr lang="de-DE" dirty="0"/>
              <a:t>Knapp 1.100 Arzt­konsul­ta­tionen wegen ARE pro 100.000 EW </a:t>
            </a:r>
            <a:r>
              <a:rPr lang="de-DE" b="1" dirty="0"/>
              <a:t>(=ca. 0,9 Mio. Arzt­besuche wegen ARE in Deutschland</a:t>
            </a:r>
            <a:r>
              <a:rPr lang="de-DE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6BB858-1325-4362-B578-4A0C6CB8C91C}"/>
              </a:ext>
            </a:extLst>
          </p:cNvPr>
          <p:cNvSpPr txBox="1"/>
          <p:nvPr/>
        </p:nvSpPr>
        <p:spPr>
          <a:xfrm>
            <a:off x="2546239" y="4394373"/>
            <a:ext cx="141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Austauschen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3F04844-612B-4886-AA90-43330BCD1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16"/>
          <a:stretch/>
        </p:blipFill>
        <p:spPr>
          <a:xfrm>
            <a:off x="82202" y="1275531"/>
            <a:ext cx="5400000" cy="24006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67CE3E-EF53-42C0-8789-D638D4B54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60" y="3866189"/>
            <a:ext cx="5400000" cy="24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10.5.2022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8" y="1842809"/>
            <a:ext cx="7891890" cy="3156756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18. KW 2022</a:t>
            </a:r>
          </a:p>
          <a:p>
            <a:r>
              <a:rPr lang="de-DE" dirty="0"/>
              <a:t>Rund 250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210.000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18.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18.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10.5.2022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0" y="3676394"/>
            <a:ext cx="7459422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1" y="506622"/>
            <a:ext cx="7796572" cy="28587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</a:t>
            </a:r>
            <a:r>
              <a:rPr lang="de-DE" sz="2000" dirty="0">
                <a:solidFill>
                  <a:srgbClr val="FF0000"/>
                </a:solidFill>
              </a:rPr>
              <a:t>Anteil COVID-19 </a:t>
            </a:r>
            <a:r>
              <a:rPr lang="de-DE" sz="2000" dirty="0"/>
              <a:t>an SARI-Fällen bis zur 18.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17440"/>
            <a:ext cx="6931646" cy="44399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SARI-Fälle, </a:t>
            </a:r>
            <a:r>
              <a:rPr lang="de-DE" sz="2000" dirty="0">
                <a:solidFill>
                  <a:srgbClr val="FF0000"/>
                </a:solidFill>
              </a:rPr>
              <a:t>Anteil mit Influenza </a:t>
            </a:r>
            <a:r>
              <a:rPr lang="de-DE" sz="2000" dirty="0"/>
              <a:t>ab Saison 2017/18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163447" y="181869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6711994" y="1989520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1061814" y="1130615"/>
            <a:ext cx="5783256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8"/>
          <a:stretch/>
        </p:blipFill>
        <p:spPr>
          <a:xfrm>
            <a:off x="205338" y="3786119"/>
            <a:ext cx="7457968" cy="2853814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92F86CC-FC53-4CD7-B378-F7123E85C7A7}"/>
              </a:ext>
            </a:extLst>
          </p:cNvPr>
          <p:cNvGrpSpPr/>
          <p:nvPr/>
        </p:nvGrpSpPr>
        <p:grpSpPr>
          <a:xfrm>
            <a:off x="953611" y="4809672"/>
            <a:ext cx="5917335" cy="654642"/>
            <a:chOff x="2035174" y="1065802"/>
            <a:chExt cx="5783258" cy="11461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1C201197-8EF2-4BE2-A2CB-5E46902DAEBF}"/>
              </a:ext>
            </a:extLst>
          </p:cNvPr>
          <p:cNvSpPr txBox="1"/>
          <p:nvPr/>
        </p:nvSpPr>
        <p:spPr>
          <a:xfrm>
            <a:off x="953612" y="3849825"/>
            <a:ext cx="6156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 2017	2018		         2019		      2020		  2021		           2022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061815" y="514957"/>
            <a:ext cx="5939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	       2022</a:t>
            </a:r>
          </a:p>
        </p:txBody>
      </p:sp>
    </p:spTree>
    <p:extLst>
      <p:ext uri="{BB962C8B-B14F-4D97-AF65-F5344CB8AC3E}">
        <p14:creationId xmlns:p14="http://schemas.microsoft.com/office/powerpoint/2010/main" val="25332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10.5.2022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135086" y="1316846"/>
            <a:ext cx="366428" cy="71686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20367" y="1032742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5 % COVID-19, 7 % Influenza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347098" y="1347395"/>
            <a:ext cx="330558" cy="686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735087" y="1063743"/>
            <a:ext cx="2408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 28 % COVID-19, 3 % Influenza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347098" y="5191940"/>
            <a:ext cx="295831" cy="51391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34 %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235753" y="3289209"/>
            <a:ext cx="455270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27 % COVID-19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604E78-A7A7-4A94-820B-1C2D8CFD9D84}"/>
              </a:ext>
            </a:extLst>
          </p:cNvPr>
          <p:cNvSpPr txBox="1"/>
          <p:nvPr/>
        </p:nvSpPr>
        <p:spPr>
          <a:xfrm>
            <a:off x="3036639" y="2979617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26 % Influenza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93F6CB7-765B-4D58-80B1-36C5FBF1B8ED}"/>
              </a:ext>
            </a:extLst>
          </p:cNvPr>
          <p:cNvSpPr txBox="1"/>
          <p:nvPr/>
        </p:nvSpPr>
        <p:spPr>
          <a:xfrm>
            <a:off x="3048860" y="4972884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30 % Influenza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187870E-CE05-4B7C-99A3-59E86A6BFBEC}"/>
              </a:ext>
            </a:extLst>
          </p:cNvPr>
          <p:cNvSpPr txBox="1"/>
          <p:nvPr/>
        </p:nvSpPr>
        <p:spPr>
          <a:xfrm>
            <a:off x="187571" y="4138037"/>
            <a:ext cx="1259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Cave: kleine Fallzahlen insgesamt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1542</Words>
  <Application>Microsoft Office PowerPoint</Application>
  <PresentationFormat>Bildschirmpräsentation (4:3)</PresentationFormat>
  <Paragraphs>155</Paragraphs>
  <Slides>15</Slides>
  <Notes>14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10.5.2022</vt:lpstr>
      <vt:lpstr>GrippeWeb bis zur 18. KW 2022 </vt:lpstr>
      <vt:lpstr>Arbeitsgemeinschaft Influenza ARE-Konsultationen / 100.000 Einwohner bis zur 18. KW 2022</vt:lpstr>
      <vt:lpstr>Arbeitsgemeinschaft Influenza - SEEDARE ARE-Konsultationen mit COVID-Diagnose / 100.000 Einwohner </vt:lpstr>
      <vt:lpstr>SEEDARE – ARE mit COVID-19 Konsultationen in Altersgruppen bis zur 18.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(n=10.958), letzten 4 Wo = 157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3278</cp:revision>
  <cp:lastPrinted>2020-05-13T06:04:10Z</cp:lastPrinted>
  <dcterms:created xsi:type="dcterms:W3CDTF">2015-11-02T12:29:13Z</dcterms:created>
  <dcterms:modified xsi:type="dcterms:W3CDTF">2022-05-11T08:56:15Z</dcterms:modified>
</cp:coreProperties>
</file>