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9" autoAdjust="0"/>
    <p:restoredTop sz="91415" autoAdjust="0"/>
  </p:normalViewPr>
  <p:slideViewPr>
    <p:cSldViewPr snapToGrid="0">
      <p:cViewPr varScale="1">
        <p:scale>
          <a:sx n="60" d="100"/>
          <a:sy n="60" d="100"/>
        </p:scale>
        <p:origin x="244" y="40"/>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18.05.2022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1.037 (am 11.05)  -&gt;  Rückgang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+1.012 -&gt; Abnahme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weiterhin hoch</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75%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18.05.2022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18.05.2022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18.05.2022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18.05.2022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18.05.2022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18.05.2022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18.05.2022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18.05.2022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18.05.2022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18.05.2022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18.05.2022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18.05.2022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18.05.2022 werden </a:t>
            </a:r>
            <a:r>
              <a:rPr lang="de-DE" sz="1600" b="1" dirty="0"/>
              <a:t>932 </a:t>
            </a:r>
            <a:r>
              <a:rPr lang="de-DE" sz="1600" dirty="0"/>
              <a:t>COVID-19-Patient*innen auf Intensivstationen (der ca. 1.300 Akutkrankenhäuser) behandelt. </a:t>
            </a:r>
          </a:p>
          <a:p>
            <a:pPr>
              <a:spcBef>
                <a:spcPts val="600"/>
              </a:spcBef>
            </a:pPr>
            <a:r>
              <a:rPr lang="de-DE" sz="1600" dirty="0"/>
              <a:t>Rückgang in der COVID-ITS-Belegung</a:t>
            </a:r>
          </a:p>
          <a:p>
            <a:pPr>
              <a:spcBef>
                <a:spcPts val="600"/>
              </a:spcBef>
            </a:pPr>
            <a:r>
              <a:rPr lang="de-DE" sz="1600" dirty="0"/>
              <a:t>ITS-COVID-Neuaufnahmen mit </a:t>
            </a:r>
            <a:r>
              <a:rPr lang="de-DE" sz="1600" b="1" dirty="0"/>
              <a:t>+727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75632" y="2280771"/>
            <a:ext cx="6787722" cy="4308362"/>
            <a:chOff x="-755405" y="2706583"/>
            <a:chExt cx="10213720" cy="2297860"/>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706583"/>
              <a:ext cx="10041681" cy="2297860"/>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2946275" y="2771001"/>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416336" y="2771001"/>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614400" y="2825374"/>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933378" y="3902255"/>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454591" y="4444163"/>
              <a:ext cx="1003724" cy="147737"/>
            </a:xfrm>
            <a:prstGeom prst="rect">
              <a:avLst/>
            </a:prstGeom>
            <a:noFill/>
          </p:spPr>
          <p:txBody>
            <a:bodyPr wrap="square" rtlCol="0">
              <a:spAutoFit/>
            </a:bodyPr>
            <a:lstStyle/>
            <a:p>
              <a:r>
                <a:rPr lang="de-DE" sz="1200" dirty="0">
                  <a:solidFill>
                    <a:schemeClr val="bg2">
                      <a:lumMod val="50000"/>
                    </a:schemeClr>
                  </a:solidFill>
                </a:rPr>
                <a:t>932</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6977685" y="6265"/>
            <a:ext cx="5122175" cy="3351889"/>
            <a:chOff x="7611920" y="2192056"/>
            <a:chExt cx="4148873" cy="387384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1920" y="2470744"/>
              <a:ext cx="4058332"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590944" y="307215"/>
            <a:ext cx="1704057" cy="367035"/>
          </a:xfrm>
          <a:prstGeom prst="rect">
            <a:avLst/>
          </a:prstGeom>
        </p:spPr>
      </p:pic>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1096" y="3983313"/>
            <a:ext cx="4935228" cy="2605820"/>
          </a:xfrm>
          <a:prstGeom prst="rect">
            <a:avLst/>
          </a:prstGeom>
        </p:spPr>
      </p:pic>
      <p:sp>
        <p:nvSpPr>
          <p:cNvPr id="17" name="Rechteck 16">
            <a:extLst>
              <a:ext uri="{FF2B5EF4-FFF2-40B4-BE49-F238E27FC236}">
                <a16:creationId xmlns:a16="http://schemas.microsoft.com/office/drawing/2014/main" id="{CC2D7C16-81BC-4749-8BCC-5C91C17F6EE5}"/>
              </a:ext>
            </a:extLst>
          </p:cNvPr>
          <p:cNvSpPr/>
          <p:nvPr/>
        </p:nvSpPr>
        <p:spPr>
          <a:xfrm>
            <a:off x="11371276" y="3936424"/>
            <a:ext cx="688960"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210925" y="663997"/>
            <a:ext cx="805399" cy="1949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6E1B2CF2-C80B-48C4-87B6-9E17A0F8D4B1}"/>
              </a:ext>
            </a:extLst>
          </p:cNvPr>
          <p:cNvSpPr txBox="1"/>
          <p:nvPr/>
        </p:nvSpPr>
        <p:spPr>
          <a:xfrm>
            <a:off x="7122794" y="3484198"/>
            <a:ext cx="5010395" cy="307777"/>
          </a:xfrm>
          <a:prstGeom prst="rect">
            <a:avLst/>
          </a:prstGeom>
          <a:noFill/>
        </p:spPr>
        <p:txBody>
          <a:bodyPr wrap="square" rtlCol="0">
            <a:spAutoFit/>
          </a:bodyPr>
          <a:lstStyle/>
          <a:p>
            <a:r>
              <a:rPr lang="de-DE" sz="1400" dirty="0"/>
              <a:t>Anzahl verstorbener SARS-CoV2 positive ITS-Patient*innen </a:t>
            </a:r>
            <a:r>
              <a:rPr lang="de-DE" sz="1200" i="1" dirty="0"/>
              <a:t>(pro Tag)</a:t>
            </a:r>
            <a:endParaRPr lang="de-DE" sz="1600" i="1" dirty="0"/>
          </a:p>
        </p:txBody>
      </p:sp>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119473" y="6518818"/>
            <a:ext cx="1590972" cy="253916"/>
          </a:xfrm>
          <a:prstGeom prst="rect">
            <a:avLst/>
          </a:prstGeom>
          <a:noFill/>
        </p:spPr>
        <p:txBody>
          <a:bodyPr wrap="square" rtlCol="0">
            <a:spAutoFit/>
          </a:bodyPr>
          <a:lstStyle/>
          <a:p>
            <a:pPr algn="r" defTabSz="457189"/>
            <a:r>
              <a:rPr lang="de-DE" sz="1050" dirty="0">
                <a:solidFill>
                  <a:prstClr val="black"/>
                </a:solidFill>
                <a:latin typeface="Calibri"/>
              </a:rPr>
              <a:t>Datenstand:  17.05.2022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289" y="50862"/>
            <a:ext cx="9716261"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379239" y="1255060"/>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379239" y="2463191"/>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a:cxnSpLocks/>
          </p:cNvCxnSpPr>
          <p:nvPr/>
        </p:nvCxnSpPr>
        <p:spPr>
          <a:xfrm>
            <a:off x="2430528" y="4752394"/>
            <a:ext cx="2869464"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a:cxnSpLocks/>
          </p:cNvCxnSpPr>
          <p:nvPr/>
        </p:nvCxnSpPr>
        <p:spPr>
          <a:xfrm flipV="1">
            <a:off x="2481219" y="6006046"/>
            <a:ext cx="2789271" cy="202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508885" y="4761919"/>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449767" y="1266091"/>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347958" y="2482241"/>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508885" y="6014138"/>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19" name="Grafik 18">
            <a:extLst>
              <a:ext uri="{FF2B5EF4-FFF2-40B4-BE49-F238E27FC236}">
                <a16:creationId xmlns:a16="http://schemas.microsoft.com/office/drawing/2014/main" id="{BD2B00B0-C77B-49E4-8BFC-A86D733A4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6" y="1024443"/>
            <a:ext cx="4446715" cy="3657775"/>
          </a:xfrm>
          <a:prstGeom prst="rect">
            <a:avLst/>
          </a:prstGeom>
        </p:spPr>
      </p:pic>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3"/>
          <a:stretch>
            <a:fillRect/>
          </a:stretch>
        </p:blipFill>
        <p:spPr>
          <a:xfrm>
            <a:off x="444138" y="5102991"/>
            <a:ext cx="2120898" cy="1443536"/>
          </a:xfrm>
          <a:prstGeom prst="rect">
            <a:avLst/>
          </a:prstGeom>
        </p:spPr>
      </p:pic>
      <p:sp>
        <p:nvSpPr>
          <p:cNvPr id="5" name="Rechteck 4">
            <a:extLst>
              <a:ext uri="{FF2B5EF4-FFF2-40B4-BE49-F238E27FC236}">
                <a16:creationId xmlns:a16="http://schemas.microsoft.com/office/drawing/2014/main" id="{3969B4D7-869D-4156-A347-422DB02E0492}"/>
              </a:ext>
            </a:extLst>
          </p:cNvPr>
          <p:cNvSpPr/>
          <p:nvPr/>
        </p:nvSpPr>
        <p:spPr>
          <a:xfrm>
            <a:off x="4561674" y="1004938"/>
            <a:ext cx="263823" cy="268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FBE7F3B-05CF-41D0-8AF3-BE0FB5966504}"/>
              </a:ext>
            </a:extLst>
          </p:cNvPr>
          <p:cNvSpPr txBox="1"/>
          <p:nvPr/>
        </p:nvSpPr>
        <p:spPr>
          <a:xfrm>
            <a:off x="5488341" y="167059"/>
            <a:ext cx="1724025" cy="584775"/>
          </a:xfrm>
          <a:prstGeom prst="rect">
            <a:avLst/>
          </a:prstGeom>
          <a:noFill/>
        </p:spPr>
        <p:txBody>
          <a:bodyPr wrap="square" rtlCol="0">
            <a:spAutoFit/>
          </a:bodyPr>
          <a:lstStyle/>
          <a:p>
            <a:r>
              <a:rPr lang="de-DE" sz="1600" b="1" dirty="0"/>
              <a:t>Einschätzung Betriebssituation</a:t>
            </a:r>
          </a:p>
        </p:txBody>
      </p:sp>
      <p:pic>
        <p:nvPicPr>
          <p:cNvPr id="3" name="Grafik 2">
            <a:extLst>
              <a:ext uri="{FF2B5EF4-FFF2-40B4-BE49-F238E27FC236}">
                <a16:creationId xmlns:a16="http://schemas.microsoft.com/office/drawing/2014/main" id="{E9523C7F-8F2A-4822-B2AE-1C105198D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399" y="281406"/>
            <a:ext cx="4163299" cy="3092961"/>
          </a:xfrm>
          <a:prstGeom prst="rect">
            <a:avLst/>
          </a:prstGeom>
        </p:spPr>
      </p:pic>
      <p:pic>
        <p:nvPicPr>
          <p:cNvPr id="2" name="Grafik 1">
            <a:extLst>
              <a:ext uri="{FF2B5EF4-FFF2-40B4-BE49-F238E27FC236}">
                <a16:creationId xmlns:a16="http://schemas.microsoft.com/office/drawing/2014/main" id="{FD952C85-2393-4995-B293-1E1FD103FD1F}"/>
              </a:ext>
            </a:extLst>
          </p:cNvPr>
          <p:cNvPicPr>
            <a:picLocks noChangeAspect="1"/>
          </p:cNvPicPr>
          <p:nvPr/>
        </p:nvPicPr>
        <p:blipFill>
          <a:blip r:embed="rId5"/>
          <a:stretch>
            <a:fillRect/>
          </a:stretch>
        </p:blipFill>
        <p:spPr>
          <a:xfrm>
            <a:off x="10227834" y="95635"/>
            <a:ext cx="1885950" cy="533400"/>
          </a:xfrm>
          <a:prstGeom prst="rect">
            <a:avLst/>
          </a:prstGeom>
        </p:spPr>
      </p:pic>
      <p:sp>
        <p:nvSpPr>
          <p:cNvPr id="4" name="Textfeld 3">
            <a:extLst>
              <a:ext uri="{FF2B5EF4-FFF2-40B4-BE49-F238E27FC236}">
                <a16:creationId xmlns:a16="http://schemas.microsoft.com/office/drawing/2014/main" id="{A1A9BF1A-82CE-4762-8996-548D9BB48795}"/>
              </a:ext>
            </a:extLst>
          </p:cNvPr>
          <p:cNvSpPr txBox="1"/>
          <p:nvPr/>
        </p:nvSpPr>
        <p:spPr>
          <a:xfrm>
            <a:off x="5627099" y="1190625"/>
            <a:ext cx="1275861" cy="923330"/>
          </a:xfrm>
          <a:prstGeom prst="rect">
            <a:avLst/>
          </a:prstGeom>
          <a:noFill/>
        </p:spPr>
        <p:txBody>
          <a:bodyPr wrap="square" rtlCol="0">
            <a:spAutoFit/>
          </a:bodyPr>
          <a:lstStyle/>
          <a:p>
            <a:r>
              <a:rPr lang="de-DE" i="1" dirty="0"/>
              <a:t>Uni- und Maximal-versorger</a:t>
            </a:r>
          </a:p>
        </p:txBody>
      </p:sp>
      <p:pic>
        <p:nvPicPr>
          <p:cNvPr id="6" name="Grafik 5">
            <a:extLst>
              <a:ext uri="{FF2B5EF4-FFF2-40B4-BE49-F238E27FC236}">
                <a16:creationId xmlns:a16="http://schemas.microsoft.com/office/drawing/2014/main" id="{22B06D18-7FD0-4E5B-A994-F3FB8800A0D2}"/>
              </a:ext>
            </a:extLst>
          </p:cNvPr>
          <p:cNvPicPr>
            <a:picLocks noChangeAspect="1"/>
          </p:cNvPicPr>
          <p:nvPr/>
        </p:nvPicPr>
        <p:blipFill>
          <a:blip r:embed="rId6"/>
          <a:stretch>
            <a:fillRect/>
          </a:stretch>
        </p:blipFill>
        <p:spPr>
          <a:xfrm>
            <a:off x="7365718" y="3483634"/>
            <a:ext cx="4353564" cy="3086781"/>
          </a:xfrm>
          <a:prstGeom prst="rect">
            <a:avLst/>
          </a:prstGeom>
        </p:spPr>
      </p:pic>
      <p:sp>
        <p:nvSpPr>
          <p:cNvPr id="21" name="Textfeld 20">
            <a:extLst>
              <a:ext uri="{FF2B5EF4-FFF2-40B4-BE49-F238E27FC236}">
                <a16:creationId xmlns:a16="http://schemas.microsoft.com/office/drawing/2014/main" id="{24E1AE4D-32F4-4AC1-A244-25F7B7DC8814}"/>
              </a:ext>
            </a:extLst>
          </p:cNvPr>
          <p:cNvSpPr txBox="1"/>
          <p:nvPr/>
        </p:nvSpPr>
        <p:spPr>
          <a:xfrm>
            <a:off x="5627099" y="3429000"/>
            <a:ext cx="1605300" cy="646331"/>
          </a:xfrm>
          <a:prstGeom prst="rect">
            <a:avLst/>
          </a:prstGeom>
          <a:noFill/>
        </p:spPr>
        <p:txBody>
          <a:bodyPr wrap="square" rtlCol="0">
            <a:spAutoFit/>
          </a:bodyPr>
          <a:lstStyle/>
          <a:p>
            <a:r>
              <a:rPr lang="de-DE" i="1" dirty="0"/>
              <a:t>Grund- und Regelversorger</a:t>
            </a:r>
          </a:p>
        </p:txBody>
      </p:sp>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176" y="371759"/>
            <a:ext cx="5621236" cy="3022802"/>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800" y="648900"/>
            <a:ext cx="4400501" cy="2331158"/>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082670" y="2545388"/>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67533" y="1607636"/>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7774" y="4036242"/>
            <a:ext cx="5901915" cy="2596577"/>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07628" y="6256650"/>
            <a:ext cx="156402" cy="3240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5510333" y="6256650"/>
            <a:ext cx="156402" cy="3240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pic>
        <p:nvPicPr>
          <p:cNvPr id="9" name="Grafik 8">
            <a:extLst>
              <a:ext uri="{FF2B5EF4-FFF2-40B4-BE49-F238E27FC236}">
                <a16:creationId xmlns:a16="http://schemas.microsoft.com/office/drawing/2014/main" id="{10007FEB-10FC-4A3E-9213-1F2323846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6547" y="3655567"/>
            <a:ext cx="4400501" cy="3048713"/>
          </a:xfrm>
          <a:prstGeom prst="rect">
            <a:avLst/>
          </a:prstGeom>
        </p:spPr>
      </p:pic>
      <p:sp>
        <p:nvSpPr>
          <p:cNvPr id="10" name="Rechteck 9">
            <a:extLst>
              <a:ext uri="{FF2B5EF4-FFF2-40B4-BE49-F238E27FC236}">
                <a16:creationId xmlns:a16="http://schemas.microsoft.com/office/drawing/2014/main" id="{FC633E68-D34F-49E8-BEF4-FD579E58F91A}"/>
              </a:ext>
            </a:extLst>
          </p:cNvPr>
          <p:cNvSpPr/>
          <p:nvPr/>
        </p:nvSpPr>
        <p:spPr>
          <a:xfrm>
            <a:off x="10399990" y="4018112"/>
            <a:ext cx="1589311" cy="256254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sp>
        <p:nvSpPr>
          <p:cNvPr id="11" name="Rechteck 10">
            <a:extLst>
              <a:ext uri="{FF2B5EF4-FFF2-40B4-BE49-F238E27FC236}">
                <a16:creationId xmlns:a16="http://schemas.microsoft.com/office/drawing/2014/main" id="{3D902B73-C07A-4724-A2FC-14A12AB2D90B}"/>
              </a:ext>
            </a:extLst>
          </p:cNvPr>
          <p:cNvSpPr/>
          <p:nvPr/>
        </p:nvSpPr>
        <p:spPr>
          <a:xfrm>
            <a:off x="1916407" y="3957166"/>
            <a:ext cx="587829" cy="2299484"/>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283958F3-7083-4FA9-84E4-8704BD90BC89}"/>
              </a:ext>
            </a:extLst>
          </p:cNvPr>
          <p:cNvSpPr/>
          <p:nvPr/>
        </p:nvSpPr>
        <p:spPr>
          <a:xfrm>
            <a:off x="6790767" y="4018112"/>
            <a:ext cx="459119" cy="2299484"/>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588" y="474203"/>
            <a:ext cx="3819152" cy="2259665"/>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060" y="2262501"/>
            <a:ext cx="7342823" cy="4514720"/>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Words>
  <Application>Microsoft Office PowerPoint</Application>
  <PresentationFormat>Breitbild</PresentationFormat>
  <Paragraphs>35</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Rexroth, Ute</cp:lastModifiedBy>
  <cp:revision>595</cp:revision>
  <dcterms:created xsi:type="dcterms:W3CDTF">2021-01-13T08:46:29Z</dcterms:created>
  <dcterms:modified xsi:type="dcterms:W3CDTF">2022-05-18T11:37:36Z</dcterms:modified>
</cp:coreProperties>
</file>