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5" r:id="rId3"/>
    <p:sldId id="266" r:id="rId4"/>
    <p:sldId id="267" r:id="rId5"/>
    <p:sldId id="269" r:id="rId6"/>
    <p:sldId id="270" r:id="rId7"/>
    <p:sldId id="268" r:id="rId8"/>
    <p:sldId id="262" r:id="rId9"/>
    <p:sldId id="264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AD2"/>
    <a:srgbClr val="80A5DC"/>
    <a:srgbClr val="006EC7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51" autoAdjust="0"/>
    <p:restoredTop sz="67130" autoAdjust="0"/>
  </p:normalViewPr>
  <p:slideViewPr>
    <p:cSldViewPr snapToGrid="0" snapToObjects="1">
      <p:cViewPr varScale="1">
        <p:scale>
          <a:sx n="102" d="100"/>
          <a:sy n="102" d="100"/>
        </p:scale>
        <p:origin x="136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VOC_Analysen\Omikron\BA.5\BA5.dat_20220517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VOC_Analysen\Omikron\BA.5\BA5.dat_20220517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VOC_Analysen\Omikron\BA.5\BA4.dat_202205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200" dirty="0"/>
              <a:t>BA.5: Hospitalisierung nach AG </a:t>
            </a:r>
            <a:br>
              <a:rPr lang="de-DE" sz="1200" dirty="0"/>
            </a:br>
            <a:r>
              <a:rPr lang="de-DE" sz="1200" dirty="0"/>
              <a:t>(Stichprobe + Meldesystem)</a:t>
            </a:r>
          </a:p>
        </c:rich>
      </c:tx>
      <c:layout>
        <c:manualLayout>
          <c:xMode val="edge"/>
          <c:yMode val="edge"/>
          <c:x val="0.195873895260296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0399642278535702E-2"/>
          <c:y val="0.19732234828135092"/>
          <c:w val="0.88270306847048718"/>
          <c:h val="0.537624920388873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'Hosp_ AG'!$B$2</c:f>
              <c:strCache>
                <c:ptCount val="1"/>
                <c:pt idx="0">
                  <c:v>nicht ermittelbar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AG'!$B$3:$B$7</c:f>
              <c:numCache>
                <c:formatCode>General</c:formatCode>
                <c:ptCount val="5"/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66-4F09-BC4E-8A411FAAA7E9}"/>
            </c:ext>
          </c:extLst>
        </c:ser>
        <c:ser>
          <c:idx val="1"/>
          <c:order val="1"/>
          <c:tx>
            <c:strRef>
              <c:f>'Hosp_ AG'!$C$2</c:f>
              <c:strCache>
                <c:ptCount val="1"/>
                <c:pt idx="0">
                  <c:v>nicht erhoben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AG'!$C$3:$C$7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11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66-4F09-BC4E-8A411FAAA7E9}"/>
            </c:ext>
          </c:extLst>
        </c:ser>
        <c:ser>
          <c:idx val="2"/>
          <c:order val="2"/>
          <c:tx>
            <c:strRef>
              <c:f>'Hosp_ AG'!$D$2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AG'!$D$3:$D$7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66-4F09-BC4E-8A411FAAA7E9}"/>
            </c:ext>
          </c:extLst>
        </c:ser>
        <c:ser>
          <c:idx val="3"/>
          <c:order val="3"/>
          <c:tx>
            <c:strRef>
              <c:f>'Hosp_ AG'!$E$2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'Hosp_ AG'!$A$3:$A$7</c:f>
              <c:strCache>
                <c:ptCount val="5"/>
                <c:pt idx="0">
                  <c:v>05 - 14 </c:v>
                </c:pt>
                <c:pt idx="1">
                  <c:v>15 - 34</c:v>
                </c:pt>
                <c:pt idx="2">
                  <c:v>35 - 59</c:v>
                </c:pt>
                <c:pt idx="3">
                  <c:v>60 - 79</c:v>
                </c:pt>
                <c:pt idx="4">
                  <c:v>80+</c:v>
                </c:pt>
              </c:strCache>
            </c:strRef>
          </c:cat>
          <c:val>
            <c:numRef>
              <c:f>'Hosp_ AG'!$E$3:$E$7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66-4F09-BC4E-8A411FAAA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4410536"/>
        <c:axId val="704410864"/>
        <c:extLst>
          <c:ext xmlns:c15="http://schemas.microsoft.com/office/drawing/2012/chart" uri="{02D57815-91ED-43cb-92C2-25804820EDAC}">
            <c15:filteredBa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'Hosp_ AG'!$F$2</c15:sqref>
                        </c15:formulaRef>
                      </c:ext>
                    </c:extLst>
                    <c:strCache>
                      <c:ptCount val="1"/>
                      <c:pt idx="0">
                        <c:v>Gesamtergebnis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'Hosp_ AG'!$A$3:$A$7</c15:sqref>
                        </c15:formulaRef>
                      </c:ext>
                    </c:extLst>
                    <c:strCache>
                      <c:ptCount val="5"/>
                      <c:pt idx="0">
                        <c:v>05 - 14 </c:v>
                      </c:pt>
                      <c:pt idx="1">
                        <c:v>15 - 34</c:v>
                      </c:pt>
                      <c:pt idx="2">
                        <c:v>35 - 59</c:v>
                      </c:pt>
                      <c:pt idx="3">
                        <c:v>60 - 79</c:v>
                      </c:pt>
                      <c:pt idx="4">
                        <c:v>80+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'Hosp_ AG'!$F$3:$F$7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</c:v>
                      </c:pt>
                      <c:pt idx="1">
                        <c:v>13</c:v>
                      </c:pt>
                      <c:pt idx="2">
                        <c:v>17</c:v>
                      </c:pt>
                      <c:pt idx="3">
                        <c:v>6</c:v>
                      </c:pt>
                      <c:pt idx="4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866-4F09-BC4E-8A411FAAA7E9}"/>
                  </c:ext>
                </c:extLst>
              </c15:ser>
            </c15:filteredBarSeries>
          </c:ext>
        </c:extLst>
      </c:barChart>
      <c:catAx>
        <c:axId val="704410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4410864"/>
        <c:crosses val="autoZero"/>
        <c:auto val="1"/>
        <c:lblAlgn val="ctr"/>
        <c:lblOffset val="100"/>
        <c:noMultiLvlLbl val="0"/>
      </c:catAx>
      <c:valAx>
        <c:axId val="704410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04410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BA.5: Fälle nach KW</a:t>
            </a:r>
            <a:r>
              <a:rPr lang="de-DE" baseline="0" dirty="0"/>
              <a:t> und BL</a:t>
            </a:r>
          </a:p>
          <a:p>
            <a:pPr>
              <a:defRPr/>
            </a:pPr>
            <a:r>
              <a:rPr lang="de-DE" baseline="0" dirty="0"/>
              <a:t>(Stichprobe + Meldesystem)</a:t>
            </a:r>
            <a:endParaRPr lang="de-DE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'epicurve  BL'!$B$1</c:f>
              <c:strCache>
                <c:ptCount val="1"/>
                <c:pt idx="0">
                  <c:v>SH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BL'!$B$2:$B$7</c:f>
              <c:numCache>
                <c:formatCode>General</c:formatCode>
                <c:ptCount val="6"/>
                <c:pt idx="3">
                  <c:v>3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5-41A0-83B0-561697297F27}"/>
            </c:ext>
          </c:extLst>
        </c:ser>
        <c:ser>
          <c:idx val="1"/>
          <c:order val="1"/>
          <c:tx>
            <c:strRef>
              <c:f>'epicurve  BL'!$C$1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BL'!$C$2:$C$7</c:f>
              <c:numCache>
                <c:formatCode>General</c:formatCode>
                <c:ptCount val="6"/>
                <c:pt idx="0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5-41A0-83B0-561697297F27}"/>
            </c:ext>
          </c:extLst>
        </c:ser>
        <c:ser>
          <c:idx val="2"/>
          <c:order val="2"/>
          <c:tx>
            <c:strRef>
              <c:f>'epicurve  BL'!$D$1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BL'!$D$2:$D$7</c:f>
              <c:numCache>
                <c:formatCode>General</c:formatCode>
                <c:ptCount val="6"/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45-41A0-83B0-561697297F27}"/>
            </c:ext>
          </c:extLst>
        </c:ser>
        <c:ser>
          <c:idx val="3"/>
          <c:order val="3"/>
          <c:tx>
            <c:strRef>
              <c:f>'epicurve  BL'!$E$1</c:f>
              <c:strCache>
                <c:ptCount val="1"/>
                <c:pt idx="0">
                  <c:v>HE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BL'!$E$2:$E$7</c:f>
              <c:numCache>
                <c:formatCode>General</c:formatCode>
                <c:ptCount val="6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45-41A0-83B0-561697297F27}"/>
            </c:ext>
          </c:extLst>
        </c:ser>
        <c:ser>
          <c:idx val="4"/>
          <c:order val="4"/>
          <c:tx>
            <c:strRef>
              <c:f>'epicurve  BL'!$F$1</c:f>
              <c:strCache>
                <c:ptCount val="1"/>
                <c:pt idx="0">
                  <c:v>RP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BL'!$F$2:$F$7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5-41A0-83B0-561697297F27}"/>
            </c:ext>
          </c:extLst>
        </c:ser>
        <c:ser>
          <c:idx val="5"/>
          <c:order val="5"/>
          <c:tx>
            <c:strRef>
              <c:f>'epicurve  BL'!$G$1</c:f>
              <c:strCache>
                <c:ptCount val="1"/>
                <c:pt idx="0">
                  <c:v>BW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BL'!$G$2:$G$7</c:f>
              <c:numCache>
                <c:formatCode>General</c:formatCode>
                <c:ptCount val="6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45-41A0-83B0-561697297F27}"/>
            </c:ext>
          </c:extLst>
        </c:ser>
        <c:ser>
          <c:idx val="6"/>
          <c:order val="6"/>
          <c:tx>
            <c:strRef>
              <c:f>'epicurve  BL'!$H$1</c:f>
              <c:strCache>
                <c:ptCount val="1"/>
                <c:pt idx="0">
                  <c:v>BY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BL'!$H$2:$H$7</c:f>
              <c:numCache>
                <c:formatCode>General</c:formatCode>
                <c:ptCount val="6"/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45-41A0-83B0-561697297F27}"/>
            </c:ext>
          </c:extLst>
        </c:ser>
        <c:ser>
          <c:idx val="7"/>
          <c:order val="7"/>
          <c:tx>
            <c:strRef>
              <c:f>'epicurve  BL'!$I$1</c:f>
              <c:strCache>
                <c:ptCount val="1"/>
                <c:pt idx="0">
                  <c:v>BE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BL'!$I$2:$I$7</c:f>
              <c:numCache>
                <c:formatCode>General</c:formatCode>
                <c:ptCount val="6"/>
                <c:pt idx="2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45-41A0-83B0-561697297F27}"/>
            </c:ext>
          </c:extLst>
        </c:ser>
        <c:ser>
          <c:idx val="8"/>
          <c:order val="8"/>
          <c:tx>
            <c:strRef>
              <c:f>'epicurve  BL'!$J$1</c:f>
              <c:strCache>
                <c:ptCount val="1"/>
                <c:pt idx="0">
                  <c:v>BB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BL'!$J$2:$J$7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45-41A0-83B0-561697297F27}"/>
            </c:ext>
          </c:extLst>
        </c:ser>
        <c:ser>
          <c:idx val="9"/>
          <c:order val="9"/>
          <c:tx>
            <c:strRef>
              <c:f>'epicurve  BL'!$K$1</c:f>
              <c:strCache>
                <c:ptCount val="1"/>
                <c:pt idx="0">
                  <c:v>SN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'epicurve  BL'!$A$2:$A$7</c:f>
              <c:numCache>
                <c:formatCode>General</c:formatCode>
                <c:ptCount val="6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</c:numCache>
            </c:numRef>
          </c:cat>
          <c:val>
            <c:numRef>
              <c:f>'epicurve  BL'!$K$2:$K$7</c:f>
              <c:numCache>
                <c:formatCode>General</c:formatCode>
                <c:ptCount val="6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645-41A0-83B0-561697297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7660632"/>
        <c:axId val="697658992"/>
      </c:barChart>
      <c:catAx>
        <c:axId val="69766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658992"/>
        <c:crosses val="autoZero"/>
        <c:auto val="1"/>
        <c:lblAlgn val="ctr"/>
        <c:lblOffset val="100"/>
        <c:noMultiLvlLbl val="0"/>
      </c:catAx>
      <c:valAx>
        <c:axId val="69765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9766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BA.4: Fälle nach KW und BL </a:t>
            </a:r>
          </a:p>
          <a:p>
            <a:pPr>
              <a:defRPr/>
            </a:pPr>
            <a:r>
              <a:rPr lang="de-DE" dirty="0"/>
              <a:t>(global </a:t>
            </a:r>
            <a:r>
              <a:rPr lang="de-DE" dirty="0" err="1"/>
              <a:t>set</a:t>
            </a:r>
            <a:r>
              <a:rPr lang="de-DE" dirty="0"/>
              <a:t> + Meldesystem)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'Epicurve BL'!$B$1</c:f>
              <c:strCache>
                <c:ptCount val="1"/>
                <c:pt idx="0">
                  <c:v>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BL'!$B$2:$B$6</c:f>
              <c:numCache>
                <c:formatCode>General</c:formatCode>
                <c:ptCount val="5"/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4E-41A5-A979-A7D61D54A21A}"/>
            </c:ext>
          </c:extLst>
        </c:ser>
        <c:ser>
          <c:idx val="1"/>
          <c:order val="1"/>
          <c:tx>
            <c:strRef>
              <c:f>'Epicurve BL'!$C$1</c:f>
              <c:strCache>
                <c:ptCount val="1"/>
                <c:pt idx="0">
                  <c:v>NW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BL'!$C$2:$C$6</c:f>
              <c:numCache>
                <c:formatCode>General</c:formatCode>
                <c:ptCount val="5"/>
                <c:pt idx="0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4E-41A5-A979-A7D61D54A21A}"/>
            </c:ext>
          </c:extLst>
        </c:ser>
        <c:ser>
          <c:idx val="2"/>
          <c:order val="2"/>
          <c:tx>
            <c:strRef>
              <c:f>'Epicurve BL'!$D$1</c:f>
              <c:strCache>
                <c:ptCount val="1"/>
                <c:pt idx="0">
                  <c:v>BW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BL'!$D$2:$D$6</c:f>
              <c:numCache>
                <c:formatCode>General</c:formatCode>
                <c:ptCount val="5"/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4E-41A5-A979-A7D61D54A21A}"/>
            </c:ext>
          </c:extLst>
        </c:ser>
        <c:ser>
          <c:idx val="3"/>
          <c:order val="3"/>
          <c:tx>
            <c:strRef>
              <c:f>'Epicurve BL'!$E$1</c:f>
              <c:strCache>
                <c:ptCount val="1"/>
                <c:pt idx="0">
                  <c:v>BY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BL'!$E$2:$E$6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4E-41A5-A979-A7D61D54A21A}"/>
            </c:ext>
          </c:extLst>
        </c:ser>
        <c:ser>
          <c:idx val="4"/>
          <c:order val="4"/>
          <c:tx>
            <c:strRef>
              <c:f>'Epicurve BL'!$F$1</c:f>
              <c:strCache>
                <c:ptCount val="1"/>
                <c:pt idx="0">
                  <c:v>MV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'Epicurve BL'!$A$2:$A$6</c:f>
              <c:numCache>
                <c:formatCode>General</c:formatCode>
                <c:ptCount val="5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</c:numCache>
            </c:numRef>
          </c:cat>
          <c:val>
            <c:numRef>
              <c:f>'Epicurve BL'!$F$2:$F$6</c:f>
              <c:numCache>
                <c:formatCode>General</c:formatCode>
                <c:ptCount val="5"/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4E-41A5-A979-A7D61D54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4336360"/>
        <c:axId val="564336688"/>
      </c:barChart>
      <c:catAx>
        <c:axId val="56433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4336688"/>
        <c:crosses val="autoZero"/>
        <c:auto val="1"/>
        <c:lblAlgn val="ctr"/>
        <c:lblOffset val="100"/>
        <c:noMultiLvlLbl val="0"/>
      </c:catAx>
      <c:valAx>
        <c:axId val="56433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433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67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72FF-E217-4B60-A718-D4AB173E9F95}" type="datetime1">
              <a:rPr lang="de-DE" smtClean="0"/>
              <a:t>18.05.2022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AB8D-E1AE-4B0D-9E39-FE3250BB757D}" type="datetime1">
              <a:rPr lang="de-DE" smtClean="0"/>
              <a:t>18.05.2022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149D-667A-489B-B628-3E8724FC5E22}" type="datetime1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C45F-8442-4BB9-8BF1-302EDD225582}" type="datetime1">
              <a:rPr lang="de-DE" smtClean="0"/>
              <a:t>18.05.2022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7B4F-8716-470E-9CD2-CD8198FCDF05}" type="datetime1">
              <a:rPr lang="de-DE" smtClean="0"/>
              <a:t>18.05.2022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FE03B-6996-411E-96B3-A303963E02B3}" type="datetime1">
              <a:rPr lang="de-DE" smtClean="0"/>
              <a:t>18.05.2022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ACE5FA-AE24-4266-A5B0-0D029298B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86398"/>
            <a:ext cx="6858000" cy="64607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058787-201F-4DC4-803C-806A049DA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354819-CA82-4562-A301-E26295B4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DF1-5C9E-41C3-BD8C-DBBC6D962646}" type="datetime1">
              <a:rPr lang="de-DE" smtClean="0"/>
              <a:t>18.05.2022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00D8F4F-1761-4139-9B98-A0DE88E49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597AE-F62B-44AB-98A1-B6CFFB80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310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fld id="{8565F602-A671-4EF3-A374-D6437FADB699}" type="datetime1">
              <a:rPr lang="de-DE" smtClean="0"/>
              <a:t>18.05.2022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62" r:id="rId7"/>
  </p:sldLayoutIdLst>
  <p:hf hdr="0" ft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FG36, FG32, MF1, MF2, MF4, AG Evo, FG17</a:t>
            </a:r>
            <a:br>
              <a:rPr lang="de-DE" dirty="0"/>
            </a:br>
            <a:r>
              <a:rPr lang="de-DE" dirty="0"/>
              <a:t>Berlin, 18.05.2022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1807C-2C4E-4805-90E0-A3167B6E0948}" type="datetime1">
              <a:rPr lang="de-DE" smtClean="0"/>
              <a:t>18.05.2022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872A4BDA-3D18-4D56-A9BA-CA56234FE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4" y="1129401"/>
            <a:ext cx="3366909" cy="307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 (Datenstand: 16.05.2022)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057821-9C04-438E-8195-6A72F559FD38}"/>
              </a:ext>
            </a:extLst>
          </p:cNvPr>
          <p:cNvSpPr txBox="1"/>
          <p:nvPr/>
        </p:nvSpPr>
        <p:spPr>
          <a:xfrm>
            <a:off x="5661085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KW18/2022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71.7%</a:t>
            </a:r>
          </a:p>
          <a:p>
            <a:r>
              <a:rPr lang="de-DE" sz="1350" dirty="0"/>
              <a:t>    BA.2.9		18.8%</a:t>
            </a:r>
          </a:p>
          <a:p>
            <a:r>
              <a:rPr lang="de-DE" sz="1350" dirty="0"/>
              <a:t>    BA.2.3 		  2.0%</a:t>
            </a:r>
          </a:p>
          <a:p>
            <a:r>
              <a:rPr lang="de-DE" sz="1350" dirty="0"/>
              <a:t>    BA.5 		  1.4%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0.1%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DC525D-CE72-499B-B30D-629AC9610C0D}"/>
              </a:ext>
            </a:extLst>
          </p:cNvPr>
          <p:cNvSpPr txBox="1"/>
          <p:nvPr/>
        </p:nvSpPr>
        <p:spPr>
          <a:xfrm>
            <a:off x="5661086" y="3090269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305	 (135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58	 (29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93   (47 in Stichprobe)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1240FCC-F846-4835-B71C-979C134BA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93" y="693486"/>
            <a:ext cx="5364389" cy="390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5423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Omikron (Sub-)Linien Anteile (Datenstand: 16.05.2022)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6A592D-DDA1-4AA7-BAA4-2DC9E0EFE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2" y="694245"/>
            <a:ext cx="5314159" cy="386484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2C9C654-05A1-4060-B507-E0E6732003EA}"/>
              </a:ext>
            </a:extLst>
          </p:cNvPr>
          <p:cNvSpPr txBox="1"/>
          <p:nvPr/>
        </p:nvSpPr>
        <p:spPr>
          <a:xfrm>
            <a:off x="5661085" y="958054"/>
            <a:ext cx="3257003" cy="19620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KW18/2022 (Stichprobe)</a:t>
            </a:r>
          </a:p>
          <a:p>
            <a:endParaRPr lang="de-DE" sz="1350" b="1" dirty="0"/>
          </a:p>
          <a:p>
            <a:r>
              <a:rPr lang="de-DE" sz="1350" b="1" dirty="0"/>
              <a:t>Omikron		99.8%</a:t>
            </a:r>
          </a:p>
          <a:p>
            <a:r>
              <a:rPr lang="de-DE" sz="1350" dirty="0"/>
              <a:t>    BA.2 		71.7%</a:t>
            </a:r>
          </a:p>
          <a:p>
            <a:r>
              <a:rPr lang="de-DE" sz="1350" dirty="0"/>
              <a:t>    BA.2.9		18.8%</a:t>
            </a:r>
          </a:p>
          <a:p>
            <a:r>
              <a:rPr lang="de-DE" sz="1350" dirty="0"/>
              <a:t>    BA.2.3 		  2.0%</a:t>
            </a:r>
          </a:p>
          <a:p>
            <a:r>
              <a:rPr lang="de-DE" sz="1350" dirty="0"/>
              <a:t>    BA.5 		  1.4%</a:t>
            </a:r>
          </a:p>
          <a:p>
            <a:endParaRPr lang="de-DE" sz="1350" b="1" dirty="0"/>
          </a:p>
          <a:p>
            <a:r>
              <a:rPr lang="de-DE" sz="1350" b="1" dirty="0"/>
              <a:t>Not </a:t>
            </a:r>
            <a:r>
              <a:rPr lang="de-DE" sz="1350" b="1" dirty="0" err="1"/>
              <a:t>assigned</a:t>
            </a:r>
            <a:r>
              <a:rPr lang="de-DE" sz="1350" b="1" dirty="0"/>
              <a:t>	   0.1%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7AA92DF-C563-4220-A81B-0B6ED178DFFB}"/>
              </a:ext>
            </a:extLst>
          </p:cNvPr>
          <p:cNvSpPr txBox="1"/>
          <p:nvPr/>
        </p:nvSpPr>
        <p:spPr>
          <a:xfrm>
            <a:off x="5661086" y="3090269"/>
            <a:ext cx="3399392" cy="11310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50" b="1" dirty="0"/>
              <a:t>Nachweise im gesamten Datensatz:</a:t>
            </a:r>
          </a:p>
          <a:p>
            <a:endParaRPr lang="de-DE" sz="1350" b="1" dirty="0"/>
          </a:p>
          <a:p>
            <a:pPr>
              <a:tabLst>
                <a:tab pos="1546622" algn="l"/>
                <a:tab pos="1818085" algn="l"/>
                <a:tab pos="2018110" algn="l"/>
              </a:tabLst>
            </a:pPr>
            <a:r>
              <a:rPr lang="de-DE" sz="1350" dirty="0"/>
              <a:t>BA.5	305	 (135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BA.4	58	 (29 in Stichprobe)</a:t>
            </a:r>
          </a:p>
          <a:p>
            <a:pPr>
              <a:tabLst>
                <a:tab pos="1546622" algn="l"/>
                <a:tab pos="1818085" algn="l"/>
              </a:tabLst>
            </a:pPr>
            <a:r>
              <a:rPr lang="de-DE" sz="1350" dirty="0"/>
              <a:t>BA.2.12.1	93   (47 in Stichprobe)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326DEB0-76CF-4A9C-B67C-8A569C101FAC}"/>
              </a:ext>
            </a:extLst>
          </p:cNvPr>
          <p:cNvSpPr/>
          <p:nvPr/>
        </p:nvSpPr>
        <p:spPr>
          <a:xfrm>
            <a:off x="520791" y="4550245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Aft>
                <a:spcPts val="400"/>
              </a:spcAft>
            </a:pPr>
            <a:r>
              <a:rPr lang="de-DE" sz="1200" b="1" dirty="0">
                <a:solidFill>
                  <a:srgbClr val="045AA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Prozentuale Anteile der Omikron (Sub-)Linien mit einem Anteil von jemals &gt;1%, bezogen auf die Genomsequenzen aus der Stichprobe, absteigend sortiert nach ihrem Anteil in KW 17.</a:t>
            </a:r>
          </a:p>
        </p:txBody>
      </p:sp>
    </p:spTree>
    <p:extLst>
      <p:ext uri="{BB962C8B-B14F-4D97-AF65-F5344CB8AC3E}">
        <p14:creationId xmlns:p14="http://schemas.microsoft.com/office/powerpoint/2010/main" val="390963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1" y="236750"/>
            <a:ext cx="380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VOC Anteile (Datenstand: 16.05.2022)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2F452E3-2E1B-4B17-9369-5E3E138ADDEC}"/>
              </a:ext>
            </a:extLst>
          </p:cNvPr>
          <p:cNvGrpSpPr/>
          <p:nvPr/>
        </p:nvGrpSpPr>
        <p:grpSpPr>
          <a:xfrm>
            <a:off x="398973" y="949094"/>
            <a:ext cx="8863364" cy="2463702"/>
            <a:chOff x="1084054" y="1433713"/>
            <a:chExt cx="9777707" cy="2717857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9203AEA-F172-417A-85F7-C986AB23CC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50189"/>
            <a:stretch/>
          </p:blipFill>
          <p:spPr>
            <a:xfrm>
              <a:off x="1084054" y="1433713"/>
              <a:ext cx="6629400" cy="2647411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5BBCBA-0910-43E3-A099-B56F204D9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000" t="50000"/>
            <a:stretch/>
          </p:blipFill>
          <p:spPr>
            <a:xfrm>
              <a:off x="7547060" y="1494094"/>
              <a:ext cx="3314701" cy="2657476"/>
            </a:xfrm>
            <a:prstGeom prst="rect">
              <a:avLst/>
            </a:prstGeom>
          </p:spPr>
        </p:pic>
      </p:grp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DE733B05-6EC0-41C7-91CC-44963FF45DD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680" y="3277943"/>
          <a:ext cx="8519160" cy="251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1705620614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24395443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3665317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66124731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08170938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7442092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12022269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2939107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578693567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923165063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1.7 %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97.6 %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0.1 %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0.1 %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b="0" dirty="0"/>
                        <a:t>0.3 %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1692161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AC104F65-AEF7-4101-AEAA-E1C508926B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680" y="3503219"/>
          <a:ext cx="8519160" cy="251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1705620614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24395443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3665317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66124731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08170938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7442092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12022269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2939107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578693567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923165063"/>
                    </a:ext>
                  </a:extLst>
                </a:gridCol>
              </a:tblGrid>
              <a:tr h="189587"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17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1.6 %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97.4 %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0.1 %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b="0" dirty="0"/>
                        <a:t>0.6 %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692161"/>
                  </a:ext>
                </a:extLst>
              </a:tr>
            </a:tbl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D0C47EB0-571B-4225-A8A1-09154626A346}"/>
              </a:ext>
            </a:extLst>
          </p:cNvPr>
          <p:cNvSpPr/>
          <p:nvPr/>
        </p:nvSpPr>
        <p:spPr>
          <a:xfrm rot="16200000">
            <a:off x="7634153" y="2878185"/>
            <a:ext cx="2209800" cy="53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F4CAA1AC-D7E7-4390-ADAE-47E8E0AB05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87680" y="3745130"/>
          <a:ext cx="8519160" cy="25146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15340">
                  <a:extLst>
                    <a:ext uri="{9D8B030D-6E8A-4147-A177-3AD203B41FA5}">
                      <a16:colId xmlns:a16="http://schemas.microsoft.com/office/drawing/2014/main" val="1705620614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2243954435"/>
                    </a:ext>
                  </a:extLst>
                </a:gridCol>
                <a:gridCol w="586740">
                  <a:extLst>
                    <a:ext uri="{9D8B030D-6E8A-4147-A177-3AD203B41FA5}">
                      <a16:colId xmlns:a16="http://schemas.microsoft.com/office/drawing/2014/main" val="436653177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66124731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308170938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617442092"/>
                    </a:ext>
                  </a:extLst>
                </a:gridCol>
                <a:gridCol w="708660">
                  <a:extLst>
                    <a:ext uri="{9D8B030D-6E8A-4147-A177-3AD203B41FA5}">
                      <a16:colId xmlns:a16="http://schemas.microsoft.com/office/drawing/2014/main" val="12022269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29391075"/>
                    </a:ext>
                  </a:extLst>
                </a:gridCol>
                <a:gridCol w="899160">
                  <a:extLst>
                    <a:ext uri="{9D8B030D-6E8A-4147-A177-3AD203B41FA5}">
                      <a16:colId xmlns:a16="http://schemas.microsoft.com/office/drawing/2014/main" val="578693567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923165063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18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0.7 %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97.4 %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50" b="0" dirty="0"/>
                        <a:t>0.3 %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050" b="0" dirty="0"/>
                        <a:t>1.4 %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11692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90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5F757-2DC6-4BFE-874F-A5414C29C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DF1-5C9E-41C3-BD8C-DBBC6D962646}" type="datetime1">
              <a:rPr lang="de-DE" smtClean="0"/>
              <a:t>18.05.2022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889DB-7324-4515-85EA-274855C7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5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C69270A-73D2-4B52-8C22-08D54A2EC4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Insgesamt 305 </a:t>
            </a:r>
            <a:r>
              <a:rPr lang="de-DE" dirty="0" err="1"/>
              <a:t>Seqs</a:t>
            </a:r>
            <a:r>
              <a:rPr lang="de-DE" dirty="0"/>
              <a:t> (99 in KW18/22)</a:t>
            </a:r>
          </a:p>
          <a:p>
            <a:pPr lvl="1"/>
            <a:r>
              <a:rPr lang="de-DE" dirty="0"/>
              <a:t>Exposition: BIH (1), CZ (1) </a:t>
            </a:r>
          </a:p>
          <a:p>
            <a:pPr lvl="1"/>
            <a:r>
              <a:rPr lang="de-DE" dirty="0"/>
              <a:t>Meldesystem (n= 155)</a:t>
            </a:r>
          </a:p>
          <a:p>
            <a:pPr lvl="2"/>
            <a:r>
              <a:rPr lang="de-DE" dirty="0"/>
              <a:t>Keine Hospitalisierung</a:t>
            </a:r>
          </a:p>
          <a:p>
            <a:pPr lvl="2"/>
            <a:r>
              <a:rPr lang="de-DE" dirty="0"/>
              <a:t>Kein Todesfall</a:t>
            </a:r>
          </a:p>
          <a:p>
            <a:r>
              <a:rPr lang="de-DE" dirty="0"/>
              <a:t>Stichprobe 135 </a:t>
            </a:r>
            <a:r>
              <a:rPr lang="de-DE" dirty="0" err="1"/>
              <a:t>Seqs</a:t>
            </a:r>
            <a:r>
              <a:rPr lang="de-DE" dirty="0"/>
              <a:t> (60 in KW 18/22)</a:t>
            </a:r>
          </a:p>
          <a:p>
            <a:endParaRPr lang="de-DE" dirty="0"/>
          </a:p>
          <a:p>
            <a:pPr lvl="1"/>
            <a:r>
              <a:rPr lang="de-DE" dirty="0"/>
              <a:t>kein Todesfall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8D29467-412D-4903-9DCE-3375F835A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BA.5 in D</a:t>
            </a:r>
          </a:p>
        </p:txBody>
      </p:sp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C4B77C49-4636-4B73-9D6B-779647F86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401916"/>
              </p:ext>
            </p:extLst>
          </p:nvPr>
        </p:nvGraphicFramePr>
        <p:xfrm>
          <a:off x="5088896" y="2872108"/>
          <a:ext cx="3786186" cy="220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87C8DFAC-CC3B-4098-9A17-AE1094194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1179243"/>
              </p:ext>
            </p:extLst>
          </p:nvPr>
        </p:nvGraphicFramePr>
        <p:xfrm>
          <a:off x="5088896" y="317501"/>
          <a:ext cx="3786186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7B1AF0C4-E028-40D9-B65F-AC80D22205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241" b="11809"/>
          <a:stretch/>
        </p:blipFill>
        <p:spPr>
          <a:xfrm>
            <a:off x="932289" y="3183920"/>
            <a:ext cx="3420152" cy="17999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0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2DE06B2-908C-4D6D-BDB8-32161516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149D-667A-489B-B628-3E8724FC5E22}" type="datetime1">
              <a:rPr lang="de-DE" smtClean="0"/>
              <a:t>18.05.2022</a:t>
            </a:fld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DF9DBB-1071-4CA0-83E5-9CCE5CCB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F50CDFE-10E4-4377-8FCB-CEF821F26C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Insgesamt 58 </a:t>
            </a:r>
            <a:r>
              <a:rPr lang="de-DE" dirty="0" err="1"/>
              <a:t>Seqs</a:t>
            </a:r>
            <a:r>
              <a:rPr lang="de-DE" dirty="0"/>
              <a:t> (23 in KW18/22)</a:t>
            </a:r>
          </a:p>
          <a:p>
            <a:pPr lvl="1"/>
            <a:r>
              <a:rPr lang="de-DE" dirty="0"/>
              <a:t>Meldesystem (n=27), 7/27 aus Stichprobe</a:t>
            </a:r>
          </a:p>
          <a:p>
            <a:pPr lvl="1"/>
            <a:r>
              <a:rPr lang="de-DE" dirty="0" err="1"/>
              <a:t>Keien</a:t>
            </a:r>
            <a:r>
              <a:rPr lang="de-DE" dirty="0"/>
              <a:t> Hospitalisierungen</a:t>
            </a:r>
          </a:p>
          <a:p>
            <a:pPr lvl="1"/>
            <a:r>
              <a:rPr lang="de-DE" dirty="0"/>
              <a:t>Kein Todesfall</a:t>
            </a:r>
          </a:p>
          <a:p>
            <a:pPr lvl="1"/>
            <a:r>
              <a:rPr lang="de-DE" dirty="0"/>
              <a:t>Keine Exposition im Ausland</a:t>
            </a:r>
          </a:p>
          <a:p>
            <a:r>
              <a:rPr lang="de-DE" dirty="0"/>
              <a:t>Stichprobe 29 </a:t>
            </a:r>
            <a:r>
              <a:rPr lang="de-DE" dirty="0" err="1"/>
              <a:t>Seqs</a:t>
            </a:r>
            <a:r>
              <a:rPr lang="de-DE" dirty="0"/>
              <a:t> (12 in KW 18/22)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10D2A4F-F54C-46D1-850F-9398F814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BA.4 in D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CE0A3F33-B8AC-4171-8B6C-957FE994FB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744935"/>
              </p:ext>
            </p:extLst>
          </p:nvPr>
        </p:nvGraphicFramePr>
        <p:xfrm>
          <a:off x="5420412" y="1470056"/>
          <a:ext cx="37235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576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605706DB-CC50-4389-A828-26B438B8C5B3}"/>
              </a:ext>
            </a:extLst>
          </p:cNvPr>
          <p:cNvSpPr txBox="1"/>
          <p:nvPr/>
        </p:nvSpPr>
        <p:spPr>
          <a:xfrm>
            <a:off x="317020" y="236750"/>
            <a:ext cx="571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Nachweise Rekombinanten  (Datenstand: 16.05.2022)</a:t>
            </a:r>
          </a:p>
          <a:p>
            <a:endParaRPr lang="de-DE" b="1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85689EC-B412-4F4A-BB21-77F599BE3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311749"/>
              </p:ext>
            </p:extLst>
          </p:nvPr>
        </p:nvGraphicFramePr>
        <p:xfrm>
          <a:off x="428890" y="652199"/>
          <a:ext cx="2215250" cy="4357268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107625">
                  <a:extLst>
                    <a:ext uri="{9D8B030D-6E8A-4147-A177-3AD203B41FA5}">
                      <a16:colId xmlns:a16="http://schemas.microsoft.com/office/drawing/2014/main" val="3977112872"/>
                    </a:ext>
                  </a:extLst>
                </a:gridCol>
                <a:gridCol w="1107625">
                  <a:extLst>
                    <a:ext uri="{9D8B030D-6E8A-4147-A177-3AD203B41FA5}">
                      <a16:colId xmlns:a16="http://schemas.microsoft.com/office/drawing/2014/main" val="4153567052"/>
                    </a:ext>
                  </a:extLst>
                </a:gridCol>
              </a:tblGrid>
              <a:tr h="291480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Linie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1" u="none" strike="noStrike" dirty="0">
                          <a:effectLst/>
                        </a:rPr>
                        <a:t>Nachweise</a:t>
                      </a:r>
                      <a:endParaRPr lang="de-DE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614381000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92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XE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18 (+4)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809571005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XF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30707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XG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3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133979908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XH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5350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XJ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9883569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XK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52822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XL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275524042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XM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(+27)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99358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XN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13033403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XP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24747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XQ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608266724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XR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94831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XS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>
                          <a:effectLst/>
                        </a:rPr>
                        <a:t>0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420739146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 dirty="0">
                          <a:effectLst/>
                        </a:rPr>
                        <a:t>XT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0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538819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u="none" strike="noStrike">
                          <a:effectLst/>
                        </a:rPr>
                        <a:t>XU</a:t>
                      </a:r>
                      <a:endParaRPr lang="de-D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564" marR="10564" marT="105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 (+1)</a:t>
                      </a:r>
                    </a:p>
                  </a:txBody>
                  <a:tcPr marL="10564" marR="10564" marT="10564" marB="0" anchor="b"/>
                </a:tc>
                <a:extLst>
                  <a:ext uri="{0D108BD9-81ED-4DB2-BD59-A6C34878D82A}">
                    <a16:rowId xmlns:a16="http://schemas.microsoft.com/office/drawing/2014/main" val="51525253"/>
                  </a:ext>
                </a:extLst>
              </a:tr>
              <a:tr h="228781">
                <a:tc>
                  <a:txBody>
                    <a:bodyPr/>
                    <a:lstStyle/>
                    <a:p>
                      <a:pPr algn="l" fontAlgn="b"/>
                      <a:r>
                        <a:rPr lang="de-D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500" u="none" strike="noStrike" dirty="0">
                          <a:effectLst/>
                        </a:rPr>
                        <a:t>1(+1)</a:t>
                      </a:r>
                    </a:p>
                  </a:txBody>
                  <a:tcPr marL="10564" marR="10564" marT="10564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136531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82A6F78-9392-4788-A4A2-DD5C4902B638}"/>
              </a:ext>
            </a:extLst>
          </p:cNvPr>
          <p:cNvSpPr txBox="1"/>
          <p:nvPr/>
        </p:nvSpPr>
        <p:spPr>
          <a:xfrm>
            <a:off x="2860963" y="4162474"/>
            <a:ext cx="4677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Datenquelle: </a:t>
            </a:r>
            <a:r>
              <a:rPr lang="de-DE" sz="1400" b="1" dirty="0"/>
              <a:t>Globale Daten: DESH + IMS-SC2 Labornetzwerk</a:t>
            </a:r>
            <a:r>
              <a:rPr lang="de-DE" sz="1400" dirty="0"/>
              <a:t>.</a:t>
            </a:r>
          </a:p>
          <a:p>
            <a:r>
              <a:rPr lang="de-DE" sz="1400" dirty="0"/>
              <a:t>Nachweis mittels Screening nach </a:t>
            </a:r>
            <a:r>
              <a:rPr lang="de-DE" sz="1400" dirty="0" err="1"/>
              <a:t>Markermutationen</a:t>
            </a:r>
            <a:r>
              <a:rPr lang="de-DE" sz="1400" dirty="0"/>
              <a:t> und </a:t>
            </a:r>
          </a:p>
          <a:p>
            <a:r>
              <a:rPr lang="de-DE" sz="1400" dirty="0" err="1"/>
              <a:t>Pangolin</a:t>
            </a:r>
            <a:r>
              <a:rPr lang="de-DE" sz="1400" dirty="0"/>
              <a:t> Zuordnung, Nachweise manuell kuratiert.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5404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EB124B-69C4-4057-84F3-302A74981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C1184-B10E-41EF-AD77-5A1BE0D02EF8}" type="datetime1">
              <a:rPr lang="de-DE" smtClean="0"/>
              <a:t>18.05.2022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D6B195-4055-451C-8786-F05DA10E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8</a:t>
            </a:fld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8D352B-E74A-459E-914A-A57C8CB4D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29682"/>
            <a:ext cx="52052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dirty="0"/>
              <a:t>Genomsequenzdaten zu SARS-CoV-2 Varianten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7EF1D1-3B51-4B3C-AB70-3A31648875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62" y="1245552"/>
            <a:ext cx="7336676" cy="33481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914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1E2301-F351-4816-B0FF-A9C66551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E6DF1-5C9E-41C3-BD8C-DBBC6D962646}" type="datetime1">
              <a:rPr lang="de-DE" smtClean="0"/>
              <a:t>18.05.2022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32AAC6-B6C1-44D6-9DE4-C2D9D5B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1C01-97D6-4FA0-95DB-8FDA9555F8C7}" type="slidenum">
              <a:rPr lang="de-DE" smtClean="0"/>
              <a:t>9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4C73004-1387-45B1-8718-513013CF118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199" y="1059582"/>
            <a:ext cx="8422849" cy="3766417"/>
          </a:xfrm>
        </p:spPr>
        <p:txBody>
          <a:bodyPr/>
          <a:lstStyle/>
          <a:p>
            <a:r>
              <a:rPr lang="de-DE" dirty="0"/>
              <a:t>Linien im Akkumulationen von Mutation in Spike-Protein, z.B. del69/70 (Alpha, BA.1) oder L452R (Delta) , F486V (selten, aber in vitro strong </a:t>
            </a:r>
            <a:r>
              <a:rPr lang="de-DE" dirty="0" err="1"/>
              <a:t>escape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BA.4 </a:t>
            </a:r>
            <a:r>
              <a:rPr lang="it-IT" dirty="0">
                <a:sym typeface="Wingdings" panose="05000000000000000000" pitchFamily="2" charset="2"/>
              </a:rPr>
              <a:t>= BA.2 + </a:t>
            </a:r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69/70del +  L452R + F486V </a:t>
            </a:r>
            <a:r>
              <a:rPr lang="it-IT" dirty="0">
                <a:sym typeface="Wingdings" panose="05000000000000000000" pitchFamily="2" charset="2"/>
              </a:rPr>
              <a:t>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[DE:33*]</a:t>
            </a:r>
            <a:br>
              <a:rPr lang="it-IT" dirty="0">
                <a:sym typeface="Wingdings" panose="05000000000000000000" pitchFamily="2" charset="2"/>
              </a:rPr>
            </a:br>
            <a:r>
              <a:rPr lang="it-IT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BA.5 </a:t>
            </a:r>
            <a:r>
              <a:rPr lang="de-DE" dirty="0"/>
              <a:t>= BA.2 + </a:t>
            </a:r>
            <a:r>
              <a:rPr lang="de-DE" dirty="0">
                <a:solidFill>
                  <a:srgbClr val="FF0000"/>
                </a:solidFill>
              </a:rPr>
              <a:t>69/70del + L452R +  F486V</a:t>
            </a:r>
            <a:r>
              <a:rPr lang="it-IT" dirty="0">
                <a:sym typeface="Wingdings" panose="05000000000000000000" pitchFamily="2" charset="2"/>
              </a:rPr>
              <a:t> - Q493R (</a:t>
            </a:r>
            <a:r>
              <a:rPr lang="it-IT" dirty="0" err="1">
                <a:sym typeface="Wingdings" panose="05000000000000000000" pitchFamily="2" charset="2"/>
              </a:rPr>
              <a:t>reversion</a:t>
            </a:r>
            <a:r>
              <a:rPr lang="it-IT" dirty="0">
                <a:sym typeface="Wingdings" panose="05000000000000000000" pitchFamily="2" charset="2"/>
              </a:rPr>
              <a:t>)	[DE:179*]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de-DE" dirty="0"/>
              <a:t>BA.2.12.1 = BA.2 + 69/70del + L452Q + Q493R					</a:t>
            </a:r>
            <a:r>
              <a:rPr lang="it-IT" dirty="0">
                <a:sym typeface="Wingdings" panose="05000000000000000000" pitchFamily="2" charset="2"/>
              </a:rPr>
              <a:t>[DE:37*]</a:t>
            </a:r>
            <a:endParaRPr lang="de-DE" dirty="0"/>
          </a:p>
          <a:p>
            <a:endParaRPr lang="de-DE" dirty="0"/>
          </a:p>
          <a:p>
            <a:r>
              <a:rPr lang="de-DE" dirty="0"/>
              <a:t>BA.2.9</a:t>
            </a:r>
            <a:br>
              <a:rPr lang="de-DE" dirty="0"/>
            </a:br>
            <a:r>
              <a:rPr lang="de-DE" dirty="0">
                <a:sym typeface="Wingdings" panose="05000000000000000000" pitchFamily="2" charset="2"/>
              </a:rPr>
              <a:t> 0,42 % L452R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 Wachstum ähnlich zu BA.2</a:t>
            </a:r>
            <a:endParaRPr lang="de-DE" dirty="0"/>
          </a:p>
          <a:p>
            <a:endParaRPr lang="de-DE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AC78E6D-A3FA-4491-8DD8-A3C5EEC40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Mutations</a:t>
            </a:r>
            <a:r>
              <a:rPr lang="de-DE" dirty="0"/>
              <a:t> &amp; Lineages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monitoring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4D4196-00AE-4752-B120-EF553688E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415" y="2942790"/>
            <a:ext cx="5005633" cy="221360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2D9EB8-4B99-4E6E-A70D-76C4017E8A3E}"/>
              </a:ext>
            </a:extLst>
          </p:cNvPr>
          <p:cNvSpPr/>
          <p:nvPr/>
        </p:nvSpPr>
        <p:spPr>
          <a:xfrm>
            <a:off x="7725565" y="2555694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>
                <a:sym typeface="Wingdings" panose="05000000000000000000" pitchFamily="2" charset="2"/>
              </a:rPr>
              <a:t>*Stand: 9.5.2022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3952251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Bildschirmpräsentation (16:9)</PresentationFormat>
  <Paragraphs>142</Paragraphs>
  <Slides>9</Slides>
  <Notes>1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ＭＳ 明朝</vt:lpstr>
      <vt:lpstr>Times New Roman</vt:lpstr>
      <vt:lpstr>Wingdings</vt:lpstr>
      <vt:lpstr>Office-Design</vt:lpstr>
      <vt:lpstr>VOC/VOI in Deutschland  aktuelle Situation  </vt:lpstr>
      <vt:lpstr>PowerPoint-Präsentation</vt:lpstr>
      <vt:lpstr>PowerPoint-Präsentation</vt:lpstr>
      <vt:lpstr>PowerPoint-Präsentation</vt:lpstr>
      <vt:lpstr>BA.5 in D</vt:lpstr>
      <vt:lpstr>BA.4 in D</vt:lpstr>
      <vt:lpstr>PowerPoint-Präsentation</vt:lpstr>
      <vt:lpstr>Genomsequenzdaten zu SARS-CoV-2 Varianten </vt:lpstr>
      <vt:lpstr>Mutations &amp; Lineages under monitoring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133</cp:revision>
  <dcterms:created xsi:type="dcterms:W3CDTF">2015-11-02T12:29:13Z</dcterms:created>
  <dcterms:modified xsi:type="dcterms:W3CDTF">2022-05-19T06:33:15Z</dcterms:modified>
</cp:coreProperties>
</file>