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827" r:id="rId2"/>
    <p:sldId id="814" r:id="rId3"/>
    <p:sldId id="825" r:id="rId4"/>
    <p:sldId id="828" r:id="rId5"/>
    <p:sldId id="816" r:id="rId6"/>
    <p:sldId id="833" r:id="rId7"/>
    <p:sldId id="830" r:id="rId8"/>
    <p:sldId id="832" r:id="rId9"/>
    <p:sldId id="829" r:id="rId10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/>
    <p:restoredTop sz="81782" autoAdjust="0"/>
  </p:normalViewPr>
  <p:slideViewPr>
    <p:cSldViewPr snapToGrid="0" snapToObjects="1">
      <p:cViewPr varScale="1">
        <p:scale>
          <a:sx n="52" d="100"/>
          <a:sy n="52" d="100"/>
        </p:scale>
        <p:origin x="1340" y="52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3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CAVE: vielerorts geänderte Teststrategien insbesondere in Europa z.B. Spanien, Dänemark, England testen nur Risikogruppen, Personen die Behandlung im KH benötigen und Personen die mit RG arbeiten; Österreich hat den Anzahl PCR pro Einwohner reduziert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Quelle BA.5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Modellierung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https://insaflu.insa.pt/covid19/relatorios/PORTUGAL_INSA_SARS_CoV_2_GENETIC_DIVERSITY_situation_report_2022-05-17.pdf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BA.1 has been firstly identified in Portugal by mid November, 2021, and was dominant between ISO weeks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51, 2021 (20th-26th November) and 7, 2022 (14th-20th February), having reached its maximum circulation in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2 (95,6%, 10th- 16th January, 2022) (Figures 2 and 3). The current circulation of BA.1 in Portugal is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estimated to be residual, and, so far, no cases have been detected on week 17 (analysis ongoing).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BA.2 has been firstly detected in random nationwide sequencing surveys in ISO week 52 (27th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December 2021 – 2nd January 2022) (Figure 2), becoming dominant on week 8 (21st–27th February 2022).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proportion of non-SGTF positive samples (indicative of probable Omicron BA.2 case), BA.2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frequency shows a decreasing trend and is estimated to be 62.9% on 8 May 2022 (Figures 2, 3 and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insaflu.insa.pt/covid19/relatorios/PORTUGAL_INSA_SARS_CoV_2_GENETIC_DIVERSITY_situation_report_2022-05-10.pdf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Portugal, after its detection in week 13, lineage BA.5 has been increasing in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frequency, having duplicated its relative frequency between ISO weeks 15 (4.0%, 11-17 April) and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(9.0%, 18-24 April) (analysis and sampling concluded) (Figure 2). The nationwide sequencing survey of week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(ongoing), together with the proportion of samples with SGTF profile, indicate that this trend of duplication of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relative frequency by week has continued, and it is estimated that BA.5 represented ~37% of the positive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 by 8 May 2022.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621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01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ovariants.org/per-country?country=United+Kingdom&amp;country=Germany&amp;country=Denmark&amp;country=France&amp;country=Sweden&amp;country=Switzerland&amp;country=Netherlands&amp;country=Spain&amp;country=Belgium&amp;country=Italy&amp;country=Poland&amp;country=Turkey&amp;country=Ireland&amp;country=Slovenia&amp;country=Norway&amp;country=Czech+Republic&amp;country=Lithuania&amp;country=Slovakia&amp;country=Portugal&amp;country=Croatia&amp;country=Luxembourg&amp;country=Finland&amp;country=Austria&amp;country=Bulgaria&amp;country=Greece&amp;country=Romania&amp;country=Latvia&amp;country=Estonia&amp;country=Russia&amp;country=Iceland&amp;country=Bosnia+and+Herzegovina&amp;country=Kosovo&amp;country=Liechtenstein&amp;country=Malta&amp;country=Ukraine&amp;country=Montenegro&amp;country=North+Macedonia&amp;country=Moldova&amp;country=Cyprus&amp;country=Serbia&amp;country=Hungary&amp;country=Belarus&amp;country=Andorra&amp;country=Monaco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https://covid19-country-overviews.ecdc.europa.eu/countries/Portugal.html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548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ovariants.org/per-country?country=United+Kingdom&amp;country=Germany&amp;country=Denmark&amp;country=France&amp;country=Sweden&amp;country=Switzerland&amp;country=Netherlands&amp;country=Spain&amp;country=Belgium&amp;country=Italy&amp;country=Poland&amp;country=Turkey&amp;country=Ireland&amp;country=Slovenia&amp;country=Norway&amp;country=Czech+Republic&amp;country=Lithuania&amp;country=Slovakia&amp;country=Portugal&amp;country=Croatia&amp;country=Luxembourg&amp;country=Finland&amp;country=Austria&amp;country=Bulgaria&amp;country=Greece&amp;country=Romania&amp;country=Latvia&amp;country=Estonia&amp;country=Russia&amp;country=Iceland&amp;country=Bosnia+and+Herzegovina&amp;country=Kosovo&amp;country=Liechtenstein&amp;country=Malta&amp;country=Ukraine&amp;country=Montenegro&amp;country=North+Macedonia&amp;country=Moldova&amp;country=Cyprus&amp;country=Serbia&amp;country=Hungary&amp;country=Belarus&amp;country=Andorra&amp;country=Monaco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https://covid19-country-overviews.ecdc.europa.eu/countries/Portugal.html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454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Quelle BA.5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Modellierung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https://insaflu.insa.pt/covid19/relatorios/PORTUGAL_INSA_SARS_CoV_2_GENETIC_DIVERSITY_situation_report_2022-05-10.pdf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87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Quelle BA.5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Modellierung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https://insaflu.insa.pt/covid19/relatorios/PORTUGAL_INSA_SARS_CoV_2_GENETIC_DIVERSITY_situation_report_2022-05-10.pdf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8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05/18/2022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05/18/2022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05/18/2022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05/18/2022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05/18/2022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05/18/2022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05/18/2022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05/18/2022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05/18/2022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05/18/2022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96" y="125394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B4BB605-11E8-4405-864A-ADF9CEF0B713}"/>
              </a:ext>
            </a:extLst>
          </p:cNvPr>
          <p:cNvSpPr txBox="1"/>
          <p:nvPr/>
        </p:nvSpPr>
        <p:spPr>
          <a:xfrm>
            <a:off x="595714" y="873754"/>
            <a:ext cx="1108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519.729.804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Fälle insgesamt (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-0,</a:t>
            </a:r>
            <a:r>
              <a:rPr lang="de-DE" sz="2000" b="1" dirty="0">
                <a:solidFill>
                  <a:srgbClr val="00B050"/>
                </a:solidFill>
                <a:latin typeface="Calibri"/>
              </a:rPr>
              <a:t>6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Vergleich zu Vorwoche)</a:t>
            </a:r>
          </a:p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6.268.281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 (CFR: 1,2%) 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83562AA-82F9-41F3-AD4A-F05023BB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275011"/>
              </p:ext>
            </p:extLst>
          </p:nvPr>
        </p:nvGraphicFramePr>
        <p:xfrm>
          <a:off x="228600" y="1581640"/>
          <a:ext cx="11567161" cy="4956629"/>
        </p:xfrm>
        <a:graphic>
          <a:graphicData uri="http://schemas.openxmlformats.org/drawingml/2006/table">
            <a:tbl>
              <a:tblPr firstRow="1" firstCol="1" bandRow="1"/>
              <a:tblGrid>
                <a:gridCol w="214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002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857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6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1631">
                  <a:extLst>
                    <a:ext uri="{9D8B030D-6E8A-4147-A177-3AD203B41FA5}">
                      <a16:colId xmlns:a16="http://schemas.microsoft.com/office/drawing/2014/main" val="4179210048"/>
                    </a:ext>
                  </a:extLst>
                </a:gridCol>
                <a:gridCol w="986580">
                  <a:extLst>
                    <a:ext uri="{9D8B030D-6E8A-4147-A177-3AD203B41FA5}">
                      <a16:colId xmlns:a16="http://schemas.microsoft.com/office/drawing/2014/main" val="2968539269"/>
                    </a:ext>
                  </a:extLst>
                </a:gridCol>
                <a:gridCol w="1073307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87949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31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Positiv Rate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Auffrisch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Vollständige 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Impfung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81.682.634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604.347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18.12.984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435.347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25.818.405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364.519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Australien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6.631.359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350.866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8.399.390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266.193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17.071.649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255.230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Südkorea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17.830.429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215.560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28.328.687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204.491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4.114.316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144.066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30.688.390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123.854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155AE02-3275-416B-AB71-29BB94AAC95C}"/>
              </a:ext>
            </a:extLst>
          </p:cNvPr>
          <p:cNvSpPr txBox="1"/>
          <p:nvPr/>
        </p:nvSpPr>
        <p:spPr>
          <a:xfrm>
            <a:off x="1775520" y="6550224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WHO, 17</a:t>
            </a:r>
            <a:r>
              <a:rPr lang="de-DE" sz="1400" i="1" dirty="0">
                <a:solidFill>
                  <a:prstClr val="black"/>
                </a:solidFill>
                <a:latin typeface="Calibri"/>
              </a:rPr>
              <a:t>.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05.2022; *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Our World In Data -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Vacc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abgerufen: 17</a:t>
            </a:r>
            <a:r>
              <a:rPr lang="de-DE" sz="1400" i="1" dirty="0">
                <a:solidFill>
                  <a:prstClr val="black"/>
                </a:solidFill>
                <a:latin typeface="Calibri"/>
              </a:rPr>
              <a:t>.05.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90863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update, datenstand 17.05.2022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0" y="6567903"/>
            <a:ext cx="59973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Dashboard Zugriff  18.05.2022, Datenstand 17.05.2022; Karte </a:t>
            </a:r>
            <a:r>
              <a:rPr lang="de-DE" sz="1200" dirty="0"/>
              <a:t>WHO, 17.05.2022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37D5ED-F68A-45B2-BB93-F339EDFAC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870" y="1316447"/>
            <a:ext cx="2478042" cy="21145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82A4778-85BB-4797-8E28-00DEA2CFC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366" y="3008073"/>
            <a:ext cx="4514914" cy="43499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52F36C0-DF0A-4AB7-A40A-B07366EFA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35" y="3948810"/>
            <a:ext cx="5352584" cy="248848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133815" y="917262"/>
            <a:ext cx="478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Anzahl Fälle pro KW und WHO Region, Dez 2019 – 16. Mai 2022 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CC01D34-54E0-490B-BD21-A6355A783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34" y="1206017"/>
            <a:ext cx="5204217" cy="243621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6A372CCB-2263-44D2-9B17-B34AE44389AD}"/>
              </a:ext>
            </a:extLst>
          </p:cNvPr>
          <p:cNvSpPr txBox="1"/>
          <p:nvPr/>
        </p:nvSpPr>
        <p:spPr>
          <a:xfrm>
            <a:off x="133814" y="3867296"/>
            <a:ext cx="5352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Anzahl Todesfälle pro KW und WHO Region, Dez 2019 – 16. Mai 2022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D2CAC3-A2DC-49BF-930F-1DCB70E15B2F}"/>
              </a:ext>
            </a:extLst>
          </p:cNvPr>
          <p:cNvSpPr txBox="1"/>
          <p:nvPr/>
        </p:nvSpPr>
        <p:spPr>
          <a:xfrm>
            <a:off x="8164946" y="3351558"/>
            <a:ext cx="4293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7-T Inzidenz pro 100.000 Einwohner Weltweit</a:t>
            </a:r>
          </a:p>
        </p:txBody>
      </p:sp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2C391FC-705E-4CA8-945A-EE745FA8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770755"/>
            <a:ext cx="5596413" cy="574602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8923540" y="6431467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17.05.2022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166363-970C-44BE-9E5C-BC82367C3FF4}"/>
              </a:ext>
            </a:extLst>
          </p:cNvPr>
          <p:cNvSpPr txBox="1"/>
          <p:nvPr/>
        </p:nvSpPr>
        <p:spPr>
          <a:xfrm>
            <a:off x="2908813" y="6399642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10.05.2022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C4AFB9-98D0-441C-91F5-7A00FD64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580" y="910375"/>
            <a:ext cx="5496226" cy="5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Portugal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3586500" y="6396335"/>
            <a:ext cx="69265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WHO, Datenstand 17.05.2022; OWID, Zugriff 17.05.2022;  NIPH Portugal, SARS-CoV-2 </a:t>
            </a:r>
            <a:r>
              <a:rPr lang="de-DE" sz="1200" i="1" dirty="0" err="1">
                <a:solidFill>
                  <a:prstClr val="black"/>
                </a:solidFill>
              </a:rPr>
              <a:t>genetic</a:t>
            </a:r>
            <a:r>
              <a:rPr lang="de-DE" sz="1200" i="1" dirty="0">
                <a:solidFill>
                  <a:prstClr val="black"/>
                </a:solidFill>
              </a:rPr>
              <a:t> </a:t>
            </a:r>
            <a:r>
              <a:rPr lang="de-DE" sz="1200" i="1" dirty="0" err="1">
                <a:solidFill>
                  <a:prstClr val="black"/>
                </a:solidFill>
              </a:rPr>
              <a:t>diversity</a:t>
            </a:r>
            <a:r>
              <a:rPr lang="de-DE" sz="1200" i="1" dirty="0">
                <a:solidFill>
                  <a:prstClr val="black"/>
                </a:solidFill>
              </a:rPr>
              <a:t> Bericht, 10. Mai 2022</a:t>
            </a:r>
            <a:endParaRPr lang="de-DE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B5CACC-4A19-49E7-BA82-6C768EF9F69F}"/>
              </a:ext>
            </a:extLst>
          </p:cNvPr>
          <p:cNvSpPr txBox="1"/>
          <p:nvPr/>
        </p:nvSpPr>
        <p:spPr>
          <a:xfrm>
            <a:off x="6736280" y="1075221"/>
            <a:ext cx="4805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BA.5, </a:t>
            </a:r>
            <a:r>
              <a:rPr lang="en-US" b="1" dirty="0" err="1"/>
              <a:t>Bericht</a:t>
            </a:r>
            <a:r>
              <a:rPr lang="en-US" b="1" dirty="0"/>
              <a:t> 17.05.2022</a:t>
            </a:r>
          </a:p>
          <a:p>
            <a:r>
              <a:rPr lang="en-US" b="1" dirty="0"/>
              <a:t>-</a:t>
            </a:r>
            <a:r>
              <a:rPr lang="en-US" b="1" dirty="0" err="1"/>
              <a:t>geschätzt</a:t>
            </a:r>
            <a:r>
              <a:rPr lang="en-US" b="1" dirty="0"/>
              <a:t> 64% </a:t>
            </a:r>
            <a:r>
              <a:rPr lang="en-US" b="1" dirty="0" err="1"/>
              <a:t>bei</a:t>
            </a:r>
            <a:r>
              <a:rPr lang="en-US" b="1" dirty="0"/>
              <a:t> 15.Mai 2022</a:t>
            </a:r>
          </a:p>
          <a:p>
            <a:r>
              <a:rPr lang="en-US" b="1" dirty="0"/>
              <a:t>-</a:t>
            </a:r>
            <a:r>
              <a:rPr lang="en-US" b="1" dirty="0" err="1"/>
              <a:t>geschätz</a:t>
            </a:r>
            <a:r>
              <a:rPr lang="en-US" b="1" dirty="0"/>
              <a:t> 80% </a:t>
            </a:r>
            <a:r>
              <a:rPr lang="en-US" b="1" dirty="0" err="1"/>
              <a:t>bei</a:t>
            </a:r>
            <a:r>
              <a:rPr lang="en-US" b="1" dirty="0"/>
              <a:t> 22. Mai 2022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CFFE58-C494-4BCF-B4E6-8D58D048B00D}"/>
              </a:ext>
            </a:extLst>
          </p:cNvPr>
          <p:cNvSpPr txBox="1"/>
          <p:nvPr/>
        </p:nvSpPr>
        <p:spPr>
          <a:xfrm>
            <a:off x="133815" y="802459"/>
            <a:ext cx="6644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Fallzahlsteigerung seit Anfang Mai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Test Positive rate gestiegen (Stand 17.05.2022: 38%)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 7-Tage: 1,34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Bisher kein Steigerung der Covid-19 Krankenhausbelegung, IST oder </a:t>
            </a:r>
            <a:r>
              <a:rPr lang="de-DE" dirty="0" err="1"/>
              <a:t>todesfälle</a:t>
            </a:r>
            <a:r>
              <a:rPr lang="de-DE" dirty="0"/>
              <a:t> zu beobachten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65B41E-7D15-49E5-A913-ED104298E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84"/>
          <a:stretch/>
        </p:blipFill>
        <p:spPr>
          <a:xfrm>
            <a:off x="6219106" y="2057281"/>
            <a:ext cx="5414010" cy="36059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BD7F536-5548-4F1E-B372-D80A9252D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65" y="2238866"/>
            <a:ext cx="4410075" cy="35433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ECEA427-36E4-448D-8A75-BE92E78E81D8}"/>
              </a:ext>
            </a:extLst>
          </p:cNvPr>
          <p:cNvSpPr txBox="1"/>
          <p:nvPr/>
        </p:nvSpPr>
        <p:spPr>
          <a:xfrm>
            <a:off x="6096000" y="5524770"/>
            <a:ext cx="5856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Figur</a:t>
            </a:r>
            <a:r>
              <a:rPr lang="en-US" sz="1400" dirty="0"/>
              <a:t>: Evolution of the proportion of positive samples with S gene target failure (SGTF) in Portugal during the period from April 18th to May 7th (black dots), 2022, together with a 15-day forecast of the growth trend (Subsequent SGTF data (from 8 to 15 May 2022) is depicted by purple dots)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3410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695" y="3109240"/>
            <a:ext cx="1000610" cy="639520"/>
          </a:xfrm>
        </p:spPr>
        <p:txBody>
          <a:bodyPr/>
          <a:lstStyle/>
          <a:p>
            <a:r>
              <a:rPr lang="de-DE" sz="2400" dirty="0"/>
              <a:t>Backup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0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Portugal </a:t>
            </a:r>
            <a:r>
              <a:rPr lang="de-DE" sz="2400" dirty="0" err="1">
                <a:latin typeface="Scala Sans OT" panose="020B0504030101020104" pitchFamily="34" charset="0"/>
              </a:rPr>
              <a:t>vs</a:t>
            </a:r>
            <a:r>
              <a:rPr lang="de-DE" sz="2400" dirty="0">
                <a:latin typeface="Scala Sans OT" panose="020B0504030101020104" pitchFamily="34" charset="0"/>
              </a:rPr>
              <a:t> Deutschland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3634740" y="6552126"/>
            <a:ext cx="69265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Covariants.org, zugriff 17.05.2022 ; ECDC Zugriff 17.05.2022</a:t>
            </a:r>
            <a:endParaRPr lang="de-DE" sz="1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F00DBFF-2935-4F02-BC10-AE55E5268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35" y="689914"/>
            <a:ext cx="8164945" cy="591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9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Portugal </a:t>
            </a:r>
            <a:r>
              <a:rPr lang="de-DE" sz="2400" dirty="0" err="1">
                <a:latin typeface="Scala Sans OT" panose="020B0504030101020104" pitchFamily="34" charset="0"/>
              </a:rPr>
              <a:t>vs</a:t>
            </a:r>
            <a:r>
              <a:rPr lang="de-DE" sz="2400" dirty="0">
                <a:latin typeface="Scala Sans OT" panose="020B0504030101020104" pitchFamily="34" charset="0"/>
              </a:rPr>
              <a:t> Deutschland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3634740" y="6552126"/>
            <a:ext cx="69265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Covariants.org, zugriff 17.05.2022 ; ECDC Zugriff 17.05.2022</a:t>
            </a:r>
            <a:endParaRPr lang="de-DE" sz="1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9F7233-6065-4DB8-BA20-029FF7C30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84754"/>
            <a:ext cx="5818386" cy="36303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B22BF5-BD19-414A-B201-4AC0DE757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15" y="1056406"/>
            <a:ext cx="5893394" cy="37327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684503B-1618-4E66-9BC9-08CC00E72085}"/>
              </a:ext>
            </a:extLst>
          </p:cNvPr>
          <p:cNvSpPr txBox="1"/>
          <p:nvPr/>
        </p:nvSpPr>
        <p:spPr>
          <a:xfrm>
            <a:off x="308610" y="687074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Anteile VOC in GIDAID.; Dunkel Lila = BA.1 Hell lila =BA.2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3C3CE6E-F671-429F-8362-2D062FFA3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39" y="3210948"/>
            <a:ext cx="2495550" cy="3200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E970C94-0953-4D6B-B1DC-A55316E63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245" y="5067260"/>
            <a:ext cx="1762125" cy="10096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640D3B2-05D6-4F07-966E-652389108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8170" y="3166989"/>
            <a:ext cx="2858291" cy="34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3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Portugal – Krankenhausbelegung/ICU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3634740" y="6552126"/>
            <a:ext cx="69265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OWID, Zugriff 17.05.2022;  NIPH Portugal, SARS-CoV-2 </a:t>
            </a:r>
            <a:r>
              <a:rPr lang="de-DE" sz="1200" i="1" dirty="0" err="1">
                <a:solidFill>
                  <a:prstClr val="black"/>
                </a:solidFill>
              </a:rPr>
              <a:t>genetic</a:t>
            </a:r>
            <a:r>
              <a:rPr lang="de-DE" sz="1200" i="1" dirty="0">
                <a:solidFill>
                  <a:prstClr val="black"/>
                </a:solidFill>
              </a:rPr>
              <a:t> </a:t>
            </a:r>
            <a:r>
              <a:rPr lang="de-DE" sz="1200" i="1" dirty="0" err="1">
                <a:solidFill>
                  <a:prstClr val="black"/>
                </a:solidFill>
              </a:rPr>
              <a:t>diversity</a:t>
            </a:r>
            <a:r>
              <a:rPr lang="de-DE" sz="1200" i="1" dirty="0">
                <a:solidFill>
                  <a:prstClr val="black"/>
                </a:solidFill>
              </a:rPr>
              <a:t> Bericht, 10. Mai 2022</a:t>
            </a:r>
            <a:endParaRPr lang="de-DE"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DA68EB-1359-403B-9C49-2A9A3ABDD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" y="818498"/>
            <a:ext cx="5447708" cy="60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5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Niederlande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3634740" y="6552126"/>
            <a:ext cx="69265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OWID, Zugriff 17.05.2022;  NIPH Portugal, SARS-CoV-2 </a:t>
            </a:r>
            <a:r>
              <a:rPr lang="de-DE" sz="1200" i="1" dirty="0" err="1">
                <a:solidFill>
                  <a:prstClr val="black"/>
                </a:solidFill>
              </a:rPr>
              <a:t>genetic</a:t>
            </a:r>
            <a:r>
              <a:rPr lang="de-DE" sz="1200" i="1" dirty="0">
                <a:solidFill>
                  <a:prstClr val="black"/>
                </a:solidFill>
              </a:rPr>
              <a:t> </a:t>
            </a:r>
            <a:r>
              <a:rPr lang="de-DE" sz="1200" i="1" dirty="0" err="1">
                <a:solidFill>
                  <a:prstClr val="black"/>
                </a:solidFill>
              </a:rPr>
              <a:t>diversity</a:t>
            </a:r>
            <a:r>
              <a:rPr lang="de-DE" sz="1200" i="1" dirty="0">
                <a:solidFill>
                  <a:prstClr val="black"/>
                </a:solidFill>
              </a:rPr>
              <a:t> Bericht, 10. Mai 2022</a:t>
            </a:r>
            <a:endParaRPr lang="de-DE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B5CACC-4A19-49E7-BA82-6C768EF9F69F}"/>
              </a:ext>
            </a:extLst>
          </p:cNvPr>
          <p:cNvSpPr txBox="1"/>
          <p:nvPr/>
        </p:nvSpPr>
        <p:spPr>
          <a:xfrm>
            <a:off x="61077" y="689915"/>
            <a:ext cx="480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BA.4 </a:t>
            </a:r>
            <a:r>
              <a:rPr lang="en-US" b="1" dirty="0" err="1"/>
              <a:t>Steigerung</a:t>
            </a:r>
            <a:r>
              <a:rPr lang="en-US" b="1" dirty="0"/>
              <a:t> in Genomic Surveillance</a:t>
            </a:r>
            <a:endParaRPr lang="de-DE" sz="1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54651C-157C-4545-9D08-7B489014E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" y="1072234"/>
            <a:ext cx="7734099" cy="54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664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1425</Words>
  <Application>Microsoft Office PowerPoint</Application>
  <PresentationFormat>Breitbild</PresentationFormat>
  <Paragraphs>181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ＭＳ 明朝</vt:lpstr>
      <vt:lpstr>Scala Sans OT</vt:lpstr>
      <vt:lpstr>Wingdings</vt:lpstr>
      <vt:lpstr>1_Office-Design</vt:lpstr>
      <vt:lpstr>Top 10 Länder nach Anzahl neuer COVID-19-Fälle</vt:lpstr>
      <vt:lpstr>WHO epidemiological update, datenstand 17.05.2022</vt:lpstr>
      <vt:lpstr>7-Tages-Inzidenz pro 100.000 Einwohner in Europa</vt:lpstr>
      <vt:lpstr>Länderfokus: Portugal</vt:lpstr>
      <vt:lpstr>Backup</vt:lpstr>
      <vt:lpstr>Länderfokus: Portugal vs Deutschland</vt:lpstr>
      <vt:lpstr>Länderfokus: Portugal vs Deutschland</vt:lpstr>
      <vt:lpstr>Länderfokus: Portugal – Krankenhausbelegung/ICU</vt:lpstr>
      <vt:lpstr>Länderfokus: Niederlande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Raiser, Sofie Gillesberg</cp:lastModifiedBy>
  <cp:revision>800</cp:revision>
  <dcterms:created xsi:type="dcterms:W3CDTF">2015-11-02T12:29:13Z</dcterms:created>
  <dcterms:modified xsi:type="dcterms:W3CDTF">2022-05-18T08:55:41Z</dcterms:modified>
</cp:coreProperties>
</file>