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19" r:id="rId8"/>
    <p:sldId id="656" r:id="rId9"/>
    <p:sldId id="662" r:id="rId10"/>
    <p:sldId id="1012" r:id="rId11"/>
    <p:sldId id="657" r:id="rId12"/>
    <p:sldId id="667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E22B00"/>
    <a:srgbClr val="006EC7"/>
    <a:srgbClr val="FFFFFF"/>
    <a:srgbClr val="058C94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8723" autoAdjust="0"/>
  </p:normalViewPr>
  <p:slideViewPr>
    <p:cSldViewPr snapToGrid="0" snapToObjects="1">
      <p:cViewPr varScale="1">
        <p:scale>
          <a:sx n="53" d="100"/>
          <a:sy n="53" d="100"/>
        </p:scale>
        <p:origin x="1568" y="4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 </a:t>
            </a:r>
            <a:r>
              <a:rPr lang="de-DE" b="0" dirty="0"/>
              <a:t>Rückgang in KW 19/2022 insgesamt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19/2022 2,1 je 100T (KW 18: 2,8, KW 17: 2,5; KW 16: 4,0, KW 15: </a:t>
            </a:r>
            <a:r>
              <a:rPr lang="de-DE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3,2, KW 14:4,9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KW 13: 6,7, KW 12: 6,9 je 100T)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19/2022: 15/100T, ebenfalls Rückgang; leicht unter Niveau Jahreswechsel 2021/22 (KW 18: 18,, KW 17: 16, KW 16: 25, KW 15: 22, KW 14: 34, KW 13: 44, KW 12: 47, KW 11: 42; KW 10: 47; KW 9: 42, KW 8: 36, KW 7: 32),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20% (Vorwoche: 27%) </a:t>
            </a:r>
            <a:r>
              <a:rPr lang="de-DE" b="0" dirty="0">
                <a:sym typeface="Wingdings" panose="05000000000000000000" pitchFamily="2" charset="2"/>
              </a:rPr>
              <a:t> weiter gesunken</a:t>
            </a: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18%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COVID-SARI-Fälle und COVID-SARI mit Intensivbehandlung: kein weiterer Rückgang, Stabilisierung bzw. leichter Anstieg in AG 5-34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ARE-Rate in KW19 leicht gestiegen auf 4,8 % (Vorwoche 4,4 %; Vorwochenwert hat sich erhöht von 4,2 auf 4,4 %);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liegt insgesamt noch im vorpandemischen Bereich (in vielen Vorjahren lag die ARE-Rate in der 19. KW aber auch darunter)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Kindern minimal gesunken (von 11,4 % auf 11,0 %), bei den Erwachsenen leicht gestiegen (von 3,3 % auf 3,8 %)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5 AGs: Anstieg bei 5-59J. (bei den 5-14 J. ARE-Rate=10,5 % à über 10% letztmalig in 11/2020 (Grippewelle)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 relativ stabil im Vergleich zur Vorwoche (von 1,2 % auf 1,3 %)</a:t>
            </a:r>
          </a:p>
          <a:p>
            <a:pPr marL="0" indent="0">
              <a:buFontTx/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>
                <a:highlight>
                  <a:srgbClr val="FFFF00"/>
                </a:highlight>
              </a:rPr>
              <a:t>KonsInz</a:t>
            </a:r>
            <a:r>
              <a:rPr lang="de-DE" dirty="0">
                <a:highlight>
                  <a:srgbClr val="FFFF00"/>
                </a:highlight>
              </a:rPr>
              <a:t> insgesamt leicht gestiegen: in KW 19:  </a:t>
            </a: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1.075 (Vorwoche: 1.214 (hat sich erhöht von 1.087)) </a:t>
            </a: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>
                <a:highlight>
                  <a:srgbClr val="FFFF00"/>
                </a:highlight>
              </a:rPr>
              <a:t>KonsInz</a:t>
            </a:r>
            <a:r>
              <a:rPr lang="de-DE" dirty="0">
                <a:highlight>
                  <a:srgbClr val="FFFF00"/>
                </a:highlight>
              </a:rPr>
              <a:t> (gesamt) liegt deutlich höher als in den letzten beiden Jahren (Pandemiejahre), aber auch höher als in allen anderen Vorsaisons zu dieser Zeit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Rückgang / stabil in allen AGs (stärkster Rückgang bei 35-59J./60J.+ mit 17 %)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KI liegt in allen AGs über den Werten der letzten 2 Jahre (Pandemie); Im Vergleich zu den anderen Vorjahren: KI liegt in fast allen AGs mit Ausnahme der Kleinkinder (0-4J.) über den Werten vor der Pandemie zur 19. KW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\\rki.local\daten\Projekte\FG36_AGI\Wochenberichte\Berichterstellung\Saison_2021_22\Woche_19_2022\KI_2015_2022-05-17.xlsx (KI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AGI-Regionen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wird insgesamt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wird insgesamt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19/2022 sind die Werte bei den 60- bis 79-Jährigen stagniert und bei den über 80-Jährigen angestiegen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allen anderen Altersgruppen sind die Werte gesunken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seit KW 14/2022 insgesamt gesunken, zuvor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dem Jahreswechsel 2021/22 weitestgehend stabil</a:t>
            </a:r>
            <a:r>
              <a:rPr lang="de-DE" dirty="0"/>
              <a:t>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Aktuell </a:t>
            </a:r>
            <a:r>
              <a:rPr lang="de-DE" dirty="0"/>
              <a:t>auf Sommerniveau, dürfte sich hier stabilisieren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SARI-ICU-Fallzahlen ebenfalls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\Krisenstab_SARI_Inz_S5.png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\Krisenstab_SARI_ICU_Inz_S5.png</a:t>
            </a:r>
            <a:endParaRPr lang="de-DE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(momentan nicht drin: S:\Projekte\FG36_INV_ICOSARI\Arbeitsordner\Wochenbericht \Krisenstab_3Saisons_AGI6_allVWD_inkl_letzte_FB.png)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20% (Vorwoche: 27%) </a:t>
            </a: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 err="1">
                <a:sym typeface="Wingdings" panose="05000000000000000000" pitchFamily="2" charset="2"/>
              </a:rPr>
              <a:t>max</a:t>
            </a:r>
            <a:r>
              <a:rPr lang="de-DE" b="1" dirty="0">
                <a:sym typeface="Wingdings" panose="05000000000000000000" pitchFamily="2" charset="2"/>
              </a:rPr>
              <a:t> 79% in KW 52/2020</a:t>
            </a:r>
            <a:endParaRPr lang="de-DE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Influenza an SARI 2- 7% seit KW 13/2022 </a:t>
            </a: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 err="1">
                <a:sym typeface="Wingdings" panose="05000000000000000000" pitchFamily="2" charset="2"/>
              </a:rPr>
              <a:t>max</a:t>
            </a:r>
            <a:r>
              <a:rPr lang="de-DE" b="1" dirty="0">
                <a:sym typeface="Wingdings" panose="05000000000000000000" pitchFamily="2" charset="2"/>
              </a:rPr>
              <a:t>  30% in den Peaks 2018-2020</a:t>
            </a:r>
            <a:endParaRPr lang="de-DE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65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allen Altersgruppen auf Sommerniveau, seit KW 13/2022 steigender Anteil Influenza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AG ab 35 Jahre: um die 25-35% COVID-19-Diagnosen bei SARI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S:\Projekte\FG36_INV_ICOSARI\Arbeitsordner\Wochenbericht\Krisenstab-AG_separat_alleVWD\COVID-Verlauf\COVID_update_report.pdf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 Seite)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17.5.2022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19.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6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2,1 COVID-SARI pro 100.000</a:t>
            </a:r>
          </a:p>
          <a:p>
            <a:endParaRPr lang="de-DE" dirty="0"/>
          </a:p>
          <a:p>
            <a:r>
              <a:rPr lang="de-DE" dirty="0"/>
              <a:t>Entspricht ca. 1.700 neuen Krankenhausaufnahmen wegen COVID-SARI in D.</a:t>
            </a:r>
            <a:endParaRPr lang="en-US" sz="14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335926" y="5054325"/>
            <a:ext cx="606905" cy="276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15/100T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1" y="654950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61916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19.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642708"/>
            <a:ext cx="6931646" cy="44399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127904" y="202851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6639955" y="2213178"/>
            <a:ext cx="500906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1037188" y="1252811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128"/>
            <a:ext cx="7690560" cy="2819872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938633" y="4608725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7090326" y="534463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767425" y="5529302"/>
            <a:ext cx="322901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9. KW bis 19.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17.05.2022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697413" y="1004279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7FE64C-CA9D-4DEF-8F87-6B1E0E656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514"/>
            <a:ext cx="9144000" cy="23115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584D397-D042-4D8F-ACCE-6CE38A761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64" y="3939875"/>
            <a:ext cx="3563155" cy="21416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A4D7675-2495-4272-8554-C149C3291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579" y="3927682"/>
            <a:ext cx="3563155" cy="21416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0C20CDC-0111-4910-83BF-1D21312EE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0" y="588936"/>
            <a:ext cx="2884324" cy="11171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A812F05-C00D-4AFC-AB30-034CCEFAE874}"/>
              </a:ext>
            </a:extLst>
          </p:cNvPr>
          <p:cNvSpPr txBox="1"/>
          <p:nvPr/>
        </p:nvSpPr>
        <p:spPr>
          <a:xfrm>
            <a:off x="296826" y="529237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n = 519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17.05.2022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267DA8-F403-4F3E-99B5-4E1E407DA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893"/>
            <a:ext cx="9144000" cy="232326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0F83DFC-81C3-48EE-A4F5-B91127ABC50E}"/>
              </a:ext>
            </a:extLst>
          </p:cNvPr>
          <p:cNvSpPr txBox="1"/>
          <p:nvPr/>
        </p:nvSpPr>
        <p:spPr>
          <a:xfrm>
            <a:off x="8451592" y="1914670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A(H3N2)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AC30560-38AC-4227-A37F-E4637B0F7986}"/>
              </a:ext>
            </a:extLst>
          </p:cNvPr>
          <p:cNvSpPr txBox="1"/>
          <p:nvPr/>
        </p:nvSpPr>
        <p:spPr>
          <a:xfrm>
            <a:off x="8513699" y="2704654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373D38D-95CB-43DF-B256-682DDA7498EB}"/>
              </a:ext>
            </a:extLst>
          </p:cNvPr>
          <p:cNvCxnSpPr/>
          <p:nvPr/>
        </p:nvCxnSpPr>
        <p:spPr>
          <a:xfrm>
            <a:off x="7654212" y="1882450"/>
            <a:ext cx="718052" cy="883656"/>
          </a:xfrm>
          <a:prstGeom prst="straightConnector1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00DDCD3-37A1-43DF-B00E-B75F1D405B7C}"/>
              </a:ext>
            </a:extLst>
          </p:cNvPr>
          <p:cNvSpPr txBox="1"/>
          <p:nvPr/>
        </p:nvSpPr>
        <p:spPr>
          <a:xfrm>
            <a:off x="7325229" y="1702585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75000"/>
                  </a:schemeClr>
                </a:solidFill>
              </a:rPr>
              <a:t>A(H1N1v)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F75774-F73B-468E-A16F-A1F8C6B8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1400"/>
            <a:ext cx="9144000" cy="2314159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1A26A57B-D80D-4A86-97DB-0C3DDE278602}"/>
              </a:ext>
            </a:extLst>
          </p:cNvPr>
          <p:cNvSpPr txBox="1"/>
          <p:nvPr/>
        </p:nvSpPr>
        <p:spPr>
          <a:xfrm>
            <a:off x="2901716" y="4461432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HRV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CCE2AAC-8EBF-44D9-BA3B-8989D75206C8}"/>
              </a:ext>
            </a:extLst>
          </p:cNvPr>
          <p:cNvSpPr txBox="1"/>
          <p:nvPr/>
        </p:nvSpPr>
        <p:spPr>
          <a:xfrm>
            <a:off x="6116879" y="4830154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PIV-1 bis -4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22849DF-DFDA-4C28-A458-83D53DD94AB1}"/>
              </a:ext>
            </a:extLst>
          </p:cNvPr>
          <p:cNvSpPr txBox="1"/>
          <p:nvPr/>
        </p:nvSpPr>
        <p:spPr>
          <a:xfrm>
            <a:off x="7214135" y="5090458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C2A509D-FCF5-4DCB-A94D-663824292FD6}"/>
              </a:ext>
            </a:extLst>
          </p:cNvPr>
          <p:cNvSpPr txBox="1"/>
          <p:nvPr/>
        </p:nvSpPr>
        <p:spPr>
          <a:xfrm>
            <a:off x="8389485" y="5090458"/>
            <a:ext cx="51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HMPV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19.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17.5.2022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939067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19. KW 2022 bei 4.800 ARE (Vorwoche: 4.400)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  </a:t>
            </a:r>
            <a:r>
              <a:rPr lang="de-DE" b="1" dirty="0"/>
              <a:t>knapp 4 Mio. ARE in Deutschland, unabhängig von einem Arztbesuch</a:t>
            </a:r>
            <a:br>
              <a:rPr lang="de-DE" b="1" dirty="0"/>
            </a:br>
            <a:r>
              <a:rPr lang="de-DE" dirty="0"/>
              <a:t>(18. KW: 3,7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244102" y="3909059"/>
            <a:ext cx="3602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18. KW 2022:</a:t>
            </a:r>
          </a:p>
          <a:p>
            <a:r>
              <a:rPr lang="de-DE" dirty="0"/>
              <a:t>Bei Kindern leicht gesunken (Anstieg jedoch bei den 5-14 J.), bei Erwachsenen leicht gestiegen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9F0BB28-7A41-4317-9D15-4CD96724A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1305" r="1394" b="17608"/>
          <a:stretch/>
        </p:blipFill>
        <p:spPr bwMode="auto">
          <a:xfrm>
            <a:off x="384204" y="830361"/>
            <a:ext cx="4320000" cy="2648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6" y="952567"/>
            <a:ext cx="917284" cy="666544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204" y="5662081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9D0346C-82EB-46A2-807D-2B032D8334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3" t="2562" r="1568" b="17346"/>
          <a:stretch/>
        </p:blipFill>
        <p:spPr>
          <a:xfrm>
            <a:off x="384204" y="3787588"/>
            <a:ext cx="4320000" cy="26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19.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17.5.2022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30267" y="1475858"/>
            <a:ext cx="30859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19. KW 2022:  zur Vorwoche in allen Altersgruppen gesunken oder stabil geblieben</a:t>
            </a:r>
          </a:p>
          <a:p>
            <a:endParaRPr lang="de-DE" dirty="0"/>
          </a:p>
          <a:p>
            <a:br>
              <a:rPr lang="de-DE" sz="600" dirty="0"/>
            </a:br>
            <a:r>
              <a:rPr lang="de-DE" dirty="0"/>
              <a:t>Knapp 1.100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19. KW 2022: ca. 0,9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12DAEF-4BB1-4FF2-B133-33959CFACF2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30594" r="1176" b="2413"/>
          <a:stretch/>
        </p:blipFill>
        <p:spPr bwMode="auto">
          <a:xfrm>
            <a:off x="227820" y="1284600"/>
            <a:ext cx="5399405" cy="2382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B15C6CC-1D77-4F64-81C8-87F652931DF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4" r="1948" b="2302"/>
          <a:stretch/>
        </p:blipFill>
        <p:spPr bwMode="auto">
          <a:xfrm>
            <a:off x="227820" y="3876515"/>
            <a:ext cx="5399405" cy="2368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8" y="1842809"/>
            <a:ext cx="7891889" cy="3156756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19. KW 2022</a:t>
            </a:r>
          </a:p>
          <a:p>
            <a:r>
              <a:rPr lang="de-DE" dirty="0"/>
              <a:t>Rund 220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180.000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5" y="1055280"/>
            <a:ext cx="4247996" cy="21239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5" y="2888816"/>
            <a:ext cx="4247996" cy="212399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7" y="1055280"/>
            <a:ext cx="4247996" cy="212399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7" y="2888816"/>
            <a:ext cx="4247996" cy="212399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19.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5" y="4722440"/>
            <a:ext cx="4247996" cy="21239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7" y="4722440"/>
            <a:ext cx="4247996" cy="21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19.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17.5.2022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" y="760732"/>
            <a:ext cx="7518575" cy="30074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1" y="3676394"/>
            <a:ext cx="7459420" cy="29837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B01C52E-18B6-415A-8071-B499121D88EC}"/>
              </a:ext>
            </a:extLst>
          </p:cNvPr>
          <p:cNvCxnSpPr/>
          <p:nvPr/>
        </p:nvCxnSpPr>
        <p:spPr>
          <a:xfrm>
            <a:off x="1374906" y="2459470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59D16A2-86EC-42F8-8801-032EF2D35773}"/>
              </a:ext>
            </a:extLst>
          </p:cNvPr>
          <p:cNvCxnSpPr/>
          <p:nvPr/>
        </p:nvCxnSpPr>
        <p:spPr>
          <a:xfrm>
            <a:off x="1374906" y="5470383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1" y="506622"/>
            <a:ext cx="7796571" cy="285874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</a:t>
            </a:r>
            <a:r>
              <a:rPr lang="de-DE" sz="2000" dirty="0">
                <a:solidFill>
                  <a:srgbClr val="FF0000"/>
                </a:solidFill>
              </a:rPr>
              <a:t>Anteil COVID-19 </a:t>
            </a:r>
            <a:r>
              <a:rPr lang="de-DE" sz="2000" dirty="0"/>
              <a:t>an SARI-Fällen bis zur 19.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17440"/>
            <a:ext cx="6931646" cy="44399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SARI-Fälle, </a:t>
            </a:r>
            <a:r>
              <a:rPr lang="de-DE" sz="2000" dirty="0">
                <a:solidFill>
                  <a:srgbClr val="FF0000"/>
                </a:solidFill>
              </a:rPr>
              <a:t>Anteil mit Influenza </a:t>
            </a:r>
            <a:r>
              <a:rPr lang="de-DE" sz="2000" dirty="0"/>
              <a:t>ab Saison 2017/18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163447" y="1893999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6722752" y="2075584"/>
            <a:ext cx="500906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1061814" y="1130615"/>
            <a:ext cx="5783256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769A8E98-1E13-4E3C-98C7-CFD89DCF8B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b="5316"/>
          <a:stretch/>
        </p:blipFill>
        <p:spPr>
          <a:xfrm>
            <a:off x="87681" y="3845732"/>
            <a:ext cx="7634421" cy="27360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92F86CC-FC53-4CD7-B378-F7123E85C7A7}"/>
              </a:ext>
            </a:extLst>
          </p:cNvPr>
          <p:cNvGrpSpPr/>
          <p:nvPr/>
        </p:nvGrpSpPr>
        <p:grpSpPr>
          <a:xfrm>
            <a:off x="1003715" y="4809672"/>
            <a:ext cx="5917335" cy="654642"/>
            <a:chOff x="2035174" y="1065802"/>
            <a:chExt cx="5783258" cy="11461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1C201197-8EF2-4BE2-A2CB-5E46902DAEBF}"/>
              </a:ext>
            </a:extLst>
          </p:cNvPr>
          <p:cNvSpPr txBox="1"/>
          <p:nvPr/>
        </p:nvSpPr>
        <p:spPr>
          <a:xfrm>
            <a:off x="953612" y="3849825"/>
            <a:ext cx="6156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 2017	2018		         2019		      2020		  2021		           2022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061815" y="514957"/>
            <a:ext cx="5939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	       2022</a:t>
            </a:r>
          </a:p>
        </p:txBody>
      </p:sp>
    </p:spTree>
    <p:extLst>
      <p:ext uri="{BB962C8B-B14F-4D97-AF65-F5344CB8AC3E}">
        <p14:creationId xmlns:p14="http://schemas.microsoft.com/office/powerpoint/2010/main" val="253325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19.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3135086" y="1316846"/>
            <a:ext cx="366428" cy="716860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820367" y="1032742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4 % COVID-19, 11 % Influenza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347098" y="1347395"/>
            <a:ext cx="330558" cy="68631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735087" y="1063743"/>
            <a:ext cx="2408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 23 % COVID-19, 3 % Influenza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347098" y="5191940"/>
            <a:ext cx="295831" cy="51391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25 %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235753" y="3289209"/>
            <a:ext cx="455270" cy="577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34 % COVID-19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F604E78-A7A7-4A94-820B-1C2D8CFD9D84}"/>
              </a:ext>
            </a:extLst>
          </p:cNvPr>
          <p:cNvSpPr txBox="1"/>
          <p:nvPr/>
        </p:nvSpPr>
        <p:spPr>
          <a:xfrm>
            <a:off x="3036639" y="2979617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42 % Influenza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93F6CB7-765B-4D58-80B1-36C5FBF1B8ED}"/>
              </a:ext>
            </a:extLst>
          </p:cNvPr>
          <p:cNvSpPr txBox="1"/>
          <p:nvPr/>
        </p:nvSpPr>
        <p:spPr>
          <a:xfrm>
            <a:off x="3048860" y="4972884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50 % Influenza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187870E-CE05-4B7C-99A3-59E86A6BFBEC}"/>
              </a:ext>
            </a:extLst>
          </p:cNvPr>
          <p:cNvSpPr txBox="1"/>
          <p:nvPr/>
        </p:nvSpPr>
        <p:spPr>
          <a:xfrm>
            <a:off x="187571" y="4138037"/>
            <a:ext cx="1259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Cave: kleine Fallzahlen insgesamt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19.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3.5.2022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1466</Words>
  <Application>Microsoft Office PowerPoint</Application>
  <PresentationFormat>Bildschirmpräsentation (4:3)</PresentationFormat>
  <Paragraphs>151</Paragraphs>
  <Slides>14</Slides>
  <Notes>13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17.5.2022</vt:lpstr>
      <vt:lpstr>GrippeWeb bis zur 19. KW 2022 </vt:lpstr>
      <vt:lpstr>Arbeitsgemeinschaft Influenza ARE-Konsultationen / 100.000 Einwohner bis zur 19. KW 2022</vt:lpstr>
      <vt:lpstr>Arbeitsgemeinschaft Influenza - SEEDARE ARE-Konsultationen mit COVID-Diagnose / 100.000 Einwohner </vt:lpstr>
      <vt:lpstr>SEEDARE – ARE mit COVID-19 Konsultationen in Altersgruppen bis zur 19.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3291</cp:revision>
  <cp:lastPrinted>2020-05-13T06:04:10Z</cp:lastPrinted>
  <dcterms:created xsi:type="dcterms:W3CDTF">2015-11-02T12:29:13Z</dcterms:created>
  <dcterms:modified xsi:type="dcterms:W3CDTF">2022-05-18T08:59:53Z</dcterms:modified>
</cp:coreProperties>
</file>