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5" r:id="rId3"/>
    <p:sldId id="266" r:id="rId4"/>
    <p:sldId id="267" r:id="rId5"/>
    <p:sldId id="269" r:id="rId6"/>
    <p:sldId id="270" r:id="rId7"/>
    <p:sldId id="268" r:id="rId8"/>
    <p:sldId id="262" r:id="rId9"/>
    <p:sldId id="26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67130" autoAdjust="0"/>
  </p:normalViewPr>
  <p:slideViewPr>
    <p:cSldViewPr snapToGrid="0" snapToObjects="1">
      <p:cViewPr varScale="1">
        <p:scale>
          <a:sx n="72" d="100"/>
          <a:sy n="72" d="100"/>
        </p:scale>
        <p:origin x="1882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VOC_Analysen\Omikron\BA.5\BA5.dat_20220517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VOC_Analysen\Omikron\BA.5\BA5.dat_20220517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VOC_Analysen\Omikron\BA.5\BA4.dat_202205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BA.5:</a:t>
            </a:r>
            <a:r>
              <a:rPr lang="de-DE" baseline="0"/>
              <a:t> </a:t>
            </a:r>
          </a:p>
          <a:p>
            <a:pPr>
              <a:defRPr/>
            </a:pPr>
            <a:r>
              <a:rPr lang="de-DE"/>
              <a:t>Hospitalisierung nach 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'Hosp_ AG'!$B$2</c:f>
              <c:strCache>
                <c:ptCount val="1"/>
                <c:pt idx="0">
                  <c:v>nicht ermittelbar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'Hosp_ AG'!$A$3:$A$7</c:f>
              <c:strCache>
                <c:ptCount val="5"/>
                <c:pt idx="0">
                  <c:v>05 - 14 </c:v>
                </c:pt>
                <c:pt idx="1">
                  <c:v>15 - 34</c:v>
                </c:pt>
                <c:pt idx="2">
                  <c:v>35 - 59</c:v>
                </c:pt>
                <c:pt idx="3">
                  <c:v>60 - 79</c:v>
                </c:pt>
                <c:pt idx="4">
                  <c:v>80+</c:v>
                </c:pt>
              </c:strCache>
            </c:strRef>
          </c:cat>
          <c:val>
            <c:numRef>
              <c:f>'Hosp_ AG'!$B$3:$B$7</c:f>
              <c:numCache>
                <c:formatCode>General</c:formatCode>
                <c:ptCount val="5"/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6-4F09-BC4E-8A411FAAA7E9}"/>
            </c:ext>
          </c:extLst>
        </c:ser>
        <c:ser>
          <c:idx val="1"/>
          <c:order val="1"/>
          <c:tx>
            <c:strRef>
              <c:f>'Hosp_ AG'!$C$2</c:f>
              <c:strCache>
                <c:ptCount val="1"/>
                <c:pt idx="0">
                  <c:v>nicht erhoben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'Hosp_ AG'!$A$3:$A$7</c:f>
              <c:strCache>
                <c:ptCount val="5"/>
                <c:pt idx="0">
                  <c:v>05 - 14 </c:v>
                </c:pt>
                <c:pt idx="1">
                  <c:v>15 - 34</c:v>
                </c:pt>
                <c:pt idx="2">
                  <c:v>35 - 59</c:v>
                </c:pt>
                <c:pt idx="3">
                  <c:v>60 - 79</c:v>
                </c:pt>
                <c:pt idx="4">
                  <c:v>80+</c:v>
                </c:pt>
              </c:strCache>
            </c:strRef>
          </c:cat>
          <c:val>
            <c:numRef>
              <c:f>'Hosp_ AG'!$C$3:$C$7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6-4F09-BC4E-8A411FAAA7E9}"/>
            </c:ext>
          </c:extLst>
        </c:ser>
        <c:ser>
          <c:idx val="2"/>
          <c:order val="2"/>
          <c:tx>
            <c:strRef>
              <c:f>'Hosp_ AG'!$D$2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'Hosp_ AG'!$A$3:$A$7</c:f>
              <c:strCache>
                <c:ptCount val="5"/>
                <c:pt idx="0">
                  <c:v>05 - 14 </c:v>
                </c:pt>
                <c:pt idx="1">
                  <c:v>15 - 34</c:v>
                </c:pt>
                <c:pt idx="2">
                  <c:v>35 - 59</c:v>
                </c:pt>
                <c:pt idx="3">
                  <c:v>60 - 79</c:v>
                </c:pt>
                <c:pt idx="4">
                  <c:v>80+</c:v>
                </c:pt>
              </c:strCache>
            </c:strRef>
          </c:cat>
          <c:val>
            <c:numRef>
              <c:f>'Hosp_ AG'!$D$3:$D$7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66-4F09-BC4E-8A411FAAA7E9}"/>
            </c:ext>
          </c:extLst>
        </c:ser>
        <c:ser>
          <c:idx val="3"/>
          <c:order val="3"/>
          <c:tx>
            <c:strRef>
              <c:f>'Hosp_ AG'!$E$2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'Hosp_ AG'!$A$3:$A$7</c:f>
              <c:strCache>
                <c:ptCount val="5"/>
                <c:pt idx="0">
                  <c:v>05 - 14 </c:v>
                </c:pt>
                <c:pt idx="1">
                  <c:v>15 - 34</c:v>
                </c:pt>
                <c:pt idx="2">
                  <c:v>35 - 59</c:v>
                </c:pt>
                <c:pt idx="3">
                  <c:v>60 - 79</c:v>
                </c:pt>
                <c:pt idx="4">
                  <c:v>80+</c:v>
                </c:pt>
              </c:strCache>
            </c:strRef>
          </c:cat>
          <c:val>
            <c:numRef>
              <c:f>'Hosp_ AG'!$E$3:$E$7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66-4F09-BC4E-8A411FAAA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410536"/>
        <c:axId val="70441086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'Hosp_ AG'!$F$2</c15:sqref>
                        </c15:formulaRef>
                      </c:ext>
                    </c:extLst>
                    <c:strCache>
                      <c:ptCount val="1"/>
                      <c:pt idx="0">
                        <c:v>Gesamtergebnis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'Hosp_ AG'!$A$3:$A$7</c15:sqref>
                        </c15:formulaRef>
                      </c:ext>
                    </c:extLst>
                    <c:strCache>
                      <c:ptCount val="5"/>
                      <c:pt idx="0">
                        <c:v>05 - 14 </c:v>
                      </c:pt>
                      <c:pt idx="1">
                        <c:v>15 - 34</c:v>
                      </c:pt>
                      <c:pt idx="2">
                        <c:v>35 - 59</c:v>
                      </c:pt>
                      <c:pt idx="3">
                        <c:v>60 - 79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'Hosp_ AG'!$F$3:$F$7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13</c:v>
                      </c:pt>
                      <c:pt idx="2">
                        <c:v>17</c:v>
                      </c:pt>
                      <c:pt idx="3">
                        <c:v>6</c:v>
                      </c:pt>
                      <c:pt idx="4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866-4F09-BC4E-8A411FAAA7E9}"/>
                  </c:ext>
                </c:extLst>
              </c15:ser>
            </c15:filteredBarSeries>
          </c:ext>
        </c:extLst>
      </c:barChart>
      <c:catAx>
        <c:axId val="70441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4410864"/>
        <c:crosses val="autoZero"/>
        <c:auto val="1"/>
        <c:lblAlgn val="ctr"/>
        <c:lblOffset val="100"/>
        <c:noMultiLvlLbl val="0"/>
      </c:catAx>
      <c:valAx>
        <c:axId val="70441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441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BA.5: Fälle nach KW</a:t>
            </a:r>
            <a:r>
              <a:rPr lang="de-DE" baseline="0"/>
              <a:t> und BL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'epicurve  BL'!$B$1</c:f>
              <c:strCache>
                <c:ptCount val="1"/>
                <c:pt idx="0">
                  <c:v>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BL'!$B$2:$B$7</c:f>
              <c:numCache>
                <c:formatCode>General</c:formatCode>
                <c:ptCount val="6"/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5-41A0-83B0-561697297F27}"/>
            </c:ext>
          </c:extLst>
        </c:ser>
        <c:ser>
          <c:idx val="1"/>
          <c:order val="1"/>
          <c:tx>
            <c:strRef>
              <c:f>'epicurve  BL'!$C$1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BL'!$C$2:$C$7</c:f>
              <c:numCache>
                <c:formatCode>General</c:formatCode>
                <c:ptCount val="6"/>
                <c:pt idx="0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5-41A0-83B0-561697297F27}"/>
            </c:ext>
          </c:extLst>
        </c:ser>
        <c:ser>
          <c:idx val="2"/>
          <c:order val="2"/>
          <c:tx>
            <c:strRef>
              <c:f>'epicurve  BL'!$D$1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BL'!$D$2:$D$7</c:f>
              <c:numCache>
                <c:formatCode>General</c:formatCode>
                <c:ptCount val="6"/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5-41A0-83B0-561697297F27}"/>
            </c:ext>
          </c:extLst>
        </c:ser>
        <c:ser>
          <c:idx val="3"/>
          <c:order val="3"/>
          <c:tx>
            <c:strRef>
              <c:f>'epicurve  BL'!$E$1</c:f>
              <c:strCache>
                <c:ptCount val="1"/>
                <c:pt idx="0">
                  <c:v>HE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BL'!$E$2:$E$7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45-41A0-83B0-561697297F27}"/>
            </c:ext>
          </c:extLst>
        </c:ser>
        <c:ser>
          <c:idx val="4"/>
          <c:order val="4"/>
          <c:tx>
            <c:strRef>
              <c:f>'epicurve  BL'!$F$1</c:f>
              <c:strCache>
                <c:ptCount val="1"/>
                <c:pt idx="0">
                  <c:v>RP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BL'!$F$2:$F$7</c:f>
              <c:numCache>
                <c:formatCode>General</c:formatCode>
                <c:ptCount val="6"/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5-41A0-83B0-561697297F27}"/>
            </c:ext>
          </c:extLst>
        </c:ser>
        <c:ser>
          <c:idx val="5"/>
          <c:order val="5"/>
          <c:tx>
            <c:strRef>
              <c:f>'epicurve  BL'!$G$1</c:f>
              <c:strCache>
                <c:ptCount val="1"/>
                <c:pt idx="0">
                  <c:v>BW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BL'!$G$2:$G$7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45-41A0-83B0-561697297F27}"/>
            </c:ext>
          </c:extLst>
        </c:ser>
        <c:ser>
          <c:idx val="6"/>
          <c:order val="6"/>
          <c:tx>
            <c:strRef>
              <c:f>'epicurve  BL'!$H$1</c:f>
              <c:strCache>
                <c:ptCount val="1"/>
                <c:pt idx="0">
                  <c:v>BY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BL'!$H$2:$H$7</c:f>
              <c:numCache>
                <c:formatCode>General</c:formatCode>
                <c:ptCount val="6"/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45-41A0-83B0-561697297F27}"/>
            </c:ext>
          </c:extLst>
        </c:ser>
        <c:ser>
          <c:idx val="7"/>
          <c:order val="7"/>
          <c:tx>
            <c:strRef>
              <c:f>'epicurve  BL'!$I$1</c:f>
              <c:strCache>
                <c:ptCount val="1"/>
                <c:pt idx="0">
                  <c:v>BE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BL'!$I$2:$I$7</c:f>
              <c:numCache>
                <c:formatCode>General</c:formatCode>
                <c:ptCount val="6"/>
                <c:pt idx="2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45-41A0-83B0-561697297F27}"/>
            </c:ext>
          </c:extLst>
        </c:ser>
        <c:ser>
          <c:idx val="8"/>
          <c:order val="8"/>
          <c:tx>
            <c:strRef>
              <c:f>'epicurve  BL'!$J$1</c:f>
              <c:strCache>
                <c:ptCount val="1"/>
                <c:pt idx="0">
                  <c:v>BB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BL'!$J$2:$J$7</c:f>
              <c:numCache>
                <c:formatCode>General</c:formatCode>
                <c:ptCount val="6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45-41A0-83B0-561697297F27}"/>
            </c:ext>
          </c:extLst>
        </c:ser>
        <c:ser>
          <c:idx val="9"/>
          <c:order val="9"/>
          <c:tx>
            <c:strRef>
              <c:f>'epicurve  BL'!$K$1</c:f>
              <c:strCache>
                <c:ptCount val="1"/>
                <c:pt idx="0">
                  <c:v>SN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BL'!$K$2:$K$7</c:f>
              <c:numCache>
                <c:formatCode>General</c:formatCode>
                <c:ptCount val="6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45-41A0-83B0-561697297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7660632"/>
        <c:axId val="697658992"/>
      </c:barChart>
      <c:catAx>
        <c:axId val="69766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658992"/>
        <c:crosses val="autoZero"/>
        <c:auto val="1"/>
        <c:lblAlgn val="ctr"/>
        <c:lblOffset val="100"/>
        <c:noMultiLvlLbl val="0"/>
      </c:catAx>
      <c:valAx>
        <c:axId val="69765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66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BA.4: Fälle nach KW und BL </a:t>
            </a:r>
          </a:p>
          <a:p>
            <a:pPr>
              <a:defRPr/>
            </a:pPr>
            <a:r>
              <a:rPr lang="de-DE"/>
              <a:t>(global set)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'Epicurve BL'!$B$1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BL'!$B$2:$B$6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E-41A5-A979-A7D61D54A21A}"/>
            </c:ext>
          </c:extLst>
        </c:ser>
        <c:ser>
          <c:idx val="1"/>
          <c:order val="1"/>
          <c:tx>
            <c:strRef>
              <c:f>'Epicurve BL'!$C$1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BL'!$C$2:$C$6</c:f>
              <c:numCache>
                <c:formatCode>General</c:formatCode>
                <c:ptCount val="5"/>
                <c:pt idx="0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4E-41A5-A979-A7D61D54A21A}"/>
            </c:ext>
          </c:extLst>
        </c:ser>
        <c:ser>
          <c:idx val="2"/>
          <c:order val="2"/>
          <c:tx>
            <c:strRef>
              <c:f>'Epicurve BL'!$D$1</c:f>
              <c:strCache>
                <c:ptCount val="1"/>
                <c:pt idx="0">
                  <c:v>BW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BL'!$D$2:$D$6</c:f>
              <c:numCache>
                <c:formatCode>General</c:formatCode>
                <c:ptCount val="5"/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4E-41A5-A979-A7D61D54A21A}"/>
            </c:ext>
          </c:extLst>
        </c:ser>
        <c:ser>
          <c:idx val="3"/>
          <c:order val="3"/>
          <c:tx>
            <c:strRef>
              <c:f>'Epicurve BL'!$E$1</c:f>
              <c:strCache>
                <c:ptCount val="1"/>
                <c:pt idx="0">
                  <c:v>BY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BL'!$E$2:$E$6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4E-41A5-A979-A7D61D54A21A}"/>
            </c:ext>
          </c:extLst>
        </c:ser>
        <c:ser>
          <c:idx val="4"/>
          <c:order val="4"/>
          <c:tx>
            <c:strRef>
              <c:f>'Epicurve BL'!$F$1</c:f>
              <c:strCache>
                <c:ptCount val="1"/>
                <c:pt idx="0">
                  <c:v>MV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BL'!$F$2:$F$6</c:f>
              <c:numCache>
                <c:formatCode>General</c:formatCode>
                <c:ptCount val="5"/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E-41A5-A979-A7D61D54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336360"/>
        <c:axId val="564336688"/>
      </c:barChart>
      <c:catAx>
        <c:axId val="56433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4336688"/>
        <c:crosses val="autoZero"/>
        <c:auto val="1"/>
        <c:lblAlgn val="ctr"/>
        <c:lblOffset val="100"/>
        <c:noMultiLvlLbl val="0"/>
      </c:catAx>
      <c:valAx>
        <c:axId val="5643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433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25.05.2022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25.05.2022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25.05.2022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 (Datenstand: 16.05.2022)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057821-9C04-438E-8195-6A72F559FD38}"/>
              </a:ext>
            </a:extLst>
          </p:cNvPr>
          <p:cNvSpPr txBox="1"/>
          <p:nvPr/>
        </p:nvSpPr>
        <p:spPr>
          <a:xfrm>
            <a:off x="5661085" y="958054"/>
            <a:ext cx="3257003" cy="1962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KW18/2022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71.7%</a:t>
            </a:r>
          </a:p>
          <a:p>
            <a:r>
              <a:rPr lang="de-DE" sz="1350" dirty="0"/>
              <a:t>    BA.2.9		18.8%</a:t>
            </a:r>
          </a:p>
          <a:p>
            <a:r>
              <a:rPr lang="de-DE" sz="1350" dirty="0"/>
              <a:t>    BA.2.3 		  2.0%</a:t>
            </a:r>
          </a:p>
          <a:p>
            <a:r>
              <a:rPr lang="de-DE" sz="1350" dirty="0"/>
              <a:t>    BA.5 		  1.4%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0.1%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DC525D-CE72-499B-B30D-629AC9610C0D}"/>
              </a:ext>
            </a:extLst>
          </p:cNvPr>
          <p:cNvSpPr txBox="1"/>
          <p:nvPr/>
        </p:nvSpPr>
        <p:spPr>
          <a:xfrm>
            <a:off x="5661086" y="3090269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305	 (135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58	 (29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93   (47 in Stichprobe)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240FCC-F846-4835-B71C-979C134BA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3" y="693486"/>
            <a:ext cx="5364389" cy="390137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19DB89-C197-45BF-9A60-AD2027BA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302756-1055-4AF8-A9AD-C4601513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38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23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Omikron-Sublinien Anteile (Datenstand: 23.05.2022)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C9C654-05A1-4060-B507-E0E6732003EA}"/>
              </a:ext>
            </a:extLst>
          </p:cNvPr>
          <p:cNvSpPr txBox="1"/>
          <p:nvPr/>
        </p:nvSpPr>
        <p:spPr>
          <a:xfrm>
            <a:off x="5661085" y="958054"/>
            <a:ext cx="3257003" cy="1962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KW19/2022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99.6%</a:t>
            </a:r>
          </a:p>
          <a:p>
            <a:r>
              <a:rPr lang="de-DE" sz="1350" dirty="0"/>
              <a:t>    BA.2 		68.6%</a:t>
            </a:r>
          </a:p>
          <a:p>
            <a:r>
              <a:rPr lang="de-DE" sz="1350" dirty="0"/>
              <a:t>    BA.2.9		19.7%</a:t>
            </a:r>
          </a:p>
          <a:p>
            <a:r>
              <a:rPr lang="de-DE" sz="1350" dirty="0"/>
              <a:t>    BA.2.3 		  2.3%</a:t>
            </a:r>
          </a:p>
          <a:p>
            <a:r>
              <a:rPr lang="de-DE" sz="1350" dirty="0"/>
              <a:t>    BA.5 		  2.5%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0.4%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AA92DF-C563-4220-A81B-0B6ED178DFFB}"/>
              </a:ext>
            </a:extLst>
          </p:cNvPr>
          <p:cNvSpPr txBox="1"/>
          <p:nvPr/>
        </p:nvSpPr>
        <p:spPr>
          <a:xfrm>
            <a:off x="5661086" y="3090269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534	 (275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99	 (55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181   (96 in Stichprobe)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26DEB0-76CF-4A9C-B67C-8A569C101FAC}"/>
              </a:ext>
            </a:extLst>
          </p:cNvPr>
          <p:cNvSpPr/>
          <p:nvPr/>
        </p:nvSpPr>
        <p:spPr>
          <a:xfrm>
            <a:off x="605851" y="4165103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Prozentuale Anteile der Omikron (Sub-)Linien mit einem Anteil von jemals &gt;1%, bezogen auf die Genomsequenzen aus der Stichprobe, absteigend sortiert nach ihrem Anteil in KW 19.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3EF542-CA53-4909-82AC-202C4B09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A1B02D-8B4E-4031-AF1C-12BFA727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B9466D-F718-4B57-BBBD-E49371F6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2" y="550233"/>
            <a:ext cx="4943325" cy="35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 (Datenstand: 23.05.2022)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41DA8D3-5B99-4461-85AA-C3C8B666C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75947"/>
              </p:ext>
            </p:extLst>
          </p:nvPr>
        </p:nvGraphicFramePr>
        <p:xfrm>
          <a:off x="896476" y="1326590"/>
          <a:ext cx="6786007" cy="2237613"/>
        </p:xfrm>
        <a:graphic>
          <a:graphicData uri="http://schemas.openxmlformats.org/drawingml/2006/table">
            <a:tbl>
              <a:tblPr firstRow="1" firstCol="1" bandRow="1"/>
              <a:tblGrid>
                <a:gridCol w="1008401">
                  <a:extLst>
                    <a:ext uri="{9D8B030D-6E8A-4147-A177-3AD203B41FA5}">
                      <a16:colId xmlns:a16="http://schemas.microsoft.com/office/drawing/2014/main" val="396152228"/>
                    </a:ext>
                  </a:extLst>
                </a:gridCol>
                <a:gridCol w="1008401">
                  <a:extLst>
                    <a:ext uri="{9D8B030D-6E8A-4147-A177-3AD203B41FA5}">
                      <a16:colId xmlns:a16="http://schemas.microsoft.com/office/drawing/2014/main" val="261946372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151770772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925871576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2005368372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940377435"/>
                    </a:ext>
                  </a:extLst>
                </a:gridCol>
                <a:gridCol w="800749">
                  <a:extLst>
                    <a:ext uri="{9D8B030D-6E8A-4147-A177-3AD203B41FA5}">
                      <a16:colId xmlns:a16="http://schemas.microsoft.com/office/drawing/2014/main" val="1581056363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Delta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718321"/>
                  </a:ext>
                </a:extLst>
              </a:tr>
              <a:tr h="50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694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20117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7455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85905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1172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11628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0793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14603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939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8825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9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75F757-2DC6-4BFE-874F-A5414C29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889DB-7324-4515-85EA-274855C7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C69270A-73D2-4B52-8C22-08D54A2EC4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Insgesamt 305 </a:t>
            </a:r>
            <a:r>
              <a:rPr lang="de-DE" dirty="0" err="1"/>
              <a:t>Seqs</a:t>
            </a:r>
            <a:r>
              <a:rPr lang="de-DE" dirty="0"/>
              <a:t> (99 in KW18/22)</a:t>
            </a:r>
          </a:p>
          <a:p>
            <a:pPr lvl="1"/>
            <a:r>
              <a:rPr lang="de-DE" dirty="0"/>
              <a:t>Exposition: BIH (1), CZ (1) </a:t>
            </a:r>
          </a:p>
          <a:p>
            <a:pPr lvl="1"/>
            <a:r>
              <a:rPr lang="de-DE" dirty="0"/>
              <a:t>Meldesystem (n= 155)</a:t>
            </a:r>
          </a:p>
          <a:p>
            <a:pPr lvl="2"/>
            <a:r>
              <a:rPr lang="de-DE" dirty="0"/>
              <a:t>Keine Hospitalisierung</a:t>
            </a:r>
          </a:p>
          <a:p>
            <a:pPr lvl="2"/>
            <a:r>
              <a:rPr lang="de-DE" dirty="0"/>
              <a:t>Kein Todesfall</a:t>
            </a:r>
          </a:p>
          <a:p>
            <a:r>
              <a:rPr lang="de-DE" dirty="0"/>
              <a:t>Stichprobe 135 </a:t>
            </a:r>
            <a:r>
              <a:rPr lang="de-DE" dirty="0" err="1"/>
              <a:t>Seqs</a:t>
            </a:r>
            <a:r>
              <a:rPr lang="de-DE" dirty="0"/>
              <a:t> (60 in KW 18/22)</a:t>
            </a:r>
          </a:p>
          <a:p>
            <a:endParaRPr lang="de-DE" dirty="0"/>
          </a:p>
          <a:p>
            <a:pPr lvl="1"/>
            <a:r>
              <a:rPr lang="de-DE" dirty="0"/>
              <a:t>kein Todesfall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D29467-412D-4903-9DCE-3375F835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BA.5 in D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C4B77C49-4636-4B73-9D6B-779647F86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413521"/>
              </p:ext>
            </p:extLst>
          </p:nvPr>
        </p:nvGraphicFramePr>
        <p:xfrm>
          <a:off x="5088896" y="2872108"/>
          <a:ext cx="3786186" cy="220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87C8DFAC-CC3B-4098-9A17-AE1094194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196292"/>
              </p:ext>
            </p:extLst>
          </p:nvPr>
        </p:nvGraphicFramePr>
        <p:xfrm>
          <a:off x="5088896" y="317501"/>
          <a:ext cx="3786186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7B1AF0C4-E028-40D9-B65F-AC80D2220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41" b="11809"/>
          <a:stretch/>
        </p:blipFill>
        <p:spPr>
          <a:xfrm>
            <a:off x="932289" y="3183920"/>
            <a:ext cx="3420152" cy="1799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0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DE06B2-908C-4D6D-BDB8-32161516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DF9DBB-1071-4CA0-83E5-9CCE5CCB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50CDFE-10E4-4377-8FCB-CEF821F26C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Insgesamt 58 </a:t>
            </a:r>
            <a:r>
              <a:rPr lang="de-DE" dirty="0" err="1"/>
              <a:t>Seqs</a:t>
            </a:r>
            <a:r>
              <a:rPr lang="de-DE" dirty="0"/>
              <a:t> (23 in KW18/22)</a:t>
            </a:r>
          </a:p>
          <a:p>
            <a:pPr lvl="1"/>
            <a:r>
              <a:rPr lang="de-DE" dirty="0"/>
              <a:t>Meldesystem (n=27), 7/27 aus Stichprobe</a:t>
            </a:r>
          </a:p>
          <a:p>
            <a:pPr lvl="1"/>
            <a:r>
              <a:rPr lang="de-DE" dirty="0" err="1"/>
              <a:t>Keien</a:t>
            </a:r>
            <a:r>
              <a:rPr lang="de-DE" dirty="0"/>
              <a:t> Hospitalisierungen</a:t>
            </a:r>
          </a:p>
          <a:p>
            <a:pPr lvl="1"/>
            <a:r>
              <a:rPr lang="de-DE" dirty="0"/>
              <a:t>Kein Todesfall</a:t>
            </a:r>
          </a:p>
          <a:p>
            <a:pPr lvl="1"/>
            <a:r>
              <a:rPr lang="de-DE" dirty="0"/>
              <a:t>Keine Exposition im Ausland</a:t>
            </a:r>
          </a:p>
          <a:p>
            <a:r>
              <a:rPr lang="de-DE" dirty="0"/>
              <a:t>Stichprobe 29 </a:t>
            </a:r>
            <a:r>
              <a:rPr lang="de-DE" dirty="0" err="1"/>
              <a:t>Seqs</a:t>
            </a:r>
            <a:r>
              <a:rPr lang="de-DE" dirty="0"/>
              <a:t> (12 in KW 18/22)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10D2A4F-F54C-46D1-850F-9398F814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 in D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E0A3F33-B8AC-4171-8B6C-957FE994F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581846"/>
              </p:ext>
            </p:extLst>
          </p:nvPr>
        </p:nvGraphicFramePr>
        <p:xfrm>
          <a:off x="5420412" y="1470056"/>
          <a:ext cx="37235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76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571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Nachweise Rekombinanten  (Datenstand: 23.05.2022)</a:t>
            </a:r>
          </a:p>
          <a:p>
            <a:endParaRPr lang="de-DE" b="1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85689EC-B412-4F4A-BB21-77F599BE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01786"/>
              </p:ext>
            </p:extLst>
          </p:nvPr>
        </p:nvGraphicFramePr>
        <p:xfrm>
          <a:off x="428890" y="584993"/>
          <a:ext cx="2215250" cy="41181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28 (+10)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(+32)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42073914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3881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XU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5152525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1(+1)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36531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XW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26 (+26)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6608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2A6F78-9392-4788-A4A2-DD5C4902B638}"/>
              </a:ext>
            </a:extLst>
          </p:cNvPr>
          <p:cNvSpPr txBox="1"/>
          <p:nvPr/>
        </p:nvSpPr>
        <p:spPr>
          <a:xfrm>
            <a:off x="2860963" y="4162474"/>
            <a:ext cx="4677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Datenquelle: </a:t>
            </a:r>
            <a:r>
              <a:rPr lang="de-DE" sz="1400" b="1" dirty="0"/>
              <a:t>Globale Daten: DESH + IMS-SC2 Labornetzwerk</a:t>
            </a:r>
            <a:r>
              <a:rPr lang="de-DE" sz="1400" dirty="0"/>
              <a:t>.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Zuordnung, Nachweise manuell kuratiert.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FED13-F3E1-4259-BB27-9421BCCD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25.05.2022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B87FE-8945-46A6-A1B0-5DD16795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40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B124B-69C4-4057-84F3-302A7498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6B195-4055-451C-8786-F05DA10E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8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D352B-E74A-459E-914A-A57C8CB4D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9682"/>
            <a:ext cx="52052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/>
              <a:t>Genomsequenzdaten zu SARS-CoV-2 Varianten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7EF1D1-3B51-4B3C-AB70-3A31648875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2" y="1245552"/>
            <a:ext cx="7336676" cy="3348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14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1E2301-F351-4816-B0FF-A9C66551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25.05.2022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32AAC6-B6C1-44D6-9DE4-C2D9D5B1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9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4C73004-1387-45B1-8718-513013CF11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059582"/>
            <a:ext cx="8422849" cy="3766417"/>
          </a:xfrm>
        </p:spPr>
        <p:txBody>
          <a:bodyPr/>
          <a:lstStyle/>
          <a:p>
            <a:r>
              <a:rPr lang="de-DE" dirty="0"/>
              <a:t>Linien im Akkumulationen von Mutation in Spike-Protein, z.B. del69/70 (Alpha, BA.1) oder L452R (Delta) , F486V (selten, aber in vitro strong </a:t>
            </a:r>
            <a:r>
              <a:rPr lang="de-DE" dirty="0" err="1"/>
              <a:t>escape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BA.4 </a:t>
            </a:r>
            <a:r>
              <a:rPr lang="it-IT" dirty="0">
                <a:sym typeface="Wingdings" panose="05000000000000000000" pitchFamily="2" charset="2"/>
              </a:rPr>
              <a:t>= BA.2 +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69/70del +  L452R + F486V </a:t>
            </a:r>
            <a:r>
              <a:rPr lang="it-IT" dirty="0">
                <a:sym typeface="Wingdings" panose="05000000000000000000" pitchFamily="2" charset="2"/>
              </a:rPr>
              <a:t>- Q493R (</a:t>
            </a:r>
            <a:r>
              <a:rPr lang="it-IT" dirty="0" err="1">
                <a:sym typeface="Wingdings" panose="05000000000000000000" pitchFamily="2" charset="2"/>
              </a:rPr>
              <a:t>reversion</a:t>
            </a:r>
            <a:r>
              <a:rPr lang="it-IT" dirty="0">
                <a:sym typeface="Wingdings" panose="05000000000000000000" pitchFamily="2" charset="2"/>
              </a:rPr>
              <a:t>)	[DE:33*]</a:t>
            </a:r>
            <a:br>
              <a:rPr lang="it-IT" dirty="0">
                <a:sym typeface="Wingdings" panose="05000000000000000000" pitchFamily="2" charset="2"/>
              </a:rPr>
            </a:b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BA.5 </a:t>
            </a:r>
            <a:r>
              <a:rPr lang="de-DE" dirty="0"/>
              <a:t>= BA.2 + </a:t>
            </a:r>
            <a:r>
              <a:rPr lang="de-DE" dirty="0">
                <a:solidFill>
                  <a:srgbClr val="FF0000"/>
                </a:solidFill>
              </a:rPr>
              <a:t>69/70del + L452R +  F486V</a:t>
            </a:r>
            <a:r>
              <a:rPr lang="it-IT" dirty="0">
                <a:sym typeface="Wingdings" panose="05000000000000000000" pitchFamily="2" charset="2"/>
              </a:rPr>
              <a:t> - Q493R (</a:t>
            </a:r>
            <a:r>
              <a:rPr lang="it-IT" dirty="0" err="1">
                <a:sym typeface="Wingdings" panose="05000000000000000000" pitchFamily="2" charset="2"/>
              </a:rPr>
              <a:t>reversion</a:t>
            </a:r>
            <a:r>
              <a:rPr lang="it-IT" dirty="0">
                <a:sym typeface="Wingdings" panose="05000000000000000000" pitchFamily="2" charset="2"/>
              </a:rPr>
              <a:t>)	[DE:179*]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/>
              <a:t>BA.2.12.1 = BA.2 + 69/70del + L452Q + Q493R					</a:t>
            </a:r>
            <a:r>
              <a:rPr lang="it-IT" dirty="0">
                <a:sym typeface="Wingdings" panose="05000000000000000000" pitchFamily="2" charset="2"/>
              </a:rPr>
              <a:t>[DE:37*]</a:t>
            </a:r>
            <a:endParaRPr lang="de-DE" dirty="0"/>
          </a:p>
          <a:p>
            <a:endParaRPr lang="de-DE" dirty="0"/>
          </a:p>
          <a:p>
            <a:r>
              <a:rPr lang="de-DE" dirty="0"/>
              <a:t>BA.2.9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0,42 % L452R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Wachstum ähnlich zu BA.2</a:t>
            </a:r>
            <a:endParaRPr lang="de-DE" dirty="0"/>
          </a:p>
          <a:p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C78E6D-A3FA-4491-8DD8-A3C5EEC4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Mutations</a:t>
            </a:r>
            <a:r>
              <a:rPr lang="de-DE" dirty="0"/>
              <a:t> &amp; Lineages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4D4196-00AE-4752-B120-EF553688E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15" y="2942790"/>
            <a:ext cx="5005633" cy="221360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2D9EB8-4B99-4E6E-A70D-76C4017E8A3E}"/>
              </a:ext>
            </a:extLst>
          </p:cNvPr>
          <p:cNvSpPr/>
          <p:nvPr/>
        </p:nvSpPr>
        <p:spPr>
          <a:xfrm>
            <a:off x="7725565" y="2555694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>
                <a:sym typeface="Wingdings" panose="05000000000000000000" pitchFamily="2" charset="2"/>
              </a:rPr>
              <a:t>*Stand: 9.5.2022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5225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Bildschirmpräsentation (16:9)</PresentationFormat>
  <Paragraphs>196</Paragraphs>
  <Slides>9</Slides>
  <Notes>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BA.5 in D</vt:lpstr>
      <vt:lpstr>BA.4 in D</vt:lpstr>
      <vt:lpstr>PowerPoint-Präsentation</vt:lpstr>
      <vt:lpstr>Genomsequenzdaten zu SARS-CoV-2 Varianten </vt:lpstr>
      <vt:lpstr>Mutations &amp; Lineages under monitoring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sieversc</cp:lastModifiedBy>
  <cp:revision>133</cp:revision>
  <dcterms:created xsi:type="dcterms:W3CDTF">2015-11-02T12:29:13Z</dcterms:created>
  <dcterms:modified xsi:type="dcterms:W3CDTF">2022-05-25T08:32:05Z</dcterms:modified>
</cp:coreProperties>
</file>