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827" r:id="rId2"/>
    <p:sldId id="814" r:id="rId3"/>
    <p:sldId id="825" r:id="rId4"/>
    <p:sldId id="828" r:id="rId5"/>
    <p:sldId id="838" r:id="rId6"/>
    <p:sldId id="816" r:id="rId7"/>
    <p:sldId id="837" r:id="rId8"/>
    <p:sldId id="833" r:id="rId9"/>
    <p:sldId id="834" r:id="rId10"/>
    <p:sldId id="835" r:id="rId11"/>
    <p:sldId id="829" r:id="rId12"/>
    <p:sldId id="836" r:id="rId13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0027" autoAdjust="0"/>
  </p:normalViewPr>
  <p:slideViewPr>
    <p:cSldViewPr snapToGrid="0" snapToObjects="1">
      <p:cViewPr varScale="1">
        <p:scale>
          <a:sx n="61" d="100"/>
          <a:sy n="61" d="100"/>
        </p:scale>
        <p:origin x="1064" y="48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0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variants.org/per-country?country=United+Kingdom&amp;country=Germany&amp;country=Denmark&amp;country=France&amp;country=Sweden&amp;country=Switzerland&amp;country=Netherlands&amp;country=Spain&amp;country=Belgium&amp;country=Italy&amp;country=Poland&amp;country=Turkey&amp;country=Ireland&amp;country=Slovenia&amp;country=Norway&amp;country=Czech+Republic&amp;country=Lithuania&amp;country=Slovakia&amp;country=Portugal&amp;country=Croatia&amp;country=Luxembourg&amp;country=Finland&amp;country=Austria&amp;country=Bulgaria&amp;country=Greece&amp;country=Romania&amp;country=Latvia&amp;country=Estonia&amp;country=Russia&amp;country=Iceland&amp;country=Bosnia+and+Herzegovina&amp;country=Kosovo&amp;country=Liechtenstein&amp;country=Malta&amp;country=Ukraine&amp;country=Montenegro&amp;country=North+Macedonia&amp;country=Moldova&amp;country=Cyprus&amp;country=Serbia&amp;country=Hungary&amp;country=Belarus&amp;country=Andorra&amp;country=Monaco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https://covid19-country-overviews.ecdc.europa.eu/countries/Portugal.html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22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84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34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CAVE: vielerorts geänderte Teststrategien insbesondere in Europa z.B. Spanien, Dänemark, England testen nur Risikogruppen, Personen die Behandlung im KH benötigen und Personen die mit RG arbeiten; Österreich hat den Anzahl PCR pro Einwohner reduziert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https://insaflu.insa.pt/covid19/relatorios/PORTUGAL_INSA_SARS_CoV_2_GENETIC_DIVERSITY_situation_report_2022-05-24.pdf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 BA.5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Modellierung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https://insaflu.insa.pt/covid19/relatorios/PORTUGAL_INSA_SARS_CoV_2_GENETIC_DIVERSITY_situation_report_2022-05-17.pdf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BA.1 has been firstly identified in Portugal by mid November, 2021, and was dominant between ISO weeks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51, 2021 (20th-26th November) and 7, 2022 (14th-20th February), having reached its maximum circulation in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2 (95,6%, 10th- 16th January, 2022) (Figures 2 and 3). The current circulation of BA.1 in Portugal is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 to be residual, and, so far, no cases have been detected on week 17 (analysis ongoing).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BA.2 has been firstly detected in random nationwide sequencing surveys in ISO week 52 (27th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December 2021 – 2nd January 2022) (Figure 2), becoming dominant on week 8 (21st–27th February 2022).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proportion of non-SGTF positive samples (indicative of probable Omicron BA.2 case), BA.2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frequency shows a decreasing trend and is estimated to be 62.9% on 8 May 2022 (Figures 2, 3 and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insaflu.insa.pt/covid19/relatorios/PORTUGAL_INSA_SARS_CoV_2_GENETIC_DIVERSITY_situation_report_2022-05-10.pdf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Portugal, after its detection in week 13, lineage BA.5 has been increasing in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frequency, having duplicated its relative frequency between ISO weeks 15 (4.0%, 11-17 April) and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(9.0%, 18-24 April) (analysis and sampling concluded) (Figure 2). The nationwide sequencing survey of week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(ongoing), together with the proportion of samples with SGTF profile, indicate that this trend of duplication of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relative frequency by week has continued, and it is estimated that BA.5 represented ~37% of the positive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by 8 May 2022.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62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https://www.sanidad.gob.es/profesionales/saludPublica/ccayes/alertasActual/nCov/documentos/COVID19_Actualizacion_variantes_20220523.pdf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46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https://insaflu.insa.pt/covid19/relatorios/PORTUGAL_INSA_SARS_CoV_2_GENETIC_DIVERSITY_situation_report_2022-05-24.pdf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 BA.5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Modellierung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https://insaflu.insa.pt/covid19/relatorios/PORTUGAL_INSA_SARS_CoV_2_GENETIC_DIVERSITY_situation_report_2022-05-17.pdf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BA.1 has been firstly identified in Portugal by mid November, 2021, and was dominant between ISO weeks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51, 2021 (20th-26th November) and 7, 2022 (14th-20th February), having reached its maximum circulation in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2 (95,6%, 10th- 16th January, 2022) (Figures 2 and 3). The current circulation of BA.1 in Portugal is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 to be residual, and, so far, no cases have been detected on week 17 (analysis ongoing).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BA.2 has been firstly detected in random nationwide sequencing surveys in ISO week 52 (27th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December 2021 – 2nd January 2022) (Figure 2), becoming dominant on week 8 (21st–27th February 2022).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proportion of non-SGTF positive samples (indicative of probable Omicron BA.2 case), BA.2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frequency shows a decreasing trend and is estimated to be 62.9% on 8 May 2022 (Figures 2, 3 and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insaflu.insa.pt/covid19/relatorios/PORTUGAL_INSA_SARS_CoV_2_GENETIC_DIVERSITY_situation_report_2022-05-10.pdf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Portugal, after its detection in week 13, lineage BA.5 has been increasing in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frequency, having duplicated its relative frequency between ISO weeks 15 (4.0%, 11-17 April) and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(9.0%, 18-24 April) (analysis and sampling concluded) (Figure 2). The nationwide sequencing survey of week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(ongoing), together with the proportion of samples with SGTF profile, indicate that this trend of duplication of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relative frequency by week has continued, and it is estimated that BA.5 represented ~37% of the positive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by 8 May 2022.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680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variants.org/per-country?country=United+Kingdom&amp;country=Germany&amp;country=Denmark&amp;country=France&amp;country=Sweden&amp;country=Switzerland&amp;country=Netherlands&amp;country=Spain&amp;country=Belgium&amp;country=Italy&amp;country=Poland&amp;country=Turkey&amp;country=Ireland&amp;country=Slovenia&amp;country=Norway&amp;country=Czech+Republic&amp;country=Lithuania&amp;country=Slovakia&amp;country=Portugal&amp;country=Croatia&amp;country=Luxembourg&amp;country=Finland&amp;country=Austria&amp;country=Bulgaria&amp;country=Greece&amp;country=Romania&amp;country=Latvia&amp;country=Estonia&amp;country=Russia&amp;country=Iceland&amp;country=Bosnia+and+Herzegovina&amp;country=Kosovo&amp;country=Liechtenstein&amp;country=Malta&amp;country=Ukraine&amp;country=Montenegro&amp;country=North+Macedonia&amp;country=Moldova&amp;country=Cyprus&amp;country=Serbia&amp;country=Hungary&amp;country=Belarus&amp;country=Andorra&amp;country=Monaco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https://covid19-country-overviews.ecdc.europa.eu/countries/Portugal.html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54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variants.org/per-country?country=United+Kingdom&amp;country=Germany&amp;country=Denmark&amp;country=France&amp;country=Sweden&amp;country=Switzerland&amp;country=Netherlands&amp;country=Spain&amp;country=Belgium&amp;country=Italy&amp;country=Poland&amp;country=Turkey&amp;country=Ireland&amp;country=Slovenia&amp;country=Norway&amp;country=Czech+Republic&amp;country=Lithuania&amp;country=Slovakia&amp;country=Portugal&amp;country=Croatia&amp;country=Luxembourg&amp;country=Finland&amp;country=Austria&amp;country=Bulgaria&amp;country=Greece&amp;country=Romania&amp;country=Latvia&amp;country=Estonia&amp;country=Russia&amp;country=Iceland&amp;country=Bosnia+and+Herzegovina&amp;country=Kosovo&amp;country=Liechtenstein&amp;country=Malta&amp;country=Ukraine&amp;country=Montenegro&amp;country=North+Macedonia&amp;country=Moldova&amp;country=Cyprus&amp;country=Serbia&amp;country=Hungary&amp;country=Belarus&amp;country=Andorra&amp;country=Monaco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https://covid19-country-overviews.ecdc.europa.eu/countries/Portugal.html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99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05/25/2022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05/25/2022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05/25/2022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05/25/2022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05/25/2022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05/25/2022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05/25/2022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05/25/2022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05/25/2022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05/25/2022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96" y="125394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873754"/>
            <a:ext cx="1108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523.786.368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Fälle insgesamt (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-2,7%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Vergleich zu Vorwoche)</a:t>
            </a:r>
          </a:p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6.279.667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 (CFR: 1,2%) 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1548"/>
              </p:ext>
            </p:extLst>
          </p:nvPr>
        </p:nvGraphicFramePr>
        <p:xfrm>
          <a:off x="754712" y="1578320"/>
          <a:ext cx="10364037" cy="4956629"/>
        </p:xfrm>
        <a:graphic>
          <a:graphicData uri="http://schemas.openxmlformats.org/drawingml/2006/table">
            <a:tbl>
              <a:tblPr firstRow="1" firstCol="1" bandRow="1"/>
              <a:tblGrid>
                <a:gridCol w="1565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73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857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6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631">
                  <a:extLst>
                    <a:ext uri="{9D8B030D-6E8A-4147-A177-3AD203B41FA5}">
                      <a16:colId xmlns:a16="http://schemas.microsoft.com/office/drawing/2014/main" val="4179210048"/>
                    </a:ext>
                  </a:extLst>
                </a:gridCol>
                <a:gridCol w="986580">
                  <a:extLst>
                    <a:ext uri="{9D8B030D-6E8A-4147-A177-3AD203B41FA5}">
                      <a16:colId xmlns:a16="http://schemas.microsoft.com/office/drawing/2014/main" val="2968539269"/>
                    </a:ext>
                  </a:extLst>
                </a:gridCol>
                <a:gridCol w="1073307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7949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31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Positiv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Anteil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Auffrisch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Vollständige 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Impfung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697.111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558.573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Australien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350.313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256.374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-34,1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38,6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242.209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-9,0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191.715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44,8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185.924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-27,2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Südkorea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163.593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161.475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-21,0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153.223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264,9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WHO, 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24.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05.2022; 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Our World In Data -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Vacc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abgerufen: 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24.05.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0863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 </a:t>
            </a:r>
            <a:r>
              <a:rPr lang="de-DE" sz="2400" dirty="0" err="1">
                <a:latin typeface="Scala Sans OT" panose="020B0504030101020104" pitchFamily="34" charset="0"/>
              </a:rPr>
              <a:t>vs</a:t>
            </a:r>
            <a:r>
              <a:rPr lang="de-DE" sz="2400" dirty="0">
                <a:latin typeface="Scala Sans OT" panose="020B0504030101020104" pitchFamily="34" charset="0"/>
              </a:rPr>
              <a:t> Deutschland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2632710" y="6530606"/>
            <a:ext cx="6926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OWID, zugriff 24.05.2022 </a:t>
            </a: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F6126D-9B01-4186-95D8-FF7D4BB90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22" y="1627326"/>
            <a:ext cx="5669179" cy="32966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4707CC1-387F-4C84-8D0A-ACFE9CC02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801" y="1627326"/>
            <a:ext cx="5534854" cy="32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5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Niederlande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3634740" y="6552126"/>
            <a:ext cx="6926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OWID, Zugriff 24.05.2022</a:t>
            </a:r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61077" y="689915"/>
            <a:ext cx="48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BA.4 </a:t>
            </a:r>
            <a:r>
              <a:rPr lang="en-US" b="1" dirty="0" err="1"/>
              <a:t>Steigerung</a:t>
            </a:r>
            <a:r>
              <a:rPr lang="en-US" b="1" dirty="0"/>
              <a:t> in Genomic Surveillance</a:t>
            </a: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B94183-3D87-4549-84ED-3A619E627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08" y="1176128"/>
            <a:ext cx="9090527" cy="52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6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Niederlande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3634740" y="6552126"/>
            <a:ext cx="6926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OWID, Zugriff 24.05.2022</a:t>
            </a:r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61077" y="689915"/>
            <a:ext cx="48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BA.4 </a:t>
            </a:r>
            <a:r>
              <a:rPr lang="en-US" b="1" dirty="0" err="1"/>
              <a:t>Steigerung</a:t>
            </a:r>
            <a:r>
              <a:rPr lang="en-US" b="1" dirty="0"/>
              <a:t> in Genomic Surveillance</a:t>
            </a:r>
            <a:endParaRPr lang="de-DE" sz="16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68EF86-0433-411A-8BC7-0837BB411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8" y="1249328"/>
            <a:ext cx="9046520" cy="531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1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0B815A8-A05E-4F40-9FE1-BE919194C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5" y="1057601"/>
            <a:ext cx="7518290" cy="2679084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datenstand 24.05.2022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0" y="6567903"/>
            <a:ext cx="59973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 Zugriff  24.05.2022, Datenstand 1.05.2022; Karte </a:t>
            </a:r>
            <a:r>
              <a:rPr lang="de-DE" sz="1200" dirty="0"/>
              <a:t>WHO, 17.05.2022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2734862" y="883655"/>
            <a:ext cx="478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Anzahl Fälle pro KW und WHO Region, Dez 2019 – 23. Mai 2022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D2CAC3-A2DC-49BF-930F-1DCB70E15B2F}"/>
              </a:ext>
            </a:extLst>
          </p:cNvPr>
          <p:cNvSpPr txBox="1"/>
          <p:nvPr/>
        </p:nvSpPr>
        <p:spPr>
          <a:xfrm>
            <a:off x="8164946" y="3351558"/>
            <a:ext cx="4293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7-T Inzidenz pro 100.000 Einwohner Weltweit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6927E5-6908-4017-87EE-06D2093AD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53473"/>
              </p:ext>
            </p:extLst>
          </p:nvPr>
        </p:nvGraphicFramePr>
        <p:xfrm>
          <a:off x="578070" y="4022650"/>
          <a:ext cx="6127530" cy="2532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004">
                  <a:extLst>
                    <a:ext uri="{9D8B030D-6E8A-4147-A177-3AD203B41FA5}">
                      <a16:colId xmlns:a16="http://schemas.microsoft.com/office/drawing/2014/main" val="1592207491"/>
                    </a:ext>
                  </a:extLst>
                </a:gridCol>
                <a:gridCol w="877921">
                  <a:extLst>
                    <a:ext uri="{9D8B030D-6E8A-4147-A177-3AD203B41FA5}">
                      <a16:colId xmlns:a16="http://schemas.microsoft.com/office/drawing/2014/main" val="555496543"/>
                    </a:ext>
                  </a:extLst>
                </a:gridCol>
                <a:gridCol w="647922">
                  <a:extLst>
                    <a:ext uri="{9D8B030D-6E8A-4147-A177-3AD203B41FA5}">
                      <a16:colId xmlns:a16="http://schemas.microsoft.com/office/drawing/2014/main" val="2047795888"/>
                    </a:ext>
                  </a:extLst>
                </a:gridCol>
                <a:gridCol w="1054170">
                  <a:extLst>
                    <a:ext uri="{9D8B030D-6E8A-4147-A177-3AD203B41FA5}">
                      <a16:colId xmlns:a16="http://schemas.microsoft.com/office/drawing/2014/main" val="2800170061"/>
                    </a:ext>
                  </a:extLst>
                </a:gridCol>
                <a:gridCol w="860004">
                  <a:extLst>
                    <a:ext uri="{9D8B030D-6E8A-4147-A177-3AD203B41FA5}">
                      <a16:colId xmlns:a16="http://schemas.microsoft.com/office/drawing/2014/main" val="4128261243"/>
                    </a:ext>
                  </a:extLst>
                </a:gridCol>
                <a:gridCol w="671371">
                  <a:extLst>
                    <a:ext uri="{9D8B030D-6E8A-4147-A177-3AD203B41FA5}">
                      <a16:colId xmlns:a16="http://schemas.microsoft.com/office/drawing/2014/main" val="3674251651"/>
                    </a:ext>
                  </a:extLst>
                </a:gridCol>
                <a:gridCol w="1156138">
                  <a:extLst>
                    <a:ext uri="{9D8B030D-6E8A-4147-A177-3AD203B41FA5}">
                      <a16:colId xmlns:a16="http://schemas.microsoft.com/office/drawing/2014/main" val="2676953414"/>
                    </a:ext>
                  </a:extLst>
                </a:gridCol>
              </a:tblGrid>
              <a:tr h="101290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 dirty="0" err="1">
                          <a:effectLst/>
                        </a:rPr>
                        <a:t>continent</a:t>
                      </a:r>
                      <a:endParaRPr lang="de-DE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 dirty="0">
                          <a:effectLst/>
                        </a:rPr>
                        <a:t>cases_7d</a:t>
                      </a:r>
                      <a:endParaRPr lang="de-DE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change_cases_7d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proportion_of_cases_7d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deaths_7d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change_deaths_7d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proportions_of_deaths_7d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08791198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Africa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45.959</a:t>
                      </a:r>
                      <a:endParaRPr lang="de-DE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-26,2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1,2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283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-2,8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3,0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4001575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America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1.019.328</a:t>
                      </a:r>
                      <a:endParaRPr lang="de-DE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8,5</a:t>
                      </a:r>
                      <a:endParaRPr lang="de-DE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27,4</a:t>
                      </a:r>
                      <a:endParaRPr lang="de-DE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3.464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-8,2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36,8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952013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Asia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1.114.270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2,0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30,0</a:t>
                      </a:r>
                      <a:endParaRPr lang="de-DE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1.573</a:t>
                      </a:r>
                      <a:endParaRPr lang="de-DE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-0,1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16,7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3745624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Europe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1.136.537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-13,5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30,6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3.700</a:t>
                      </a:r>
                      <a:endParaRPr lang="de-DE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-15,1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39,3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6483977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Oceania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401.169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-2,7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10,8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406</a:t>
                      </a:r>
                      <a:endParaRPr lang="de-DE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0,3</a:t>
                      </a:r>
                      <a:endParaRPr lang="de-DE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4,3</a:t>
                      </a:r>
                      <a:endParaRPr lang="de-DE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6580914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Global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3.717.263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-2,7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9.426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-9,4</a:t>
                      </a:r>
                      <a:endParaRPr lang="de-DE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8306988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C671504E-7956-4D72-A4DB-0AA600EFF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441" y="2916486"/>
            <a:ext cx="4697031" cy="46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8923540" y="643146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24.05.2022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66363-970C-44BE-9E5C-BC82367C3FF4}"/>
              </a:ext>
            </a:extLst>
          </p:cNvPr>
          <p:cNvSpPr txBox="1"/>
          <p:nvPr/>
        </p:nvSpPr>
        <p:spPr>
          <a:xfrm>
            <a:off x="2908813" y="639964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17.05.2022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C4AFB9-98D0-441C-91F5-7A00FD646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00" y="1096089"/>
            <a:ext cx="5496226" cy="56431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FC12612-D8E2-47F9-AE06-235965564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240" y="955043"/>
            <a:ext cx="5633600" cy="57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 - BA.5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9051404" y="5655160"/>
            <a:ext cx="28658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WHO, Datenstand 24.05.2022; OWID, Zugriff 24.05.2022;  NIPH Portugal, SARS-CoV-2 </a:t>
            </a:r>
            <a:r>
              <a:rPr lang="de-DE" sz="1200" i="1" dirty="0" err="1">
                <a:solidFill>
                  <a:prstClr val="black"/>
                </a:solidFill>
              </a:rPr>
              <a:t>genetic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diversity</a:t>
            </a:r>
            <a:r>
              <a:rPr lang="de-DE" sz="1200" i="1" dirty="0">
                <a:solidFill>
                  <a:prstClr val="black"/>
                </a:solidFill>
              </a:rPr>
              <a:t> Bericht, 24. Mai 2022</a:t>
            </a:r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8862993" y="2551837"/>
            <a:ext cx="31785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BA.5, </a:t>
            </a:r>
            <a:r>
              <a:rPr lang="en-US" b="1" dirty="0" err="1"/>
              <a:t>Bericht</a:t>
            </a:r>
            <a:r>
              <a:rPr lang="en-US" b="1" dirty="0"/>
              <a:t> 24.05.2022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Erstauftreten</a:t>
            </a:r>
            <a:r>
              <a:rPr lang="en-US" b="1" dirty="0"/>
              <a:t> KW13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Dominanz</a:t>
            </a:r>
            <a:r>
              <a:rPr lang="en-US" b="1" dirty="0"/>
              <a:t> KW19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79% (23.05.2022)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 err="1"/>
              <a:t>geschätzte</a:t>
            </a:r>
            <a:r>
              <a:rPr lang="en-US" b="1" dirty="0"/>
              <a:t> </a:t>
            </a:r>
            <a:r>
              <a:rPr lang="en-US" b="1" dirty="0" err="1"/>
              <a:t>Wachstumsrate</a:t>
            </a:r>
            <a:r>
              <a:rPr lang="en-US" b="1" dirty="0"/>
              <a:t> 13% </a:t>
            </a:r>
            <a:r>
              <a:rPr lang="en-US" b="1" dirty="0" err="1"/>
              <a:t>höher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BA.2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Verdopplungszeit</a:t>
            </a:r>
            <a:r>
              <a:rPr lang="en-US" b="1" dirty="0"/>
              <a:t> 6 </a:t>
            </a:r>
            <a:r>
              <a:rPr lang="en-US" b="1" dirty="0" err="1"/>
              <a:t>Tage</a:t>
            </a:r>
            <a:endParaRPr lang="en-US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 err="1"/>
              <a:t>Bislang</a:t>
            </a:r>
            <a:r>
              <a:rPr lang="en-US" b="1" dirty="0"/>
              <a:t> </a:t>
            </a:r>
            <a:r>
              <a:rPr lang="en-US" b="1" dirty="0" err="1"/>
              <a:t>kein</a:t>
            </a:r>
            <a:r>
              <a:rPr lang="en-US" b="1" dirty="0"/>
              <a:t> </a:t>
            </a:r>
            <a:r>
              <a:rPr lang="en-US" b="1" dirty="0" err="1"/>
              <a:t>Hinweis</a:t>
            </a:r>
            <a:r>
              <a:rPr lang="en-US" b="1" dirty="0"/>
              <a:t> auf </a:t>
            </a:r>
            <a:r>
              <a:rPr lang="en-US" b="1" dirty="0" err="1"/>
              <a:t>erhöhte</a:t>
            </a:r>
            <a:r>
              <a:rPr lang="en-US" b="1" dirty="0"/>
              <a:t> </a:t>
            </a:r>
            <a:r>
              <a:rPr lang="en-US" b="1" dirty="0" err="1"/>
              <a:t>Krankheitsschwere</a:t>
            </a:r>
            <a:r>
              <a:rPr lang="en-US" b="1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CFFE58-C494-4BCF-B4E6-8D58D048B00D}"/>
              </a:ext>
            </a:extLst>
          </p:cNvPr>
          <p:cNvSpPr txBox="1"/>
          <p:nvPr/>
        </p:nvSpPr>
        <p:spPr>
          <a:xfrm>
            <a:off x="133815" y="802459"/>
            <a:ext cx="664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Fallzahlsteigerung seit Anfang Mai 2022 (KW17/18)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Positivenanteil</a:t>
            </a:r>
            <a:r>
              <a:rPr lang="de-DE" dirty="0"/>
              <a:t> steigt weiter (Stand 23.05.2022: 44%)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 7-Tage: 1,15 leicht gefallen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Leichte Steigerung der ITS Belegung und der Todesfälle (KW20)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6492AC-02DF-47FE-B393-CCF85D1C4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54" y="1937900"/>
            <a:ext cx="8255100" cy="48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Spanien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8748964" y="6005227"/>
            <a:ext cx="34430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WHO, Datenstand 24.05.2022; OWID, Zugriff 24.05.2022;  </a:t>
            </a:r>
            <a:r>
              <a:rPr lang="de-DE" sz="1200" i="1" dirty="0" err="1">
                <a:solidFill>
                  <a:prstClr val="black"/>
                </a:solidFill>
              </a:rPr>
              <a:t>Ministerio</a:t>
            </a:r>
            <a:r>
              <a:rPr lang="de-DE" sz="1200" i="1" dirty="0">
                <a:solidFill>
                  <a:prstClr val="black"/>
                </a:solidFill>
              </a:rPr>
              <a:t> de </a:t>
            </a:r>
            <a:r>
              <a:rPr lang="de-DE" sz="1200" i="1" dirty="0" err="1">
                <a:solidFill>
                  <a:prstClr val="black"/>
                </a:solidFill>
              </a:rPr>
              <a:t>Sanidad</a:t>
            </a:r>
            <a:r>
              <a:rPr lang="de-DE" sz="1200" i="1" dirty="0">
                <a:solidFill>
                  <a:prstClr val="black"/>
                </a:solidFill>
              </a:rPr>
              <a:t>, </a:t>
            </a:r>
            <a:r>
              <a:rPr lang="es-ES" sz="1200" i="1" dirty="0">
                <a:solidFill>
                  <a:prstClr val="black"/>
                </a:solidFill>
              </a:rPr>
              <a:t>Actualización de la situación epidemiológica de las variantes</a:t>
            </a:r>
          </a:p>
          <a:p>
            <a:r>
              <a:rPr lang="es-ES" sz="1200" i="1" dirty="0">
                <a:solidFill>
                  <a:prstClr val="black"/>
                </a:solidFill>
              </a:rPr>
              <a:t>de SARS-CoV-2 en España</a:t>
            </a:r>
            <a:r>
              <a:rPr lang="de-DE" sz="1200" i="1" dirty="0">
                <a:solidFill>
                  <a:prstClr val="black"/>
                </a:solidFill>
              </a:rPr>
              <a:t>23. Mai 2022</a:t>
            </a:r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8366234" y="3915553"/>
            <a:ext cx="3693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Variantenbericht</a:t>
            </a:r>
            <a:r>
              <a:rPr lang="en-US" b="1" dirty="0"/>
              <a:t> </a:t>
            </a:r>
            <a:r>
              <a:rPr lang="en-US" b="1" dirty="0" err="1"/>
              <a:t>vom</a:t>
            </a:r>
            <a:r>
              <a:rPr lang="en-US" b="1" dirty="0"/>
              <a:t> 23.05.2022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Sequenzierung</a:t>
            </a:r>
            <a:r>
              <a:rPr lang="en-US" b="1" dirty="0"/>
              <a:t> (KW18)</a:t>
            </a:r>
          </a:p>
          <a:p>
            <a:pPr marL="742950" lvl="1" indent="-285750">
              <a:buFontTx/>
              <a:buChar char="-"/>
            </a:pPr>
            <a:r>
              <a:rPr lang="en-US" b="1" dirty="0"/>
              <a:t>BA2.12.1, BA.4 und BA.5 </a:t>
            </a:r>
            <a:r>
              <a:rPr lang="en-US" b="1" dirty="0" err="1"/>
              <a:t>insgesamt</a:t>
            </a:r>
            <a:r>
              <a:rPr lang="en-US" b="1" dirty="0"/>
              <a:t> &lt;2%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Spez</a:t>
            </a:r>
            <a:r>
              <a:rPr lang="en-US" b="1" dirty="0"/>
              <a:t>. PCR (KW19) je </a:t>
            </a:r>
            <a:r>
              <a:rPr lang="en-US" b="1" dirty="0" err="1"/>
              <a:t>nach</a:t>
            </a:r>
            <a:r>
              <a:rPr lang="en-US" b="1" dirty="0"/>
              <a:t> Region:</a:t>
            </a:r>
          </a:p>
          <a:p>
            <a:pPr marL="742950" lvl="1" indent="-285750">
              <a:buFontTx/>
              <a:buChar char="-"/>
            </a:pPr>
            <a:r>
              <a:rPr lang="en-US" b="1" dirty="0"/>
              <a:t>BA.1 + BA.3: 0 - 13.1%</a:t>
            </a:r>
          </a:p>
          <a:p>
            <a:pPr marL="742950" lvl="1" indent="-285750">
              <a:buFontTx/>
              <a:buChar char="-"/>
            </a:pPr>
            <a:r>
              <a:rPr lang="en-US" b="1" dirty="0"/>
              <a:t>BA.4 + BA.5: 0.2 - 4.9%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CFFE58-C494-4BCF-B4E6-8D58D048B00D}"/>
              </a:ext>
            </a:extLst>
          </p:cNvPr>
          <p:cNvSpPr txBox="1"/>
          <p:nvPr/>
        </p:nvSpPr>
        <p:spPr>
          <a:xfrm>
            <a:off x="133815" y="802459"/>
            <a:ext cx="664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Schwankende Fallzahlen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Positivenanteil</a:t>
            </a:r>
            <a:r>
              <a:rPr lang="de-DE" dirty="0"/>
              <a:t> stieg zuletzt an 29% (Stand 23.05.2022)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 7-Tage: &gt;1 seit 20.04.2022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Testen nur Risikogruppen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1586B1-F285-491C-9AD2-4A030ED9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76" y="2060027"/>
            <a:ext cx="7808937" cy="45795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4D2389D-75E2-4F20-95B3-F7CD09635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064" y="21776"/>
            <a:ext cx="4545160" cy="35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5" y="3109240"/>
            <a:ext cx="1000610" cy="639520"/>
          </a:xfrm>
        </p:spPr>
        <p:txBody>
          <a:bodyPr/>
          <a:lstStyle/>
          <a:p>
            <a:r>
              <a:rPr lang="de-DE" sz="2400" dirty="0"/>
              <a:t>Backup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 BA.5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9051404" y="5655160"/>
            <a:ext cx="28658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NIPH Portugal, SARS-CoV-2 </a:t>
            </a:r>
            <a:r>
              <a:rPr lang="de-DE" sz="1200" i="1" dirty="0" err="1">
                <a:solidFill>
                  <a:prstClr val="black"/>
                </a:solidFill>
              </a:rPr>
              <a:t>genetic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diversity</a:t>
            </a:r>
            <a:r>
              <a:rPr lang="de-DE" sz="1200" i="1" dirty="0">
                <a:solidFill>
                  <a:prstClr val="black"/>
                </a:solidFill>
              </a:rPr>
              <a:t> Bericht, 24. Mai 2022</a:t>
            </a:r>
            <a:endParaRPr lang="de-DE" sz="1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CFFE58-C494-4BCF-B4E6-8D58D048B00D}"/>
              </a:ext>
            </a:extLst>
          </p:cNvPr>
          <p:cNvSpPr txBox="1"/>
          <p:nvPr/>
        </p:nvSpPr>
        <p:spPr>
          <a:xfrm>
            <a:off x="133815" y="802459"/>
            <a:ext cx="664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SGFT : 79% BA.5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23.05.2022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C18BFD-965D-409F-A387-9BBF72316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83" y="1561334"/>
            <a:ext cx="8474651" cy="49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3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 </a:t>
            </a:r>
            <a:r>
              <a:rPr lang="de-DE" sz="2400" dirty="0" err="1">
                <a:latin typeface="Scala Sans OT" panose="020B0504030101020104" pitchFamily="34" charset="0"/>
              </a:rPr>
              <a:t>vs</a:t>
            </a:r>
            <a:r>
              <a:rPr lang="de-DE" sz="2400" dirty="0">
                <a:latin typeface="Scala Sans OT" panose="020B0504030101020104" pitchFamily="34" charset="0"/>
              </a:rPr>
              <a:t> Deutschland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3634740" y="6552126"/>
            <a:ext cx="6926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Covariants.org, zugriff 17.05.2022 ; ECDC Zugriff 17.05.2022</a:t>
            </a:r>
            <a:endParaRPr lang="de-DE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F00DBFF-2935-4F02-BC10-AE55E5268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35" y="689914"/>
            <a:ext cx="8164945" cy="59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9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 </a:t>
            </a:r>
            <a:r>
              <a:rPr lang="de-DE" sz="2400" dirty="0" err="1">
                <a:latin typeface="Scala Sans OT" panose="020B0504030101020104" pitchFamily="34" charset="0"/>
              </a:rPr>
              <a:t>vs</a:t>
            </a:r>
            <a:r>
              <a:rPr lang="de-DE" sz="2400" dirty="0">
                <a:latin typeface="Scala Sans OT" panose="020B0504030101020104" pitchFamily="34" charset="0"/>
              </a:rPr>
              <a:t> Deutschland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2632710" y="6530606"/>
            <a:ext cx="6926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OWID, zugriff 24.05.2022 </a:t>
            </a:r>
            <a:endParaRPr lang="de-DE" sz="1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7BEEFB-1A82-401B-8370-3B53D4A41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16" y="918087"/>
            <a:ext cx="9377341" cy="5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8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2139</Words>
  <Application>Microsoft Office PowerPoint</Application>
  <PresentationFormat>Breitbild</PresentationFormat>
  <Paragraphs>257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ＭＳ 明朝</vt:lpstr>
      <vt:lpstr>Scala Sans OT</vt:lpstr>
      <vt:lpstr>Wingdings</vt:lpstr>
      <vt:lpstr>1_Office-Design</vt:lpstr>
      <vt:lpstr>Top 10 Länder nach Anzahl neuer COVID-19-Fälle</vt:lpstr>
      <vt:lpstr>WHO epidemiological update, datenstand 24.05.2022</vt:lpstr>
      <vt:lpstr>7-Tages-Inzidenz pro 100.000 Einwohner in Europa</vt:lpstr>
      <vt:lpstr>Länderfokus: Portugal - BA.5</vt:lpstr>
      <vt:lpstr>Länderfokus: Spanien</vt:lpstr>
      <vt:lpstr>Backup</vt:lpstr>
      <vt:lpstr>Länderfokus: Portugal BA.5</vt:lpstr>
      <vt:lpstr>Länderfokus: Portugal vs Deutschland</vt:lpstr>
      <vt:lpstr>Länderfokus: Portugal vs Deutschland</vt:lpstr>
      <vt:lpstr>Länderfokus: Portugal vs Deutschland</vt:lpstr>
      <vt:lpstr>Länderfokus: Niederlande</vt:lpstr>
      <vt:lpstr>Länderfokus: Niederlande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Rohde, Anna</cp:lastModifiedBy>
  <cp:revision>823</cp:revision>
  <dcterms:created xsi:type="dcterms:W3CDTF">2015-11-02T12:29:13Z</dcterms:created>
  <dcterms:modified xsi:type="dcterms:W3CDTF">2022-05-25T09:11:04Z</dcterms:modified>
</cp:coreProperties>
</file>