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19" r:id="rId8"/>
    <p:sldId id="656" r:id="rId9"/>
    <p:sldId id="662" r:id="rId10"/>
    <p:sldId id="1012" r:id="rId11"/>
    <p:sldId id="657" r:id="rId12"/>
    <p:sldId id="667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E22B00"/>
    <a:srgbClr val="006EC7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019" autoAdjust="0"/>
  </p:normalViewPr>
  <p:slideViewPr>
    <p:cSldViewPr snapToGrid="0" snapToObjects="1">
      <p:cViewPr varScale="1">
        <p:scale>
          <a:sx n="63" d="100"/>
          <a:sy n="63" d="100"/>
        </p:scale>
        <p:origin x="1288" y="6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 </a:t>
            </a:r>
            <a:r>
              <a:rPr lang="de-DE" b="0" dirty="0"/>
              <a:t>deutlicher</a:t>
            </a:r>
            <a:r>
              <a:rPr lang="de-DE" b="1" dirty="0"/>
              <a:t> </a:t>
            </a:r>
            <a:r>
              <a:rPr lang="de-DE" b="0" dirty="0"/>
              <a:t>Rückgang in KW 20/2022 insgesamt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19/2022 2,1 je 100T (KW 18: 2,8, KW 17: 2,5; KW 16: 4,0, 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3,2, KW 14:4,9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KW 13: 6,7, KW 12: 6,9 je 100T)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19/2022: 15/100T, ebenfalls Rückgang; leicht unter Niveau Jahreswechsel 2021/22 (KW 18: 18,, KW 17: 16, KW 16: 25, KW 15: 22, KW 14: 34, KW 13: 44, KW 12: 47, KW 11: 42; KW 10: 47; KW 9: 42, KW 8: 36, KW 7: 32),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18% (Vorwoche: 19%) </a:t>
            </a:r>
            <a:r>
              <a:rPr lang="de-DE" b="0" dirty="0">
                <a:sym typeface="Wingdings" panose="05000000000000000000" pitchFamily="2" charset="2"/>
              </a:rPr>
              <a:t> weiter gesunken</a:t>
            </a: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16%  (Vorwoche: 18%)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ARE-Rate in KW 20 gestiegen auf 5,2 % (Vorwoche 4,5 %; Vorwochenwert ist gesunken von 4,8 auf 4,5 %);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liegt insgesamt über dem vorpandemischen Bereich in KW 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Kindern gestiegen (von 9,9 % auf 11,7 %), bei den Erwachsenen auch gestiegen (von 3,6 % auf 4,2 %)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5 AGs: deutlicher Anstieg bei 0-4J (von 11,6 auf 18,4 %) deutlich über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Vorpandmischen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Werten; Schulkinder (5-14 J.):  Rückgang, aber höher als in den Vorjahren; Erwachsenen in bis auf die 35-bis 59-Jährigen gestiegen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 gesunken im Vergleich zur Vorwoche (von 1,3 % auf 1,1 %)</a:t>
            </a:r>
          </a:p>
          <a:p>
            <a:pPr marL="0" indent="0">
              <a:buFontTx/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FFFF00"/>
                </a:highlight>
              </a:rPr>
              <a:t>KonsInz</a:t>
            </a:r>
            <a:r>
              <a:rPr lang="de-DE" dirty="0">
                <a:highlight>
                  <a:srgbClr val="FFFF00"/>
                </a:highlight>
              </a:rPr>
              <a:t> insgesamt gesunken: in KW 19:  </a:t>
            </a: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949 (Vorwoche: 1.183 (minimal gestiegen von 1.075)) </a:t>
            </a: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FFFF00"/>
                </a:highlight>
              </a:rPr>
              <a:t>KonsInz</a:t>
            </a:r>
            <a:r>
              <a:rPr lang="de-DE" dirty="0">
                <a:highlight>
                  <a:srgbClr val="FFFF00"/>
                </a:highlight>
              </a:rPr>
              <a:t> (gesamt) liegt deutlich höher als in den letzten beiden Jahren (Pandemiejahre), aber auch höher als in allen anderen Vorsaisons zu dieser Zeit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Rückgang in allen AGs (stärkster Rückgang./60J.+ mit 25 %)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KI liegt in allen AGs über den Werten der letzten 2 Jahre (Pandemie); Im Vergleich zu den anderen Vorjahren: KI liegt in fast allen AGs mit Ausnahme der Kleinkinder (0-4J.) über den Werten vor der Pandemie zur 20. KW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\\rki.local\daten\Projekte\FG36_AGI\Wochenberichte\Berichterstellung\Saison_2021_22\Woche_20_2022\KI_2015_2022_05_24.xlsx (KI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wird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wird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20/2022 blieben die Werte bei den 0- bis 4-jährigen Kindern stabil im Vergleich zur Vorwoche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anderen Altersgruppen sind die Werte gesunken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und SARI-ICU-Fallzahlen seit KW 16 weitestgehend stabil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aktuell auf Sommerniveau, in KW 20 nochmal Rückgang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\Krisenstab_SARI_ICU_Inz_S5.png</a:t>
            </a:r>
            <a:endParaRPr lang="de-DE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(momentan nicht drin: S:\Projekte\FG36_INV_ICOSARI\Arbeitsordner\Wochenbericht \Krisenstab_3Saisons_AGI6_allVWD_inkl_letzte_FB.png)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18% (Vorwoche: 19%) </a:t>
            </a:r>
            <a:r>
              <a:rPr lang="de-DE" b="0" dirty="0">
                <a:sym typeface="Wingdings" panose="05000000000000000000" pitchFamily="2" charset="2"/>
              </a:rPr>
              <a:t> </a:t>
            </a:r>
            <a:r>
              <a:rPr lang="de-DE" b="0" dirty="0" err="1">
                <a:sym typeface="Wingdings" panose="05000000000000000000" pitchFamily="2" charset="2"/>
              </a:rPr>
              <a:t>max</a:t>
            </a:r>
            <a:r>
              <a:rPr lang="de-DE" b="0" dirty="0">
                <a:sym typeface="Wingdings" panose="05000000000000000000" pitchFamily="2" charset="2"/>
              </a:rPr>
              <a:t> 79% in KW 52/2020</a:t>
            </a: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Anteil Influenza an SARI 1- 6% seit KW 13/2022 </a:t>
            </a:r>
            <a:r>
              <a:rPr lang="de-DE" b="0" dirty="0">
                <a:sym typeface="Wingdings" panose="05000000000000000000" pitchFamily="2" charset="2"/>
              </a:rPr>
              <a:t> </a:t>
            </a:r>
            <a:r>
              <a:rPr lang="de-DE" b="0" dirty="0" err="1">
                <a:sym typeface="Wingdings" panose="05000000000000000000" pitchFamily="2" charset="2"/>
              </a:rPr>
              <a:t>max</a:t>
            </a:r>
            <a:r>
              <a:rPr lang="de-DE" b="0" dirty="0">
                <a:sym typeface="Wingdings" panose="05000000000000000000" pitchFamily="2" charset="2"/>
              </a:rPr>
              <a:t>  30% in den Peaks 2018-2020</a:t>
            </a: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65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allen Altersgruppen auf Sommerniveau, seit KW 13/2022 steigender Anteil Influenza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AG ab 35 Jahre: um die 25-35% COVID-19-Diagnosen bei SARI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S:\Projekte\FG36_INV_ICOSARI\Arbeitsordner\Wochenbericht\Krisenstab-AG_separat_alleVWD\COVID-Verlauf\COVID_update_report.pdf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 Seite)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24.5.2022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20.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1,5 COVID-SARI pro 100.000</a:t>
            </a:r>
          </a:p>
          <a:p>
            <a:endParaRPr lang="de-DE" dirty="0"/>
          </a:p>
          <a:p>
            <a:r>
              <a:rPr lang="de-DE" dirty="0"/>
              <a:t>Entspricht ca. 1.200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8/100T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1" y="654950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61916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20.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642708"/>
            <a:ext cx="6931646" cy="44399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127904" y="202851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6639955" y="2213178"/>
            <a:ext cx="500906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1037188" y="1252811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128"/>
            <a:ext cx="7690560" cy="2819872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938633" y="4608725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7090326" y="534463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16%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767425" y="5529302"/>
            <a:ext cx="322901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9. KW bis 20.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25.05.2022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697413" y="1129860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815ABB-9A5D-49FA-B95D-EE80C7FBB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4079"/>
            <a:ext cx="9144000" cy="23115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D57355-606F-45C9-BC4E-C05DCCEED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74" y="623148"/>
            <a:ext cx="2292295" cy="13778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B034041-51F1-4312-ADB5-EEC36FAB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8533"/>
            <a:ext cx="9144000" cy="231415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B09A499-9F5C-4098-8E65-CFF854C8B736}"/>
              </a:ext>
            </a:extLst>
          </p:cNvPr>
          <p:cNvSpPr txBox="1"/>
          <p:nvPr/>
        </p:nvSpPr>
        <p:spPr>
          <a:xfrm>
            <a:off x="6116952" y="4966941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PIV-1 bis -4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6C0FEE7-4CDE-4E1C-956B-A612EF44AC9C}"/>
              </a:ext>
            </a:extLst>
          </p:cNvPr>
          <p:cNvSpPr txBox="1"/>
          <p:nvPr/>
        </p:nvSpPr>
        <p:spPr>
          <a:xfrm>
            <a:off x="6968652" y="5097700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BF7D6BF-27E3-4320-B16F-09D05BDB0E7D}"/>
              </a:ext>
            </a:extLst>
          </p:cNvPr>
          <p:cNvSpPr txBox="1"/>
          <p:nvPr/>
        </p:nvSpPr>
        <p:spPr>
          <a:xfrm>
            <a:off x="8377443" y="5229091"/>
            <a:ext cx="766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HMPV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657C8FB-EF57-41A0-8075-D205F4808B51}"/>
              </a:ext>
            </a:extLst>
          </p:cNvPr>
          <p:cNvSpPr txBox="1"/>
          <p:nvPr/>
        </p:nvSpPr>
        <p:spPr>
          <a:xfrm>
            <a:off x="8628394" y="5365491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HRV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25.05.2022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FC554EE-2264-4EB6-8730-F8E445E4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4135443"/>
            <a:ext cx="3154103" cy="189246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C88D93D-07CC-4CAA-94BF-A2EF8E2C4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002" y="3801161"/>
            <a:ext cx="5058275" cy="231558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94C6D0C-7C4F-4C6E-A861-36FD85369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1315"/>
            <a:ext cx="9144000" cy="232326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78E579A-478B-46A5-8448-2259B631BD7F}"/>
              </a:ext>
            </a:extLst>
          </p:cNvPr>
          <p:cNvSpPr txBox="1"/>
          <p:nvPr/>
        </p:nvSpPr>
        <p:spPr>
          <a:xfrm>
            <a:off x="8526238" y="1990586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A(H3N2)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E80ADDE-D066-4208-B5D8-29744793E183}"/>
              </a:ext>
            </a:extLst>
          </p:cNvPr>
          <p:cNvSpPr txBox="1"/>
          <p:nvPr/>
        </p:nvSpPr>
        <p:spPr>
          <a:xfrm>
            <a:off x="8381006" y="296731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CC2FC6B-8813-47BE-9A2D-6475BB23322D}"/>
              </a:ext>
            </a:extLst>
          </p:cNvPr>
          <p:cNvSpPr txBox="1"/>
          <p:nvPr/>
        </p:nvSpPr>
        <p:spPr>
          <a:xfrm>
            <a:off x="8696157" y="2785918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C205949-3A72-4B19-93E8-6986FFB82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843"/>
          <a:stretch/>
        </p:blipFill>
        <p:spPr>
          <a:xfrm>
            <a:off x="297103" y="830779"/>
            <a:ext cx="4471277" cy="26736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20.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24.5.2022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939067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20. KW 2022 bei 5.200 ARE (Vorwoche: 4.500)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  </a:t>
            </a:r>
            <a:r>
              <a:rPr lang="de-DE" b="1" dirty="0"/>
              <a:t>knapp 4,3 Mio. ARE in Deutschland, unabhängig von einem Arztbesuch</a:t>
            </a:r>
            <a:br>
              <a:rPr lang="de-DE" b="1" dirty="0"/>
            </a:br>
            <a:r>
              <a:rPr lang="de-DE" dirty="0"/>
              <a:t>(19. KW: 3,7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244102" y="3909059"/>
            <a:ext cx="3602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19. KW 2022:</a:t>
            </a:r>
          </a:p>
          <a:p>
            <a:r>
              <a:rPr lang="de-DE" dirty="0"/>
              <a:t>Bei 0- bis 4-jährigen Kindern gestiegen (Rückgang bei den Schulkindern), bei Erwachsenen gestiegen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952567"/>
            <a:ext cx="917284" cy="66654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3CBCEB8-C0F2-440B-BC06-D1B3D49EB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34" y="3594925"/>
            <a:ext cx="4424006" cy="32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20.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24.5.2022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73166" y="1498469"/>
            <a:ext cx="30859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20. KW 2022: im Vergleich zur Vorwoche in allen Altersgruppen gesunken</a:t>
            </a:r>
          </a:p>
          <a:p>
            <a:endParaRPr lang="de-DE" dirty="0"/>
          </a:p>
          <a:p>
            <a:br>
              <a:rPr lang="de-DE" sz="600" dirty="0"/>
            </a:br>
            <a:r>
              <a:rPr lang="de-DE" dirty="0"/>
              <a:t>ca. 900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20. KW 2022: ca. 800.000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AFB2DF-4CD6-490C-AE19-14138A6A3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16"/>
          <a:stretch/>
        </p:blipFill>
        <p:spPr>
          <a:xfrm>
            <a:off x="127955" y="1472726"/>
            <a:ext cx="5599134" cy="25428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3909FCC-FBFF-4702-8C75-48A10EB559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791"/>
          <a:stretch/>
        </p:blipFill>
        <p:spPr>
          <a:xfrm>
            <a:off x="127955" y="3772113"/>
            <a:ext cx="5873166" cy="27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24.5.2022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8" y="1842809"/>
            <a:ext cx="7891889" cy="3156755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20. KW 2022</a:t>
            </a:r>
          </a:p>
          <a:p>
            <a:r>
              <a:rPr lang="de-DE" dirty="0"/>
              <a:t>Rund 160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130.000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6" y="1055280"/>
            <a:ext cx="4247994" cy="21239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6" y="2888816"/>
            <a:ext cx="4247994" cy="212399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8" y="1055280"/>
            <a:ext cx="4247994" cy="21239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8" y="2888816"/>
            <a:ext cx="4247994" cy="212399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20.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6" y="4722440"/>
            <a:ext cx="4247994" cy="21239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8" y="4722440"/>
            <a:ext cx="4247994" cy="21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20.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24.5.2022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1" y="3676394"/>
            <a:ext cx="7459420" cy="29837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B01C52E-18B6-415A-8071-B499121D88EC}"/>
              </a:ext>
            </a:extLst>
          </p:cNvPr>
          <p:cNvCxnSpPr/>
          <p:nvPr/>
        </p:nvCxnSpPr>
        <p:spPr>
          <a:xfrm>
            <a:off x="1374906" y="2459470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/>
          <p:nvPr/>
        </p:nvCxnSpPr>
        <p:spPr>
          <a:xfrm>
            <a:off x="1374906" y="5470383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1" y="506622"/>
            <a:ext cx="7796571" cy="285874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</a:t>
            </a:r>
            <a:r>
              <a:rPr lang="de-DE" sz="2000" dirty="0">
                <a:solidFill>
                  <a:srgbClr val="FF0000"/>
                </a:solidFill>
              </a:rPr>
              <a:t>Anteil COVID-19 </a:t>
            </a:r>
            <a:r>
              <a:rPr lang="de-DE" sz="2000" dirty="0"/>
              <a:t>an SARI-Fällen bis zur 20.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17440"/>
            <a:ext cx="6931646" cy="44399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SARI-Fälle, </a:t>
            </a:r>
            <a:r>
              <a:rPr lang="de-DE" sz="2000" dirty="0">
                <a:solidFill>
                  <a:srgbClr val="FF0000"/>
                </a:solidFill>
              </a:rPr>
              <a:t>Anteil mit Influenza </a:t>
            </a:r>
            <a:r>
              <a:rPr lang="de-DE" sz="2000" dirty="0"/>
              <a:t>ab Saison 2017/18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163447" y="189399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6751208" y="2112314"/>
            <a:ext cx="500906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1061814" y="1130615"/>
            <a:ext cx="5783256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69A8E98-1E13-4E3C-98C7-CFD89DCF8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50290"/>
            <a:ext cx="7610293" cy="2790441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92F86CC-FC53-4CD7-B378-F7123E85C7A7}"/>
              </a:ext>
            </a:extLst>
          </p:cNvPr>
          <p:cNvGrpSpPr/>
          <p:nvPr/>
        </p:nvGrpSpPr>
        <p:grpSpPr>
          <a:xfrm>
            <a:off x="1128532" y="4873598"/>
            <a:ext cx="5792518" cy="616400"/>
            <a:chOff x="2035174" y="1065802"/>
            <a:chExt cx="5783258" cy="11461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1C201197-8EF2-4BE2-A2CB-5E46902DAEBF}"/>
              </a:ext>
            </a:extLst>
          </p:cNvPr>
          <p:cNvSpPr txBox="1"/>
          <p:nvPr/>
        </p:nvSpPr>
        <p:spPr>
          <a:xfrm>
            <a:off x="953612" y="3849825"/>
            <a:ext cx="6156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 2017	2018		         2019		      2020		  2021		           2022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061815" y="514957"/>
            <a:ext cx="5939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	       2022</a:t>
            </a:r>
          </a:p>
        </p:txBody>
      </p:sp>
    </p:spTree>
    <p:extLst>
      <p:ext uri="{BB962C8B-B14F-4D97-AF65-F5344CB8AC3E}">
        <p14:creationId xmlns:p14="http://schemas.microsoft.com/office/powerpoint/2010/main" val="253325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24.5.2022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3302000" y="1316846"/>
            <a:ext cx="199514" cy="71686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833067" y="1032742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2 %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447280" y="1347395"/>
            <a:ext cx="230376" cy="68631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122159" y="1063744"/>
            <a:ext cx="202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 7 %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447280" y="5191940"/>
            <a:ext cx="195650" cy="51391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23 %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447280" y="3289209"/>
            <a:ext cx="243743" cy="577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26 % COVID-19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F604E78-A7A7-4A94-820B-1C2D8CFD9D84}"/>
              </a:ext>
            </a:extLst>
          </p:cNvPr>
          <p:cNvSpPr txBox="1"/>
          <p:nvPr/>
        </p:nvSpPr>
        <p:spPr>
          <a:xfrm>
            <a:off x="3036639" y="2979617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17 % Influenza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93F6CB7-765B-4D58-80B1-36C5FBF1B8ED}"/>
              </a:ext>
            </a:extLst>
          </p:cNvPr>
          <p:cNvSpPr txBox="1"/>
          <p:nvPr/>
        </p:nvSpPr>
        <p:spPr>
          <a:xfrm>
            <a:off x="2635739" y="4808349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31% COVID-19, 8 % Influenza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187870E-CE05-4B7C-99A3-59E86A6BFBEC}"/>
              </a:ext>
            </a:extLst>
          </p:cNvPr>
          <p:cNvSpPr txBox="1"/>
          <p:nvPr/>
        </p:nvSpPr>
        <p:spPr>
          <a:xfrm>
            <a:off x="187571" y="4138037"/>
            <a:ext cx="1259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2B00"/>
                </a:solidFill>
              </a:rPr>
              <a:t>Cave: kleine Fallzahlen insgesamt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24.5.2022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1422</Words>
  <Application>Microsoft Office PowerPoint</Application>
  <PresentationFormat>Bildschirmpräsentation (4:3)</PresentationFormat>
  <Paragraphs>149</Paragraphs>
  <Slides>14</Slides>
  <Notes>13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24.5.2022</vt:lpstr>
      <vt:lpstr>GrippeWeb bis zur 20. KW 2022 </vt:lpstr>
      <vt:lpstr>Arbeitsgemeinschaft Influenza ARE-Konsultationen / 100.000 Einwohner bis zur 20. KW 2022</vt:lpstr>
      <vt:lpstr>Arbeitsgemeinschaft Influenza - SEEDARE ARE-Konsultationen mit COVID-Diagnose / 100.000 Einwohner </vt:lpstr>
      <vt:lpstr>SEEDARE – ARE mit COVID-19 Konsultationen in Altersgruppen bis zur 20.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3315</cp:revision>
  <cp:lastPrinted>2020-05-13T06:04:10Z</cp:lastPrinted>
  <dcterms:created xsi:type="dcterms:W3CDTF">2015-11-02T12:29:13Z</dcterms:created>
  <dcterms:modified xsi:type="dcterms:W3CDTF">2022-05-25T08:54:09Z</dcterms:modified>
</cp:coreProperties>
</file>