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6" r:id="rId3"/>
    <p:sldId id="267" r:id="rId4"/>
    <p:sldId id="268" r:id="rId5"/>
    <p:sldId id="271" r:id="rId6"/>
    <p:sldId id="272" r:id="rId7"/>
    <p:sldId id="262" r:id="rId8"/>
    <p:sldId id="265" r:id="rId9"/>
    <p:sldId id="264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83424" autoAdjust="0"/>
  </p:normalViewPr>
  <p:slideViewPr>
    <p:cSldViewPr snapToGrid="0" snapToObjects="1">
      <p:cViewPr varScale="1">
        <p:scale>
          <a:sx n="127" d="100"/>
          <a:sy n="127" d="100"/>
        </p:scale>
        <p:origin x="648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BA.5: Meldesystem: 15/435 Verdachtsfälle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BA.4: Meldesystem: 3/95 Verdachtsfälle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91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01.06.2022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01.06.2022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01.06.2022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01.06.2022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01.06.2022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01.06.2022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01.06.2022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01.06.2022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01.06.2022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75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Omikron-Sublinien Anteile (Datenstand: 29.05.2022)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2C9C654-05A1-4060-B507-E0E6732003EA}"/>
              </a:ext>
            </a:extLst>
          </p:cNvPr>
          <p:cNvSpPr txBox="1"/>
          <p:nvPr/>
        </p:nvSpPr>
        <p:spPr>
          <a:xfrm>
            <a:off x="5661085" y="958054"/>
            <a:ext cx="3257003" cy="23775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</a:t>
            </a:r>
          </a:p>
          <a:p>
            <a:r>
              <a:rPr lang="de-DE" sz="1350" b="1" dirty="0"/>
              <a:t>20/2022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99.8%</a:t>
            </a:r>
          </a:p>
          <a:p>
            <a:r>
              <a:rPr lang="de-DE" sz="1350" dirty="0"/>
              <a:t>    BA.2 		66.8%</a:t>
            </a:r>
          </a:p>
          <a:p>
            <a:r>
              <a:rPr lang="de-DE" sz="1350" dirty="0"/>
              <a:t>    BA.2.9		16.4%</a:t>
            </a:r>
          </a:p>
          <a:p>
            <a:r>
              <a:rPr lang="de-DE" sz="1350" dirty="0"/>
              <a:t>    BA.2.3 		  3.1%</a:t>
            </a:r>
          </a:p>
          <a:p>
            <a:r>
              <a:rPr lang="de-DE" sz="1350" dirty="0"/>
              <a:t>    BA.5 		  5.2%</a:t>
            </a:r>
          </a:p>
          <a:p>
            <a:r>
              <a:rPr lang="de-DE" sz="1350" dirty="0"/>
              <a:t>    BA.2.12.1		  1.9%</a:t>
            </a:r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0.2%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AA92DF-C563-4220-A81B-0B6ED178DFFB}"/>
              </a:ext>
            </a:extLst>
          </p:cNvPr>
          <p:cNvSpPr txBox="1"/>
          <p:nvPr/>
        </p:nvSpPr>
        <p:spPr>
          <a:xfrm>
            <a:off x="5661085" y="3457166"/>
            <a:ext cx="3399392" cy="11310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	837	 (434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	169	 (92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	318  (166 in Stichprobe)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326DEB0-76CF-4A9C-B67C-8A569C101FAC}"/>
              </a:ext>
            </a:extLst>
          </p:cNvPr>
          <p:cNvSpPr/>
          <p:nvPr/>
        </p:nvSpPr>
        <p:spPr>
          <a:xfrm>
            <a:off x="605851" y="4165103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400"/>
              </a:spcAft>
            </a:pPr>
            <a:r>
              <a:rPr lang="de-DE" sz="1200" b="1" dirty="0">
                <a:solidFill>
                  <a:srgbClr val="045AA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Prozentuale Anteile der Omikron (Sub-)Linien mit einem Anteil von jemals &gt;1%, bezogen auf die Genomsequenzen aus der Stichprobe, absteigend sortiert nach ihrem Anteil in KW 20.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3EF542-CA53-4909-82AC-202C4B09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01.06.2022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2A1B02D-8B4E-4031-AF1C-12BFA727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9226F88-F3D0-4565-8401-79BA17F96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21" y="606082"/>
            <a:ext cx="4696016" cy="3415284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043016-80C6-4F0E-8634-3779E0E69C69}"/>
              </a:ext>
            </a:extLst>
          </p:cNvPr>
          <p:cNvCxnSpPr>
            <a:cxnSpLocks/>
          </p:cNvCxnSpPr>
          <p:nvPr/>
        </p:nvCxnSpPr>
        <p:spPr>
          <a:xfrm>
            <a:off x="7747564" y="1847850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A500868-CA13-440A-A4B1-633391DDEAFD}"/>
              </a:ext>
            </a:extLst>
          </p:cNvPr>
          <p:cNvCxnSpPr>
            <a:cxnSpLocks/>
          </p:cNvCxnSpPr>
          <p:nvPr/>
        </p:nvCxnSpPr>
        <p:spPr>
          <a:xfrm>
            <a:off x="7747564" y="2073021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638C43E-3DBA-4764-BBC0-E1B714179B53}"/>
              </a:ext>
            </a:extLst>
          </p:cNvPr>
          <p:cNvCxnSpPr>
            <a:cxnSpLocks/>
          </p:cNvCxnSpPr>
          <p:nvPr/>
        </p:nvCxnSpPr>
        <p:spPr>
          <a:xfrm rot="10800000">
            <a:off x="7823764" y="2263140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DBC74171-5CA3-4D91-9151-9A15607AC166}"/>
              </a:ext>
            </a:extLst>
          </p:cNvPr>
          <p:cNvCxnSpPr>
            <a:cxnSpLocks/>
          </p:cNvCxnSpPr>
          <p:nvPr/>
        </p:nvCxnSpPr>
        <p:spPr>
          <a:xfrm rot="10800000">
            <a:off x="7829408" y="2461260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B649F486-8E22-4F64-B80C-EBDAB7D20C38}"/>
              </a:ext>
            </a:extLst>
          </p:cNvPr>
          <p:cNvCxnSpPr>
            <a:cxnSpLocks/>
          </p:cNvCxnSpPr>
          <p:nvPr/>
        </p:nvCxnSpPr>
        <p:spPr>
          <a:xfrm rot="10800000">
            <a:off x="7829408" y="2671191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63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20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 (Datenstand: 29.05.2022)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01.06.2022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7EE7ED9-46C3-42A6-9A82-40D7EF666ACE}"/>
              </a:ext>
            </a:extLst>
          </p:cNvPr>
          <p:cNvGraphicFramePr>
            <a:graphicFrameLocks noGrp="1"/>
          </p:cNvGraphicFramePr>
          <p:nvPr/>
        </p:nvGraphicFramePr>
        <p:xfrm>
          <a:off x="1055965" y="1815687"/>
          <a:ext cx="6786007" cy="2237613"/>
        </p:xfrm>
        <a:graphic>
          <a:graphicData uri="http://schemas.openxmlformats.org/drawingml/2006/table">
            <a:tbl>
              <a:tblPr firstRow="1" firstCol="1" bandRow="1"/>
              <a:tblGrid>
                <a:gridCol w="1008401">
                  <a:extLst>
                    <a:ext uri="{9D8B030D-6E8A-4147-A177-3AD203B41FA5}">
                      <a16:colId xmlns:a16="http://schemas.microsoft.com/office/drawing/2014/main" val="3198755328"/>
                    </a:ext>
                  </a:extLst>
                </a:gridCol>
                <a:gridCol w="1008401">
                  <a:extLst>
                    <a:ext uri="{9D8B030D-6E8A-4147-A177-3AD203B41FA5}">
                      <a16:colId xmlns:a16="http://schemas.microsoft.com/office/drawing/2014/main" val="3829333381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3326827514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1941966805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3477519692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2553715013"/>
                    </a:ext>
                  </a:extLst>
                </a:gridCol>
                <a:gridCol w="800749">
                  <a:extLst>
                    <a:ext uri="{9D8B030D-6E8A-4147-A177-3AD203B41FA5}">
                      <a16:colId xmlns:a16="http://schemas.microsoft.com/office/drawing/2014/main" val="3217231241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 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Delta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88739"/>
                  </a:ext>
                </a:extLst>
              </a:tr>
              <a:tr h="50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05384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59016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85361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56790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0409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91569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07436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19916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41687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02216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00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0" y="236750"/>
            <a:ext cx="7221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Nachweise Rekombinanten  (Datenstand: 29.05.2022)</a:t>
            </a:r>
          </a:p>
          <a:p>
            <a:endParaRPr lang="de-DE" b="1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85689EC-B412-4F4A-BB21-77F599BE3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369241"/>
              </p:ext>
            </p:extLst>
          </p:nvPr>
        </p:nvGraphicFramePr>
        <p:xfrm>
          <a:off x="428890" y="584993"/>
          <a:ext cx="2205453" cy="411810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07625">
                  <a:extLst>
                    <a:ext uri="{9D8B030D-6E8A-4147-A177-3AD203B41FA5}">
                      <a16:colId xmlns:a16="http://schemas.microsoft.com/office/drawing/2014/main" val="3977112872"/>
                    </a:ext>
                  </a:extLst>
                </a:gridCol>
                <a:gridCol w="1097828">
                  <a:extLst>
                    <a:ext uri="{9D8B030D-6E8A-4147-A177-3AD203B41FA5}">
                      <a16:colId xmlns:a16="http://schemas.microsoft.com/office/drawing/2014/main" val="4153567052"/>
                    </a:ext>
                  </a:extLst>
                </a:gridCol>
              </a:tblGrid>
              <a:tr h="291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Linie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Nachweise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614381000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XD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2929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XE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32 (+4)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809571005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XF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07074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XG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133979908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XH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53503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XJ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9883569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XK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5282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XL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755240429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XM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 (+27)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9358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XN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30334034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XQ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2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2474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XS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420739146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XT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538819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XU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51525253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XV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136531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XW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33 (+7)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26608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B82A6F78-9392-4788-A4A2-DD5C4902B638}"/>
              </a:ext>
            </a:extLst>
          </p:cNvPr>
          <p:cNvSpPr txBox="1"/>
          <p:nvPr/>
        </p:nvSpPr>
        <p:spPr>
          <a:xfrm>
            <a:off x="2860963" y="4162474"/>
            <a:ext cx="46773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Datenquelle: </a:t>
            </a:r>
            <a:r>
              <a:rPr lang="de-DE" sz="1400" b="1" dirty="0"/>
              <a:t>Globale Daten: DESH + IMS-SC2 Labornetzwerk</a:t>
            </a:r>
            <a:r>
              <a:rPr lang="de-DE" sz="1400" dirty="0"/>
              <a:t>.</a:t>
            </a:r>
          </a:p>
          <a:p>
            <a:r>
              <a:rPr lang="de-DE" sz="1400" dirty="0"/>
              <a:t>Nachweis mittels Screening nach </a:t>
            </a:r>
            <a:r>
              <a:rPr lang="de-DE" sz="1400" dirty="0" err="1"/>
              <a:t>Markermutationen</a:t>
            </a:r>
            <a:r>
              <a:rPr lang="de-DE" sz="1400" dirty="0"/>
              <a:t> und </a:t>
            </a:r>
          </a:p>
          <a:p>
            <a:r>
              <a:rPr lang="de-DE" sz="1400" dirty="0" err="1"/>
              <a:t>Pangolin</a:t>
            </a:r>
            <a:r>
              <a:rPr lang="de-DE" sz="1400" dirty="0"/>
              <a:t> Zuordnung, Nachweise manuell kuratiert.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FFED13-F3E1-4259-BB27-9421BCCD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01.06.2022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4B87FE-8945-46A6-A1B0-5DD16795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40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17FC1A-76FF-4B02-A8F2-24C77FD8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01.06.2022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924FFAF-F897-4C24-8F80-5E049F1C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26D095-96C1-45DA-9CEC-939E494352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1600" dirty="0" err="1"/>
              <a:t>CorSurV</a:t>
            </a:r>
            <a:r>
              <a:rPr lang="de-DE" sz="1600" dirty="0"/>
              <a:t>:</a:t>
            </a:r>
          </a:p>
          <a:p>
            <a:pPr marL="0" indent="0">
              <a:buNone/>
            </a:pPr>
            <a:r>
              <a:rPr lang="de-DE" sz="1600" dirty="0"/>
              <a:t>	Stichprobe: 434 </a:t>
            </a:r>
            <a:r>
              <a:rPr lang="de-DE" sz="1600" dirty="0" err="1"/>
              <a:t>Seqs</a:t>
            </a:r>
            <a:r>
              <a:rPr lang="de-DE" sz="1600" dirty="0"/>
              <a:t> bis KW 20/22</a:t>
            </a:r>
            <a:br>
              <a:rPr lang="de-DE" sz="1600" dirty="0"/>
            </a:br>
            <a:r>
              <a:rPr lang="de-DE" sz="1600" dirty="0"/>
              <a:t>	Gesamt: 837 </a:t>
            </a:r>
            <a:r>
              <a:rPr lang="de-DE" sz="1600" dirty="0" err="1"/>
              <a:t>Seqs</a:t>
            </a:r>
            <a:r>
              <a:rPr lang="de-DE" sz="1600" dirty="0"/>
              <a:t> bis 20/22</a:t>
            </a:r>
            <a:br>
              <a:rPr lang="de-DE" sz="1600" dirty="0"/>
            </a:br>
            <a:r>
              <a:rPr lang="de-DE" sz="1600" dirty="0"/>
              <a:t>	</a:t>
            </a:r>
          </a:p>
          <a:p>
            <a:r>
              <a:rPr lang="de-DE" sz="1600" dirty="0"/>
              <a:t>435 Fälle im Meldesystem seit KW 10/22 bis einschl. 21/22</a:t>
            </a:r>
          </a:p>
          <a:p>
            <a:r>
              <a:rPr lang="de-DE" sz="1600" dirty="0"/>
              <a:t>Hospitalisiert: 7/435 (1,6 %) ;</a:t>
            </a:r>
            <a:br>
              <a:rPr lang="de-DE" sz="1600" dirty="0"/>
            </a:br>
            <a:r>
              <a:rPr lang="de-DE" sz="1600" dirty="0"/>
              <a:t>288/435 NA</a:t>
            </a:r>
          </a:p>
          <a:p>
            <a:r>
              <a:rPr lang="de-DE" sz="1600" dirty="0"/>
              <a:t>Verstorben: 0/435 (19 NA)</a:t>
            </a:r>
          </a:p>
          <a:p>
            <a:r>
              <a:rPr lang="de-DE" sz="1600" dirty="0"/>
              <a:t>Expositionsort: 13x nicht DE, 60x DE, 362 </a:t>
            </a:r>
            <a:r>
              <a:rPr lang="de-DE" sz="1600" dirty="0" err="1"/>
              <a:t>k.A</a:t>
            </a:r>
            <a:r>
              <a:rPr lang="de-DE" sz="1600" dirty="0"/>
              <a:t>.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042BA3-6A0A-4A10-98B2-376402EED0B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de-DE" sz="1600" dirty="0" err="1"/>
              <a:t>CorSurV</a:t>
            </a:r>
            <a:r>
              <a:rPr lang="de-DE" sz="1600" dirty="0"/>
              <a:t>:</a:t>
            </a:r>
            <a:br>
              <a:rPr lang="de-DE" sz="1600" dirty="0"/>
            </a:br>
            <a:r>
              <a:rPr lang="de-DE" sz="1600" dirty="0"/>
              <a:t> Stichprobe: 92 </a:t>
            </a:r>
            <a:r>
              <a:rPr lang="de-DE" sz="1600" dirty="0" err="1"/>
              <a:t>Seqs</a:t>
            </a:r>
            <a:r>
              <a:rPr lang="de-DE" sz="1600" dirty="0"/>
              <a:t> bis KW 20/22</a:t>
            </a:r>
            <a:br>
              <a:rPr lang="de-DE" sz="1600" dirty="0"/>
            </a:br>
            <a:r>
              <a:rPr lang="de-DE" sz="1600" dirty="0"/>
              <a:t> Gesamt: 169 </a:t>
            </a:r>
            <a:r>
              <a:rPr lang="de-DE" sz="1600" dirty="0" err="1"/>
              <a:t>Seqs</a:t>
            </a:r>
            <a:r>
              <a:rPr lang="de-DE" sz="1600" dirty="0"/>
              <a:t> bis KW20/22</a:t>
            </a:r>
          </a:p>
          <a:p>
            <a:endParaRPr lang="de-DE" sz="1600" dirty="0"/>
          </a:p>
          <a:p>
            <a:r>
              <a:rPr lang="de-DE" sz="1600" dirty="0"/>
              <a:t>95 Fälle im Meldesystem seit KW 15/22 bis einschl. 21/22</a:t>
            </a:r>
          </a:p>
          <a:p>
            <a:r>
              <a:rPr lang="de-DE" sz="1600" dirty="0"/>
              <a:t>Hospitalisiert: 0/95 ; 47/95 NA</a:t>
            </a:r>
            <a:br>
              <a:rPr lang="de-DE" sz="1600" dirty="0"/>
            </a:br>
            <a:endParaRPr lang="de-DE" sz="1600" dirty="0"/>
          </a:p>
          <a:p>
            <a:r>
              <a:rPr lang="de-DE" sz="1600" dirty="0"/>
              <a:t>Verstorben: 0/95 (4 NA)</a:t>
            </a:r>
          </a:p>
          <a:p>
            <a:r>
              <a:rPr lang="de-DE" sz="1600" dirty="0"/>
              <a:t>Expositionsort: 14x DE, 81 </a:t>
            </a:r>
            <a:r>
              <a:rPr lang="de-DE" sz="1600" dirty="0" err="1"/>
              <a:t>k.A</a:t>
            </a:r>
            <a:r>
              <a:rPr lang="de-DE" sz="1600" dirty="0"/>
              <a:t>.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AC84799-E9C8-464A-BDBD-4C181F4B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9206"/>
            <a:ext cx="4114800" cy="370375"/>
          </a:xfrm>
        </p:spPr>
        <p:txBody>
          <a:bodyPr/>
          <a:lstStyle/>
          <a:p>
            <a:r>
              <a:rPr lang="de-DE" dirty="0"/>
              <a:t>BA.5</a:t>
            </a: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84695A9D-F6FA-40B7-A61F-E7495751C815}"/>
              </a:ext>
            </a:extLst>
          </p:cNvPr>
          <p:cNvSpPr txBox="1">
            <a:spLocks/>
          </p:cNvSpPr>
          <p:nvPr/>
        </p:nvSpPr>
        <p:spPr>
          <a:xfrm>
            <a:off x="4580125" y="689207"/>
            <a:ext cx="4114800" cy="2821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ts val="2150"/>
              </a:lnSpc>
              <a:spcBef>
                <a:spcPct val="0"/>
              </a:spcBef>
              <a:buNone/>
              <a:defRPr sz="20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BA.4</a:t>
            </a:r>
          </a:p>
        </p:txBody>
      </p:sp>
    </p:spTree>
    <p:extLst>
      <p:ext uri="{BB962C8B-B14F-4D97-AF65-F5344CB8AC3E}">
        <p14:creationId xmlns:p14="http://schemas.microsoft.com/office/powerpoint/2010/main" val="250562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7CBC121-86EA-4814-9D2A-767BD9EA9EB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60404" y="71860"/>
            <a:ext cx="4644342" cy="26558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04380C7-16A7-470D-B6BA-19C394587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01.06.2022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7ED53A1-4213-4EF0-926A-556C02A3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D34EA2-D4F0-4E31-AD1C-F15D47B3D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23" y="2448476"/>
            <a:ext cx="4587252" cy="26231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949FD6C5-4A44-4E2A-B73C-6DDE7946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5" y="362210"/>
            <a:ext cx="7983646" cy="281060"/>
          </a:xfrm>
        </p:spPr>
        <p:txBody>
          <a:bodyPr/>
          <a:lstStyle/>
          <a:p>
            <a:r>
              <a:rPr lang="de-DE" dirty="0"/>
              <a:t>BA.5 Trend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4B5A983F-F16B-4A10-A70C-F1D1B722D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61355"/>
              </p:ext>
            </p:extLst>
          </p:nvPr>
        </p:nvGraphicFramePr>
        <p:xfrm>
          <a:off x="5372160" y="2545647"/>
          <a:ext cx="3048000" cy="255390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9502314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6097189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498191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19753859"/>
                    </a:ext>
                  </a:extLst>
                </a:gridCol>
              </a:tblGrid>
              <a:tr h="28698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KW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7-Tage-Inzidenz (gesamt)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BA.2</a:t>
                      </a:r>
                      <a:br>
                        <a:rPr lang="de-DE" sz="10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de-DE" sz="1000" u="none" strike="noStrike">
                          <a:solidFill>
                            <a:schemeClr val="bg1"/>
                          </a:solidFill>
                          <a:effectLst/>
                        </a:rPr>
                        <a:t>7-Tage-Inzidenz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BA.5</a:t>
                      </a:r>
                      <a:br>
                        <a:rPr lang="de-D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de-D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7-Tages-Inzidenz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776627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10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1,696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1,254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05431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1,903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1,578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808546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1,91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1,699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912415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1,557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1,449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045414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1,184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1,123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541848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938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910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58866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882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861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93818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718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703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340837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567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554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7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813963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493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477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11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587180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352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332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15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795357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186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169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14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95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0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EB124B-69C4-4057-84F3-302A7498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01.06.2022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D6B195-4055-451C-8786-F05DA10E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7</a:t>
            </a:fld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D352B-E74A-459E-914A-A57C8CB4D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29682"/>
            <a:ext cx="52052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dirty="0"/>
              <a:t>Genomsequenzdaten zu SARS-CoV-2 Varianten </a:t>
            </a:r>
          </a:p>
        </p:txBody>
      </p:sp>
    </p:spTree>
    <p:extLst>
      <p:ext uri="{BB962C8B-B14F-4D97-AF65-F5344CB8AC3E}">
        <p14:creationId xmlns:p14="http://schemas.microsoft.com/office/powerpoint/2010/main" val="52914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380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VOC Anteile (Datenstand: 16.05.2022)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B057821-9C04-438E-8195-6A72F559FD38}"/>
              </a:ext>
            </a:extLst>
          </p:cNvPr>
          <p:cNvSpPr txBox="1"/>
          <p:nvPr/>
        </p:nvSpPr>
        <p:spPr>
          <a:xfrm>
            <a:off x="5661085" y="958054"/>
            <a:ext cx="3257003" cy="19620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KW18/2022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99.8%</a:t>
            </a:r>
          </a:p>
          <a:p>
            <a:r>
              <a:rPr lang="de-DE" sz="1350" dirty="0"/>
              <a:t>    BA.2 		71.7%</a:t>
            </a:r>
          </a:p>
          <a:p>
            <a:r>
              <a:rPr lang="de-DE" sz="1350" dirty="0"/>
              <a:t>    BA.2.9		18.8%</a:t>
            </a:r>
          </a:p>
          <a:p>
            <a:r>
              <a:rPr lang="de-DE" sz="1350" dirty="0"/>
              <a:t>    BA.2.3 		  2.0%</a:t>
            </a:r>
          </a:p>
          <a:p>
            <a:r>
              <a:rPr lang="de-DE" sz="1350" dirty="0"/>
              <a:t>    BA.5 		  1.4%</a:t>
            </a:r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0.1%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DDC525D-CE72-499B-B30D-629AC9610C0D}"/>
              </a:ext>
            </a:extLst>
          </p:cNvPr>
          <p:cNvSpPr txBox="1"/>
          <p:nvPr/>
        </p:nvSpPr>
        <p:spPr>
          <a:xfrm>
            <a:off x="5661086" y="3090269"/>
            <a:ext cx="3399392" cy="11310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	305	 (135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	58	 (29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	93   (47 in Stichprobe)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1240FCC-F846-4835-B71C-979C134BA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3" y="693486"/>
            <a:ext cx="5364389" cy="3901374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19DB89-C197-45BF-9A60-AD2027BA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01.06.2022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302756-1055-4AF8-A9AD-C4601513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38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1E2301-F351-4816-B0FF-A9C66551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01.06.2022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32AAC6-B6C1-44D6-9DE4-C2D9D5B1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9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4C73004-1387-45B1-8718-513013CF11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059582"/>
            <a:ext cx="8422849" cy="3766417"/>
          </a:xfrm>
        </p:spPr>
        <p:txBody>
          <a:bodyPr/>
          <a:lstStyle/>
          <a:p>
            <a:r>
              <a:rPr lang="de-DE" dirty="0"/>
              <a:t>Linien im Akkumulationen von Mutation in Spike-Protein, z.B. del69/70 (Alpha, BA.1) oder L452R (Delta) , F486V (selten, aber in vitro strong </a:t>
            </a:r>
            <a:r>
              <a:rPr lang="de-DE" dirty="0" err="1"/>
              <a:t>escape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BA.4 </a:t>
            </a:r>
            <a:r>
              <a:rPr lang="it-IT" dirty="0">
                <a:sym typeface="Wingdings" panose="05000000000000000000" pitchFamily="2" charset="2"/>
              </a:rPr>
              <a:t>= BA.2 + </a:t>
            </a:r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69/70del +  L452R + F486V </a:t>
            </a:r>
            <a:r>
              <a:rPr lang="it-IT" dirty="0">
                <a:sym typeface="Wingdings" panose="05000000000000000000" pitchFamily="2" charset="2"/>
              </a:rPr>
              <a:t>- Q493R (</a:t>
            </a:r>
            <a:r>
              <a:rPr lang="it-IT" dirty="0" err="1">
                <a:sym typeface="Wingdings" panose="05000000000000000000" pitchFamily="2" charset="2"/>
              </a:rPr>
              <a:t>reversion</a:t>
            </a:r>
            <a:r>
              <a:rPr lang="it-IT" dirty="0">
                <a:sym typeface="Wingdings" panose="05000000000000000000" pitchFamily="2" charset="2"/>
              </a:rPr>
              <a:t>)	[DE:33*]</a:t>
            </a:r>
            <a:br>
              <a:rPr lang="it-IT" dirty="0">
                <a:sym typeface="Wingdings" panose="05000000000000000000" pitchFamily="2" charset="2"/>
              </a:rPr>
            </a:b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de-DE" dirty="0">
                <a:sym typeface="Wingdings" panose="05000000000000000000" pitchFamily="2" charset="2"/>
              </a:rPr>
              <a:t>BA.5 </a:t>
            </a:r>
            <a:r>
              <a:rPr lang="de-DE" dirty="0"/>
              <a:t>= BA.2 + </a:t>
            </a:r>
            <a:r>
              <a:rPr lang="de-DE" dirty="0">
                <a:solidFill>
                  <a:srgbClr val="FF0000"/>
                </a:solidFill>
              </a:rPr>
              <a:t>69/70del + L452R +  F486V</a:t>
            </a:r>
            <a:r>
              <a:rPr lang="it-IT" dirty="0">
                <a:sym typeface="Wingdings" panose="05000000000000000000" pitchFamily="2" charset="2"/>
              </a:rPr>
              <a:t> - Q493R (</a:t>
            </a:r>
            <a:r>
              <a:rPr lang="it-IT" dirty="0" err="1">
                <a:sym typeface="Wingdings" panose="05000000000000000000" pitchFamily="2" charset="2"/>
              </a:rPr>
              <a:t>reversion</a:t>
            </a:r>
            <a:r>
              <a:rPr lang="it-IT" dirty="0">
                <a:sym typeface="Wingdings" panose="05000000000000000000" pitchFamily="2" charset="2"/>
              </a:rPr>
              <a:t>)	[DE:179*]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/>
              <a:t>BA.2.12.1 = BA.2 + 69/70del + L452Q + Q493R					</a:t>
            </a:r>
            <a:r>
              <a:rPr lang="it-IT" dirty="0">
                <a:sym typeface="Wingdings" panose="05000000000000000000" pitchFamily="2" charset="2"/>
              </a:rPr>
              <a:t>[DE:37*]</a:t>
            </a:r>
            <a:endParaRPr lang="de-DE" dirty="0"/>
          </a:p>
          <a:p>
            <a:endParaRPr lang="de-DE" dirty="0"/>
          </a:p>
          <a:p>
            <a:r>
              <a:rPr lang="de-DE" dirty="0"/>
              <a:t>BA.2.9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0,42 % L452R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 Wachstum ähnlich zu BA.2</a:t>
            </a:r>
            <a:endParaRPr lang="de-DE" dirty="0"/>
          </a:p>
          <a:p>
            <a:endParaRPr lang="de-DE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AC78E6D-A3FA-4491-8DD8-A3C5EEC4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Mutations</a:t>
            </a:r>
            <a:r>
              <a:rPr lang="de-DE" dirty="0"/>
              <a:t> &amp; Lineages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monitoring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24D4196-00AE-4752-B120-EF553688E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415" y="2942790"/>
            <a:ext cx="5005633" cy="221360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A2D9EB8-4B99-4E6E-A70D-76C4017E8A3E}"/>
              </a:ext>
            </a:extLst>
          </p:cNvPr>
          <p:cNvSpPr/>
          <p:nvPr/>
        </p:nvSpPr>
        <p:spPr>
          <a:xfrm>
            <a:off x="7725565" y="2555694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>
                <a:sym typeface="Wingdings" panose="05000000000000000000" pitchFamily="2" charset="2"/>
              </a:rPr>
              <a:t>*Stand: 9.5.2022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52251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Bildschirmpräsentation (16:9)</PresentationFormat>
  <Paragraphs>247</Paragraphs>
  <Slides>9</Slides>
  <Notes>1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ＭＳ 明朝</vt:lpstr>
      <vt:lpstr>Times New Roman</vt:lpstr>
      <vt:lpstr>Wingdings</vt:lpstr>
      <vt:lpstr>Office-Design</vt:lpstr>
      <vt:lpstr>VOC/VOI in Deutschland  aktuelle Situation  </vt:lpstr>
      <vt:lpstr>PowerPoint-Präsentation</vt:lpstr>
      <vt:lpstr>PowerPoint-Präsentation</vt:lpstr>
      <vt:lpstr>PowerPoint-Präsentation</vt:lpstr>
      <vt:lpstr>BA.5</vt:lpstr>
      <vt:lpstr>BA.5 Trend</vt:lpstr>
      <vt:lpstr>Genomsequenzdaten zu SARS-CoV-2 Varianten </vt:lpstr>
      <vt:lpstr>PowerPoint-Präsentation</vt:lpstr>
      <vt:lpstr>Mutations &amp; Lineages under monitoring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149</cp:revision>
  <dcterms:created xsi:type="dcterms:W3CDTF">2015-11-02T12:29:13Z</dcterms:created>
  <dcterms:modified xsi:type="dcterms:W3CDTF">2022-06-01T09:32:02Z</dcterms:modified>
</cp:coreProperties>
</file>