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6"/>
  </p:notesMasterIdLst>
  <p:handoutMasterIdLst>
    <p:handoutMasterId r:id="rId7"/>
  </p:handoutMasterIdLst>
  <p:sldIdLst>
    <p:sldId id="814" r:id="rId2"/>
    <p:sldId id="825" r:id="rId3"/>
    <p:sldId id="838" r:id="rId4"/>
    <p:sldId id="828" r:id="rId5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9"/>
    <p:restoredTop sz="90027" autoAdjust="0"/>
  </p:normalViewPr>
  <p:slideViewPr>
    <p:cSldViewPr snapToGrid="0" snapToObjects="1">
      <p:cViewPr varScale="1">
        <p:scale>
          <a:sx n="58" d="100"/>
          <a:sy n="58" d="100"/>
        </p:scale>
        <p:origin x="1100" y="36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CAVE: vielerorts geänderte Teststrategien insbesondere in Europa z.B. Spanien, Dänemark, England testen nur Risikogruppen, Personen die Behandlung im KH benötigen und Personen die mit RG arbeiten; Österreich hat den Anzahl PCR pro Einwohner reduziert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6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https://www.sanidad.gob.es/profesionales/saludPublica/ccayes/alertasActual/nCov/documentos/COVID19_Actualizacion_variantes_20220523.pdf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46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https://insaflu.insa.pt/covid19/relatorios/PORTUGAL_INSA_SARS_CoV_2_GENETIC_DIVERSITY_situation_report_2022-05-24.pdf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Quelle BA.5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Modellierung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https://insaflu.insa.pt/covid19/relatorios/PORTUGAL_INSA_SARS_CoV_2_GENETIC_DIVERSITY_situation_report_2022-05-17.pdf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BA.1 has been firstly identified in Portugal by mid November, 2021, and was dominant between ISO weeks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51, 2021 (20th-26th November) and 7, 2022 (14th-20th February), having reached its maximum circulation in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 2 (95,6%, 10th- 16th January, 2022) (Figures 2 and 3). The current circulation of BA.1 in Portugal is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 to be residual, and, so far, no cases have been detected on week 17 (analysis ongoing).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BA.2 has been firstly detected in random nationwide sequencing surveys in ISO week 52 (27th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December 2021 – 2nd January 2022) (Figure 2), becoming dominant on week 8 (21st–27th February 2022).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proportion of non-SGTF positive samples (indicative of probable Omicron BA.2 case), BA.2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frequency shows a decreasing trend and is estimated to be 62.9% on 8 May 2022 (Figures 2, 3 and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4).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insaflu.insa.pt/covid19/relatorios/PORTUGAL_INSA_SARS_CoV_2_GENETIC_DIVERSITY_situation_report_2022-05-10.pdf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Portugal, after its detection in week 13, lineage BA.5 has been increasing in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frequency, having duplicated its relative frequency between ISO weeks 15 (4.0%, 11-17 April) and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(9.0%, 18-24 April) (analysis and sampling concluded) (Figure 2). The nationwide sequencing survey of week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(ongoing), together with the proportion of samples with SGTF profile, indicate that this trend of duplication of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relative frequency by week has continued, and it is estimated that BA.5 represented ~37% of the positive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by 8 May 2022.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62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06/01/2022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06/01/2022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06/01/2022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06/01/2022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06/01/2022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06/01/2022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06/01/2022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06/01/2022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06/01/2022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06/01/2022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WHO </a:t>
            </a:r>
            <a:r>
              <a:rPr lang="de-DE" sz="2400" dirty="0" err="1">
                <a:latin typeface="Scala Sans OT" panose="020B0504030101020104" pitchFamily="34" charset="0"/>
              </a:rPr>
              <a:t>epidemiological</a:t>
            </a:r>
            <a:r>
              <a:rPr lang="de-DE" sz="2400" dirty="0">
                <a:latin typeface="Scala Sans OT" panose="020B0504030101020104" pitchFamily="34" charset="0"/>
              </a:rPr>
              <a:t> update, Datenstand 31.05.2022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0" y="6567903"/>
            <a:ext cx="59973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 Dashboard Zugriff  01.06.2022, Datenstand 31.05.2022; Karte </a:t>
            </a:r>
            <a:r>
              <a:rPr lang="de-DE" sz="1200" dirty="0"/>
              <a:t>WHO, 31.05.2022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6478C-E33F-4D40-88CB-BAAD064E6E05}"/>
              </a:ext>
            </a:extLst>
          </p:cNvPr>
          <p:cNvSpPr txBox="1"/>
          <p:nvPr/>
        </p:nvSpPr>
        <p:spPr>
          <a:xfrm>
            <a:off x="276528" y="883655"/>
            <a:ext cx="4783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Anzahl Fälle pro KW und WHO Region, Dez 2019 – 31. Mai 2022 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4D2CAC3-A2DC-49BF-930F-1DCB70E15B2F}"/>
              </a:ext>
            </a:extLst>
          </p:cNvPr>
          <p:cNvSpPr txBox="1"/>
          <p:nvPr/>
        </p:nvSpPr>
        <p:spPr>
          <a:xfrm>
            <a:off x="7898939" y="3333567"/>
            <a:ext cx="4293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7-T Inzidenz pro 100.000 Einwohner Weltweit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46927E5-6908-4017-87EE-06D2093AD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81910"/>
              </p:ext>
            </p:extLst>
          </p:nvPr>
        </p:nvGraphicFramePr>
        <p:xfrm>
          <a:off x="473930" y="3787299"/>
          <a:ext cx="6127530" cy="2532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0004">
                  <a:extLst>
                    <a:ext uri="{9D8B030D-6E8A-4147-A177-3AD203B41FA5}">
                      <a16:colId xmlns:a16="http://schemas.microsoft.com/office/drawing/2014/main" val="1592207491"/>
                    </a:ext>
                  </a:extLst>
                </a:gridCol>
                <a:gridCol w="877921">
                  <a:extLst>
                    <a:ext uri="{9D8B030D-6E8A-4147-A177-3AD203B41FA5}">
                      <a16:colId xmlns:a16="http://schemas.microsoft.com/office/drawing/2014/main" val="555496543"/>
                    </a:ext>
                  </a:extLst>
                </a:gridCol>
                <a:gridCol w="647922">
                  <a:extLst>
                    <a:ext uri="{9D8B030D-6E8A-4147-A177-3AD203B41FA5}">
                      <a16:colId xmlns:a16="http://schemas.microsoft.com/office/drawing/2014/main" val="2047795888"/>
                    </a:ext>
                  </a:extLst>
                </a:gridCol>
                <a:gridCol w="1054170">
                  <a:extLst>
                    <a:ext uri="{9D8B030D-6E8A-4147-A177-3AD203B41FA5}">
                      <a16:colId xmlns:a16="http://schemas.microsoft.com/office/drawing/2014/main" val="2800170061"/>
                    </a:ext>
                  </a:extLst>
                </a:gridCol>
                <a:gridCol w="860004">
                  <a:extLst>
                    <a:ext uri="{9D8B030D-6E8A-4147-A177-3AD203B41FA5}">
                      <a16:colId xmlns:a16="http://schemas.microsoft.com/office/drawing/2014/main" val="4128261243"/>
                    </a:ext>
                  </a:extLst>
                </a:gridCol>
                <a:gridCol w="671371">
                  <a:extLst>
                    <a:ext uri="{9D8B030D-6E8A-4147-A177-3AD203B41FA5}">
                      <a16:colId xmlns:a16="http://schemas.microsoft.com/office/drawing/2014/main" val="3674251651"/>
                    </a:ext>
                  </a:extLst>
                </a:gridCol>
                <a:gridCol w="1156138">
                  <a:extLst>
                    <a:ext uri="{9D8B030D-6E8A-4147-A177-3AD203B41FA5}">
                      <a16:colId xmlns:a16="http://schemas.microsoft.com/office/drawing/2014/main" val="2676953414"/>
                    </a:ext>
                  </a:extLst>
                </a:gridCol>
              </a:tblGrid>
              <a:tr h="101290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 dirty="0" err="1">
                          <a:effectLst/>
                        </a:rPr>
                        <a:t>Continent</a:t>
                      </a:r>
                      <a:endParaRPr lang="de-DE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 dirty="0">
                          <a:effectLst/>
                        </a:rPr>
                        <a:t>cases_7d</a:t>
                      </a:r>
                      <a:endParaRPr lang="de-DE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change_cases_7d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proportion_of_cases_7d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 dirty="0">
                          <a:effectLst/>
                        </a:rPr>
                        <a:t>deaths_7d</a:t>
                      </a:r>
                      <a:endParaRPr lang="de-DE" sz="14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change_deaths_7d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proportions_of_deaths_7d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508791198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Africa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29.758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-40,82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-15,22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4001575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America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564.250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-44,65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-32,71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31,18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952013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Asia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1.002.839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-10,07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22,63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3745624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Europe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783.305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-29,4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-24,61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36,71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6483977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Oceania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313.448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-21,46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6580914"/>
                  </a:ext>
                </a:extLst>
              </a:tr>
              <a:tr h="253227">
                <a:tc>
                  <a:txBody>
                    <a:bodyPr/>
                    <a:lstStyle/>
                    <a:p>
                      <a:pPr algn="ctr" fontAlgn="t"/>
                      <a:r>
                        <a:rPr lang="de-DE" sz="1400" u="none" strike="noStrike">
                          <a:effectLst/>
                        </a:rPr>
                        <a:t>Global</a:t>
                      </a:r>
                      <a:endParaRPr lang="de-DE" sz="1400" b="1" i="0" u="none" strike="noStrike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2.693.600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-27,07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de-DE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7.477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r>
                        <a:rPr lang="de-D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-20,31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609585" rtl="0" eaLnBrk="1" fontAlgn="b" latinLnBrk="0" hangingPunct="1"/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8306988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4A66B48-AFAD-47C4-987C-BEC5AFA39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28" y="1255663"/>
            <a:ext cx="7732736" cy="218329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B4CA6F3-5738-4611-8811-1DB54A2387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966" b="16455"/>
          <a:stretch/>
        </p:blipFill>
        <p:spPr>
          <a:xfrm>
            <a:off x="7205558" y="3583680"/>
            <a:ext cx="4783428" cy="31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C12612-D8E2-47F9-AE06-23596556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37" y="922202"/>
            <a:ext cx="5633600" cy="57842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in Europa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78060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02F1E3-5A6C-4D73-AEFD-86D09814D54F}"/>
              </a:ext>
            </a:extLst>
          </p:cNvPr>
          <p:cNvSpPr txBox="1"/>
          <p:nvPr/>
        </p:nvSpPr>
        <p:spPr>
          <a:xfrm>
            <a:off x="3231537" y="6398626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24.05.2022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2027A65-4F7C-4452-82FD-CB3087124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22201"/>
            <a:ext cx="5633600" cy="578420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5FE80FD-5DF0-411E-B9F6-A08F126FC9AE}"/>
              </a:ext>
            </a:extLst>
          </p:cNvPr>
          <p:cNvSpPr txBox="1"/>
          <p:nvPr/>
        </p:nvSpPr>
        <p:spPr>
          <a:xfrm>
            <a:off x="10252336" y="6398626"/>
            <a:ext cx="14772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WHO, 31.05.2022</a:t>
            </a:r>
          </a:p>
        </p:txBody>
      </p:sp>
    </p:spTree>
    <p:extLst>
      <p:ext uri="{BB962C8B-B14F-4D97-AF65-F5344CB8AC3E}">
        <p14:creationId xmlns:p14="http://schemas.microsoft.com/office/powerpoint/2010/main" val="3237335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China, Shanghai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7011038" y="6522201"/>
            <a:ext cx="34430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https://coronalevel.com/China/Shanghai/</a:t>
            </a:r>
            <a:endParaRPr lang="de-DE" sz="12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B70428F-3538-4589-8FB1-BEE224AD1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91917"/>
            <a:ext cx="12192000" cy="386398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EB2FE59-BB84-4D11-B86A-37FEE9E475D1}"/>
              </a:ext>
            </a:extLst>
          </p:cNvPr>
          <p:cNvSpPr txBox="1"/>
          <p:nvPr/>
        </p:nvSpPr>
        <p:spPr>
          <a:xfrm>
            <a:off x="133815" y="1063955"/>
            <a:ext cx="859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Behörden</a:t>
            </a:r>
            <a:r>
              <a:rPr lang="en-US" sz="2400" b="1" dirty="0"/>
              <a:t> </a:t>
            </a:r>
            <a:r>
              <a:rPr lang="en-US" sz="2400" b="1" dirty="0" err="1"/>
              <a:t>beenden</a:t>
            </a:r>
            <a:r>
              <a:rPr lang="en-US" sz="2400" b="1" dirty="0"/>
              <a:t> </a:t>
            </a:r>
            <a:r>
              <a:rPr lang="en-US" sz="2400" b="1" dirty="0" err="1"/>
              <a:t>harten</a:t>
            </a:r>
            <a:r>
              <a:rPr lang="en-US" sz="2400" b="1" dirty="0"/>
              <a:t> Lockdown</a:t>
            </a:r>
          </a:p>
        </p:txBody>
      </p:sp>
    </p:spTree>
    <p:extLst>
      <p:ext uri="{BB962C8B-B14F-4D97-AF65-F5344CB8AC3E}">
        <p14:creationId xmlns:p14="http://schemas.microsoft.com/office/powerpoint/2010/main" val="129271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5" y="50395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Länderfokus: Portugal - BA.5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67692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98B49A0-1DED-456E-97F3-37F59D618877}"/>
              </a:ext>
            </a:extLst>
          </p:cNvPr>
          <p:cNvSpPr txBox="1"/>
          <p:nvPr/>
        </p:nvSpPr>
        <p:spPr>
          <a:xfrm>
            <a:off x="9051404" y="5677194"/>
            <a:ext cx="28658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i="1" dirty="0">
                <a:solidFill>
                  <a:prstClr val="black"/>
                </a:solidFill>
              </a:rPr>
              <a:t>Quelle: WHO, Datenstand 31.05.2022; OWID, Zugriff 24.05.2022</a:t>
            </a:r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8B5CACC-4A19-49E7-BA82-6C768EF9F69F}"/>
              </a:ext>
            </a:extLst>
          </p:cNvPr>
          <p:cNvSpPr txBox="1"/>
          <p:nvPr/>
        </p:nvSpPr>
        <p:spPr>
          <a:xfrm>
            <a:off x="8862993" y="2474718"/>
            <a:ext cx="31785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BA.5, </a:t>
            </a:r>
            <a:r>
              <a:rPr lang="en-US" b="1" dirty="0" err="1"/>
              <a:t>Bericht</a:t>
            </a:r>
            <a:r>
              <a:rPr lang="en-US" b="1" dirty="0"/>
              <a:t> 24.05.2022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Erstauftreten</a:t>
            </a:r>
            <a:r>
              <a:rPr lang="en-US" b="1" dirty="0"/>
              <a:t> KW13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Dominanz</a:t>
            </a:r>
            <a:r>
              <a:rPr lang="en-US" b="1" dirty="0"/>
              <a:t> KW19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Bislang</a:t>
            </a:r>
            <a:r>
              <a:rPr lang="en-US" b="1" dirty="0"/>
              <a:t> </a:t>
            </a:r>
            <a:r>
              <a:rPr lang="en-US" b="1" dirty="0" err="1"/>
              <a:t>kein</a:t>
            </a:r>
            <a:r>
              <a:rPr lang="en-US" b="1" dirty="0"/>
              <a:t> </a:t>
            </a:r>
            <a:r>
              <a:rPr lang="en-US" b="1" dirty="0" err="1"/>
              <a:t>Hinweis</a:t>
            </a:r>
            <a:r>
              <a:rPr lang="en-US" b="1" dirty="0"/>
              <a:t> auf </a:t>
            </a:r>
            <a:r>
              <a:rPr lang="en-US" b="1" dirty="0" err="1"/>
              <a:t>erhöhte</a:t>
            </a:r>
            <a:r>
              <a:rPr lang="en-US" b="1" dirty="0"/>
              <a:t> </a:t>
            </a:r>
            <a:r>
              <a:rPr lang="en-US" b="1" dirty="0" err="1"/>
              <a:t>Krankheitsschwere</a:t>
            </a:r>
            <a:r>
              <a:rPr lang="en-US" b="1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CFFE58-C494-4BCF-B4E6-8D58D048B00D}"/>
              </a:ext>
            </a:extLst>
          </p:cNvPr>
          <p:cNvSpPr txBox="1"/>
          <p:nvPr/>
        </p:nvSpPr>
        <p:spPr>
          <a:xfrm>
            <a:off x="133815" y="802459"/>
            <a:ext cx="6644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Fallzahlsteigerung seit Anfang Mai 2022 (KW17/18)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R 7-Tage: </a:t>
            </a:r>
            <a:r>
              <a:rPr lang="de-DE" b="1" dirty="0"/>
              <a:t>0,99</a:t>
            </a:r>
            <a:r>
              <a:rPr lang="de-DE" dirty="0"/>
              <a:t> leicht gefallen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Leichte Steigerung der Todesfälle: </a:t>
            </a:r>
            <a:r>
              <a:rPr lang="de-DE" b="1" dirty="0"/>
              <a:t>0,45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5644F7-CB4B-4ADD-992F-751FACAE4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76" y="2392331"/>
            <a:ext cx="8461600" cy="34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051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Breitbild</PresentationFormat>
  <Paragraphs>81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ＭＳ 明朝</vt:lpstr>
      <vt:lpstr>Scala Sans OT</vt:lpstr>
      <vt:lpstr>Wingdings</vt:lpstr>
      <vt:lpstr>1_Office-Design</vt:lpstr>
      <vt:lpstr>WHO epidemiological update, Datenstand 31.05.2022</vt:lpstr>
      <vt:lpstr>7-Tages-Inzidenz pro 100.000 Einwohner in Europa</vt:lpstr>
      <vt:lpstr>Länderfokus: China, Shanghai</vt:lpstr>
      <vt:lpstr>Länderfokus: Portugal - BA.5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Correa Martinez, Carlos</cp:lastModifiedBy>
  <cp:revision>831</cp:revision>
  <dcterms:created xsi:type="dcterms:W3CDTF">2015-11-02T12:29:13Z</dcterms:created>
  <dcterms:modified xsi:type="dcterms:W3CDTF">2022-06-01T09:01:07Z</dcterms:modified>
</cp:coreProperties>
</file>