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1" r:id="rId8"/>
    <p:sldId id="656" r:id="rId9"/>
    <p:sldId id="662" r:id="rId10"/>
    <p:sldId id="1012" r:id="rId11"/>
    <p:sldId id="667" r:id="rId12"/>
    <p:sldId id="1022" r:id="rId13"/>
    <p:sldId id="1023" r:id="rId1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E22B00"/>
    <a:srgbClr val="FFFFFF"/>
    <a:srgbClr val="058C94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085" autoAdjust="0"/>
  </p:normalViewPr>
  <p:slideViewPr>
    <p:cSldViewPr snapToGrid="0" snapToObjects="1">
      <p:cViewPr varScale="1">
        <p:scale>
          <a:sx n="63" d="100"/>
          <a:sy n="63" d="100"/>
        </p:scale>
        <p:origin x="1288" y="5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 </a:t>
            </a:r>
            <a:r>
              <a:rPr lang="de-DE" b="0" dirty="0"/>
              <a:t>weiterer leichter Rückgang in KW 21/2022 insgesamt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21/2022 1,3 je 100T (KW 20: 1,5, KW 19: 2,1, KW 18: 2,8, KW 17: 2,5; KW 16: 4,0, KW 15: </a:t>
            </a:r>
            <a:r>
              <a:rPr lang="de-DE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3,2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und AG80+ noch nicht ganz wieder auf Sommerniveau, die anderen AG aber schon Sommerniveau (jeweils unter 1/100.000)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21/2022: 8/100T (Wert wie Vorwoche), (KW 20: 8, KW 19: 15, KW 18: 18,, KW 17: 16, KW 16: 25, KW 15: 22),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ARE-Rate in KW 21 relativ stabil bis leicht gesunken auf 4,8 % (Vorwoche 4,9 %; Vorwochenwert ist gesunken von 5,2 auf 4,9 %);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liegt insgesamt über dem vorpandemischen Bereich in KW 21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 gesunken (von 11,0 % auf 10,4 %), bei den Erwachsenen stabil (von 4,0 % auf 3,9 %)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Kindern, besonders deutlich bei den Kleinkindern, liegt die aktuelle ARE-Rate über den vorpandemischen Werten zur 21. KW (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(anders als bei AGI!)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 deutlich gesunken im Vergleich zur Vorwoche (von 1,1 % auf 0,8 %), gesunken bei Kindern und Erwachsenen (ähnliches Bild wie bei ARE)</a:t>
            </a:r>
          </a:p>
          <a:p>
            <a:pPr marL="0" indent="0">
              <a:buFontTx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FFF00"/>
                </a:highlight>
              </a:rPr>
              <a:t>Achtung Feiertag (Himmelfahrt/Brückentag) in KW 21 &gt; ggf. geändertes Konsultationsverhalten und Praxisschließtage!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insgesamt gesunken: in KW 21:  </a:t>
            </a: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557 (Vorwoche: 1.051</a:t>
            </a: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FFF00"/>
                </a:highlight>
              </a:rPr>
              <a:t>KonsInz</a:t>
            </a:r>
            <a:r>
              <a:rPr lang="de-DE" dirty="0">
                <a:highlight>
                  <a:srgbClr val="FFFF00"/>
                </a:highlight>
              </a:rPr>
              <a:t> (gesamt) liegt durch deutlichen Rückgang nun im Bereich der Vorjahre zu dieser Zeit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Rückgang in allen AGs (Rückgang in alles AGs deutlich: 41-51%)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KI liegt bei den Kleinkindern (0-4J.) in der 21. KW unter den vorpandemischen Werten (anders als bei GrippeWeb!)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\\rki.local\daten\Projekte\FG36_AGI\Wochenberichte\Berichterstellung\Saison_2021_22\Woche_20_2022\KI_2015_2022_05_24.xlsx (KI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12/2022 wird insgesamt ein Rückgang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21/2022 sind die Werte in allen Altersgruppen weiter gesunken im Vergleich zur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aktuell etwas unter Sommerniveau, seit KW 20 nochmaliger Rückgang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stabil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\Krisenstab_SARI_Inz_S5.png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\Krisenstab_SARI_ICU_Inz_S5.png</a:t>
            </a:r>
            <a:endParaRPr lang="de-DE" i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(momentan nicht drin: S:\Projekte\FG36_INV_ICOSARI\Arbeitsordner\Wochenbericht \Krisenstab_3Saisons_AGI6_allVWD_inkl_letzte_FB.png)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18% (Vorwoche: 19%)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22% (Vorwoche: 16%)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AG ab 35 Jahre: zwischen 16-25% COVID-19-Diagnosen bei SARI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S:\Projekte\FG36_INV_ICOSARI\Arbeitsordner\Wochenbericht\Krisenstab-AG_separat_alleVWD\COVID-Verlauf\COVID_update_report.pdf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Seite)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31.5.2022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1,3 COVID-SARI pro 100.000</a:t>
            </a:r>
          </a:p>
          <a:p>
            <a:endParaRPr lang="de-DE" dirty="0"/>
          </a:p>
          <a:p>
            <a:r>
              <a:rPr lang="de-DE" dirty="0"/>
              <a:t>Entspricht ca. 1.100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8/100T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9FB4EE1-BB0B-45D7-B64D-9EBACF162D63}"/>
              </a:ext>
            </a:extLst>
          </p:cNvPr>
          <p:cNvSpPr txBox="1"/>
          <p:nvPr/>
        </p:nvSpPr>
        <p:spPr>
          <a:xfrm>
            <a:off x="5613225" y="46339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11. KW bis 21.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01.06.2022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D7AF47-001F-4E5C-954F-0892F5420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996009"/>
            <a:ext cx="8388823" cy="274343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C34E467-B10E-4C6E-9E35-A194315F33B9}"/>
              </a:ext>
            </a:extLst>
          </p:cNvPr>
          <p:cNvSpPr txBox="1"/>
          <p:nvPr/>
        </p:nvSpPr>
        <p:spPr>
          <a:xfrm>
            <a:off x="4818537" y="175846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FAEFBFC-FE45-4364-922E-2AA386E6BE26}"/>
              </a:ext>
            </a:extLst>
          </p:cNvPr>
          <p:cNvSpPr txBox="1"/>
          <p:nvPr/>
        </p:nvSpPr>
        <p:spPr>
          <a:xfrm>
            <a:off x="6180596" y="229198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91B7D4C-4BC1-47FC-A495-B4D1FBC37A84}"/>
              </a:ext>
            </a:extLst>
          </p:cNvPr>
          <p:cNvSpPr txBox="1"/>
          <p:nvPr/>
        </p:nvSpPr>
        <p:spPr>
          <a:xfrm>
            <a:off x="6766413" y="2529942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229E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7466F59-3920-4C55-AFA7-5D7DE48363B2}"/>
              </a:ext>
            </a:extLst>
          </p:cNvPr>
          <p:cNvSpPr txBox="1"/>
          <p:nvPr/>
        </p:nvSpPr>
        <p:spPr>
          <a:xfrm>
            <a:off x="7703053" y="2737957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83F8422-E4A6-4470-A109-5CC11F1A13DD}"/>
              </a:ext>
            </a:extLst>
          </p:cNvPr>
          <p:cNvSpPr txBox="1"/>
          <p:nvPr/>
        </p:nvSpPr>
        <p:spPr>
          <a:xfrm>
            <a:off x="6766413" y="1741660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293D17-0D7C-44D6-B153-0998C4137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4" y="3654049"/>
            <a:ext cx="8394920" cy="2743438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4D73FBB2-85BA-4F16-BA92-A74B0355E95A}"/>
              </a:ext>
            </a:extLst>
          </p:cNvPr>
          <p:cNvSpPr txBox="1"/>
          <p:nvPr/>
        </p:nvSpPr>
        <p:spPr>
          <a:xfrm>
            <a:off x="7552370" y="460906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6FD992F-D305-4D66-BF34-027D9009C9EB}"/>
              </a:ext>
            </a:extLst>
          </p:cNvPr>
          <p:cNvSpPr txBox="1"/>
          <p:nvPr/>
        </p:nvSpPr>
        <p:spPr>
          <a:xfrm>
            <a:off x="2109206" y="5355149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8EA3F15-7849-497A-8875-0565F40A98E5}"/>
              </a:ext>
            </a:extLst>
          </p:cNvPr>
          <p:cNvSpPr txBox="1"/>
          <p:nvPr/>
        </p:nvSpPr>
        <p:spPr>
          <a:xfrm>
            <a:off x="1839213" y="4410428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8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01.06.2022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C42D8C-E1FA-4BDF-82AF-028DE75C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1" y="2057281"/>
            <a:ext cx="8364437" cy="27434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8866C06-088C-44BD-B391-A54CC3DA9A8B}"/>
              </a:ext>
            </a:extLst>
          </p:cNvPr>
          <p:cNvSpPr txBox="1"/>
          <p:nvPr/>
        </p:nvSpPr>
        <p:spPr>
          <a:xfrm>
            <a:off x="2866173" y="2776347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3D0B5E-F47C-486D-B6B6-1AA5F739893B}"/>
              </a:ext>
            </a:extLst>
          </p:cNvPr>
          <p:cNvSpPr txBox="1"/>
          <p:nvPr/>
        </p:nvSpPr>
        <p:spPr>
          <a:xfrm>
            <a:off x="5373420" y="3229208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7134A87-FD5E-4D82-A97E-5EFEFB23D5D7}"/>
              </a:ext>
            </a:extLst>
          </p:cNvPr>
          <p:cNvSpPr txBox="1"/>
          <p:nvPr/>
        </p:nvSpPr>
        <p:spPr>
          <a:xfrm>
            <a:off x="6096632" y="342900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8CEA92F-3F07-40B3-B9BE-D55AD67E5FF7}"/>
              </a:ext>
            </a:extLst>
          </p:cNvPr>
          <p:cNvSpPr txBox="1"/>
          <p:nvPr/>
        </p:nvSpPr>
        <p:spPr>
          <a:xfrm>
            <a:off x="7120241" y="355338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</p:spTree>
    <p:extLst>
      <p:ext uri="{BB962C8B-B14F-4D97-AF65-F5344CB8AC3E}">
        <p14:creationId xmlns:p14="http://schemas.microsoft.com/office/powerpoint/2010/main" val="287327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C205949-3A72-4B19-93E8-6986FFB82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t="2658" r="1880" b="16378"/>
          <a:stretch/>
        </p:blipFill>
        <p:spPr>
          <a:xfrm>
            <a:off x="303272" y="878807"/>
            <a:ext cx="4428000" cy="271255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21.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21. KW 2022 bei 4.800 ARE (Vorwoche: 4.900)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  </a:t>
            </a:r>
            <a:r>
              <a:rPr lang="de-DE" b="1" dirty="0"/>
              <a:t>knapp 4 Mio. ARE in Deutschland, unabhängig von einem Arztbesuch</a:t>
            </a:r>
            <a:br>
              <a:rPr lang="de-DE" b="1" dirty="0"/>
            </a:br>
            <a:r>
              <a:rPr lang="de-DE" dirty="0"/>
              <a:t>(20. KW: 4,1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44104" y="3827582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20. KW 2022:</a:t>
            </a:r>
          </a:p>
          <a:p>
            <a:r>
              <a:rPr lang="de-DE" dirty="0"/>
              <a:t>Anstieg nur bei den 15- bis 34-Jährigen, in allen anderen Altersgruppen gesunken oder stabil geblieben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952567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3CBCEB8-C0F2-440B-BC06-D1B3D49EB1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4" t="2731" r="1529" b="25833"/>
          <a:stretch/>
        </p:blipFill>
        <p:spPr>
          <a:xfrm>
            <a:off x="303272" y="3768088"/>
            <a:ext cx="4428000" cy="23885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6EDFDB6-7155-4508-92E1-5134C8F3E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4" t="76280" r="9844" b="2496"/>
          <a:stretch/>
        </p:blipFill>
        <p:spPr>
          <a:xfrm>
            <a:off x="5066434" y="5450694"/>
            <a:ext cx="3234922" cy="68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21.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73166" y="1498469"/>
            <a:ext cx="30859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21. KW 2022: im Vergleich zur Vorwoche in allen Altersgruppen gesunken</a:t>
            </a:r>
          </a:p>
          <a:p>
            <a:endParaRPr lang="de-DE" dirty="0"/>
          </a:p>
          <a:p>
            <a:br>
              <a:rPr lang="de-DE" sz="600" dirty="0"/>
            </a:br>
            <a:r>
              <a:rPr lang="de-DE" dirty="0"/>
              <a:t>ca. 560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21. KW 2022: ca. 460.000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1D79178-4468-4B47-B0CE-6088A9B41E0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29962" r="1208" b="1642"/>
          <a:stretch/>
        </p:blipFill>
        <p:spPr bwMode="auto">
          <a:xfrm>
            <a:off x="184921" y="1287017"/>
            <a:ext cx="5399405" cy="2429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002856-3575-400A-98B9-C44350B0025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9" r="2475" b="1228"/>
          <a:stretch/>
        </p:blipFill>
        <p:spPr bwMode="auto">
          <a:xfrm>
            <a:off x="184920" y="3836177"/>
            <a:ext cx="5399405" cy="2466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31.5.2022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8" y="1842809"/>
            <a:ext cx="7891889" cy="3156755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21. KW 2022</a:t>
            </a:r>
          </a:p>
          <a:p>
            <a:r>
              <a:rPr lang="de-DE" dirty="0"/>
              <a:t>Rund 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70.000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6" y="1055280"/>
            <a:ext cx="4247994" cy="2123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6" y="2888816"/>
            <a:ext cx="4247994" cy="212399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8" y="1055280"/>
            <a:ext cx="4247994" cy="212399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8" y="2888816"/>
            <a:ext cx="4247994" cy="2123997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21.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6" y="4722440"/>
            <a:ext cx="4247994" cy="212399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8" y="4722440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21.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8" y="760732"/>
            <a:ext cx="7518575" cy="300743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FDD6519-6DF5-4764-A003-204F812E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3676394"/>
            <a:ext cx="7459420" cy="298376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B01C52E-18B6-415A-8071-B499121D88EC}"/>
              </a:ext>
            </a:extLst>
          </p:cNvPr>
          <p:cNvCxnSpPr/>
          <p:nvPr/>
        </p:nvCxnSpPr>
        <p:spPr>
          <a:xfrm>
            <a:off x="1374906" y="2459470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/>
          <p:nvPr/>
        </p:nvCxnSpPr>
        <p:spPr>
          <a:xfrm>
            <a:off x="1374906" y="5470383"/>
            <a:ext cx="6023422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51" y="523482"/>
            <a:ext cx="8049995" cy="295166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21.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21.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78819" y="194783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7018505" y="2066027"/>
            <a:ext cx="360314" cy="6647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69A8E98-1E13-4E3C-98C7-CFD89DCF8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8" y="3802134"/>
            <a:ext cx="8334182" cy="3055866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30742" y="479390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22%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>
            <a:off x="7053229" y="5013296"/>
            <a:ext cx="412238" cy="14588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3402957" y="1316846"/>
            <a:ext cx="98557" cy="716860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833067" y="1032742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4 % COVID-19, 2% Influenza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546694" y="1347395"/>
            <a:ext cx="130962" cy="68631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122159" y="1063744"/>
            <a:ext cx="2021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 16 %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447280" y="5191940"/>
            <a:ext cx="195650" cy="51391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447280" y="3289209"/>
            <a:ext cx="243743" cy="57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21.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Bildschirmpräsentation (4:3)</PresentationFormat>
  <Paragraphs>143</Paragraphs>
  <Slides>13</Slides>
  <Notes>12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31.5.2022</vt:lpstr>
      <vt:lpstr>GrippeWeb bis zur 21. KW 2022 </vt:lpstr>
      <vt:lpstr>Arbeitsgemeinschaft Influenza ARE-Konsultationen / 100.000 Einwohner bis zur 21. KW 2022</vt:lpstr>
      <vt:lpstr>Arbeitsgemeinschaft Influenza - SEEDARE ARE-Konsultationen mit COVID-Diagnose / 100.000 Einwohner </vt:lpstr>
      <vt:lpstr>SEEDARE – ARE mit COVID-19 Konsultationen in Altersgruppen bis zur 21.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3334</cp:revision>
  <cp:lastPrinted>2020-05-13T06:04:10Z</cp:lastPrinted>
  <dcterms:created xsi:type="dcterms:W3CDTF">2015-11-02T12:29:13Z</dcterms:created>
  <dcterms:modified xsi:type="dcterms:W3CDTF">2022-06-01T09:00:01Z</dcterms:modified>
</cp:coreProperties>
</file>